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47"/>
  </p:notesMasterIdLst>
  <p:sldIdLst>
    <p:sldId id="256" r:id="rId2"/>
    <p:sldId id="257" r:id="rId3"/>
    <p:sldId id="282" r:id="rId4"/>
    <p:sldId id="322" r:id="rId5"/>
    <p:sldId id="308" r:id="rId6"/>
    <p:sldId id="299" r:id="rId7"/>
    <p:sldId id="302" r:id="rId8"/>
    <p:sldId id="303" r:id="rId9"/>
    <p:sldId id="304" r:id="rId10"/>
    <p:sldId id="305" r:id="rId11"/>
    <p:sldId id="309" r:id="rId12"/>
    <p:sldId id="307" r:id="rId13"/>
    <p:sldId id="284" r:id="rId14"/>
    <p:sldId id="287" r:id="rId15"/>
    <p:sldId id="286" r:id="rId16"/>
    <p:sldId id="289" r:id="rId17"/>
    <p:sldId id="291" r:id="rId18"/>
    <p:sldId id="285" r:id="rId19"/>
    <p:sldId id="288" r:id="rId20"/>
    <p:sldId id="290" r:id="rId21"/>
    <p:sldId id="312" r:id="rId22"/>
    <p:sldId id="301" r:id="rId23"/>
    <p:sldId id="300" r:id="rId24"/>
    <p:sldId id="295" r:id="rId25"/>
    <p:sldId id="294" r:id="rId26"/>
    <p:sldId id="292" r:id="rId27"/>
    <p:sldId id="296" r:id="rId28"/>
    <p:sldId id="293" r:id="rId29"/>
    <p:sldId id="298" r:id="rId30"/>
    <p:sldId id="297" r:id="rId31"/>
    <p:sldId id="314" r:id="rId32"/>
    <p:sldId id="316" r:id="rId33"/>
    <p:sldId id="318" r:id="rId34"/>
    <p:sldId id="317" r:id="rId35"/>
    <p:sldId id="321" r:id="rId36"/>
    <p:sldId id="319" r:id="rId37"/>
    <p:sldId id="320" r:id="rId38"/>
    <p:sldId id="283" r:id="rId39"/>
    <p:sldId id="327" r:id="rId40"/>
    <p:sldId id="325" r:id="rId41"/>
    <p:sldId id="323" r:id="rId42"/>
    <p:sldId id="326" r:id="rId43"/>
    <p:sldId id="324" r:id="rId44"/>
    <p:sldId id="313" r:id="rId45"/>
    <p:sldId id="328" r:id="rId4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7FF"/>
    <a:srgbClr val="FF6D1F"/>
    <a:srgbClr val="F8FF07"/>
    <a:srgbClr val="F1F405"/>
    <a:srgbClr val="D9D8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1"/>
    <p:restoredTop sz="95952"/>
  </p:normalViewPr>
  <p:slideViewPr>
    <p:cSldViewPr snapToGrid="0" snapToObjects="1">
      <p:cViewPr>
        <p:scale>
          <a:sx n="122" d="100"/>
          <a:sy n="122" d="100"/>
        </p:scale>
        <p:origin x="512"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F97FC-DFD5-DF4C-865E-BD21946923C8}" type="datetimeFigureOut">
              <a:rPr kumimoji="1" lang="zh-TW" altLang="en-US" smtClean="0"/>
              <a:t>2019/12/14</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TW" altLang="en-US"/>
              <a:t>編輯母片文字樣式
第二層
第三層
第四層
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F3EA2-299C-D84A-A3DD-A67FEACA4D3A}" type="slidenum">
              <a:rPr kumimoji="1" lang="zh-TW" altLang="en-US" smtClean="0"/>
              <a:t>‹#›</a:t>
            </a:fld>
            <a:endParaRPr kumimoji="1" lang="zh-TW" altLang="en-US"/>
          </a:p>
        </p:txBody>
      </p:sp>
    </p:spTree>
    <p:extLst>
      <p:ext uri="{BB962C8B-B14F-4D97-AF65-F5344CB8AC3E}">
        <p14:creationId xmlns:p14="http://schemas.microsoft.com/office/powerpoint/2010/main" val="159740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3</a:t>
            </a:fld>
            <a:endParaRPr kumimoji="1" lang="zh-TW" altLang="en-US"/>
          </a:p>
        </p:txBody>
      </p:sp>
    </p:spTree>
    <p:extLst>
      <p:ext uri="{BB962C8B-B14F-4D97-AF65-F5344CB8AC3E}">
        <p14:creationId xmlns:p14="http://schemas.microsoft.com/office/powerpoint/2010/main" val="14231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29</a:t>
            </a:fld>
            <a:endParaRPr kumimoji="1" lang="zh-TW" altLang="en-US"/>
          </a:p>
        </p:txBody>
      </p:sp>
    </p:spTree>
    <p:extLst>
      <p:ext uri="{BB962C8B-B14F-4D97-AF65-F5344CB8AC3E}">
        <p14:creationId xmlns:p14="http://schemas.microsoft.com/office/powerpoint/2010/main" val="117622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30</a:t>
            </a:fld>
            <a:endParaRPr kumimoji="1" lang="zh-TW" altLang="en-US"/>
          </a:p>
        </p:txBody>
      </p:sp>
    </p:spTree>
    <p:extLst>
      <p:ext uri="{BB962C8B-B14F-4D97-AF65-F5344CB8AC3E}">
        <p14:creationId xmlns:p14="http://schemas.microsoft.com/office/powerpoint/2010/main" val="101397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31</a:t>
            </a:fld>
            <a:endParaRPr kumimoji="1" lang="zh-TW" altLang="en-US"/>
          </a:p>
        </p:txBody>
      </p:sp>
    </p:spTree>
    <p:extLst>
      <p:ext uri="{BB962C8B-B14F-4D97-AF65-F5344CB8AC3E}">
        <p14:creationId xmlns:p14="http://schemas.microsoft.com/office/powerpoint/2010/main" val="420449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342900" indent="-342900">
                  <a:buFont typeface="+mj-lt"/>
                  <a:buAutoNum type="arabicPeriod" startAt="3"/>
                </a:pPr>
                <a:r>
                  <a:rPr kumimoji="1" lang="zh-TW" altLang="en-US" dirty="0">
                    <a:latin typeface="Kaiti TC" panose="02010600040101010101" pitchFamily="2" charset="-120"/>
                    <a:ea typeface="Kaiti TC" panose="02010600040101010101" pitchFamily="2" charset="-120"/>
                  </a:rPr>
                  <a:t> 為何在 </a:t>
                </a:r>
                <a14:m>
                  <m:oMath xmlns:m="http://schemas.openxmlformats.org/officeDocument/2006/math">
                    <m:r>
                      <a:rPr kumimoji="1" lang="en-US" altLang="zh-TW" i="1" smtClean="0">
                        <a:latin typeface="Cambria Math" panose="02040503050406030204" pitchFamily="18" charset="0"/>
                        <a:ea typeface="Kaiti TC" panose="02010600040101010101" pitchFamily="2" charset="-120"/>
                      </a:rPr>
                      <m:t>300</m:t>
                    </m:r>
                    <m:r>
                      <m:rPr>
                        <m:sty m:val="p"/>
                      </m:rPr>
                      <a:rPr kumimoji="1" lang="en-US" altLang="zh-TW" smtClean="0">
                        <a:latin typeface="Cambria Math" panose="02040503050406030204" pitchFamily="18" charset="0"/>
                        <a:ea typeface="Kaiti TC" panose="02010600040101010101" pitchFamily="2" charset="-120"/>
                      </a:rPr>
                      <m:t>K</m:t>
                    </m:r>
                  </m:oMath>
                </a14:m>
                <a:r>
                  <a:rPr kumimoji="1" lang="zh-TW" altLang="en-US" dirty="0">
                    <a:latin typeface="Kaiti TC" panose="02010600040101010101" pitchFamily="2" charset="-120"/>
                    <a:ea typeface="Kaiti TC" panose="02010600040101010101" pitchFamily="2" charset="-120"/>
                  </a:rPr>
                  <a:t> 時，</a:t>
                </a:r>
                <a14:m>
                  <m:oMath xmlns:m="http://schemas.openxmlformats.org/officeDocument/2006/math">
                    <m:sSub>
                      <m:sSubPr>
                        <m:ctrlPr>
                          <a:rPr kumimoji="1" lang="en-US" altLang="zh-TW" i="1" smtClean="0">
                            <a:latin typeface="Cambria Math" panose="02040503050406030204" pitchFamily="18" charset="0"/>
                            <a:ea typeface="Kaiti TC" panose="02010600040101010101" pitchFamily="2" charset="-120"/>
                          </a:rPr>
                        </m:ctrlPr>
                      </m:sSubPr>
                      <m:e>
                        <m:r>
                          <a:rPr kumimoji="1" lang="en-US" altLang="zh-TW" i="1" smtClean="0">
                            <a:latin typeface="Cambria Math" panose="02040503050406030204" pitchFamily="18" charset="0"/>
                            <a:ea typeface="Cambria Math" panose="02040503050406030204" pitchFamily="18" charset="0"/>
                          </a:rPr>
                          <m:t>𝜏</m:t>
                        </m:r>
                      </m:e>
                      <m:sub>
                        <m:r>
                          <a:rPr kumimoji="1" lang="en-US" altLang="zh-TW" b="0" i="1" smtClean="0">
                            <a:latin typeface="Cambria Math" panose="02040503050406030204" pitchFamily="18" charset="0"/>
                            <a:ea typeface="Kaiti TC" panose="02010600040101010101" pitchFamily="2" charset="-120"/>
                          </a:rPr>
                          <m:t>𝑝</m:t>
                        </m:r>
                        <m:r>
                          <a:rPr kumimoji="1" lang="en-US" altLang="zh-TW" b="0" i="1" smtClean="0">
                            <a:latin typeface="Cambria Math" panose="02040503050406030204" pitchFamily="18" charset="0"/>
                            <a:ea typeface="Kaiti TC" panose="02010600040101010101" pitchFamily="2" charset="-120"/>
                          </a:rPr>
                          <m:t>0</m:t>
                        </m:r>
                      </m:sub>
                    </m:sSub>
                    <m:r>
                      <a:rPr kumimoji="1" lang="zh-TW" altLang="en-US" b="0" i="1" smtClean="0">
                        <a:latin typeface="Cambria Math" panose="02040503050406030204" pitchFamily="18" charset="0"/>
                        <a:ea typeface="Kaiti TC" panose="02010600040101010101" pitchFamily="2" charset="-120"/>
                      </a:rPr>
                      <m:t> </m:t>
                    </m:r>
                    <m:r>
                      <a:rPr kumimoji="1" lang="zh-TW" altLang="en-US" i="1">
                        <a:latin typeface="Cambria Math" panose="02040503050406030204" pitchFamily="18" charset="0"/>
                        <a:ea typeface="Kaiti TC" panose="02010600040101010101" pitchFamily="2" charset="-120"/>
                      </a:rPr>
                      <m:t>比</m:t>
                    </m:r>
                    <m:r>
                      <a:rPr kumimoji="1" lang="zh-TW" altLang="en-US" b="0" i="1" smtClean="0">
                        <a:latin typeface="Cambria Math" panose="02040503050406030204" pitchFamily="18" charset="0"/>
                        <a:ea typeface="Kaiti TC" panose="02010600040101010101" pitchFamily="2" charset="-120"/>
                      </a:rPr>
                      <m:t> </m:t>
                    </m:r>
                    <m:sSub>
                      <m:sSubPr>
                        <m:ctrlPr>
                          <a:rPr kumimoji="1" lang="en-US" altLang="zh-TW" i="1">
                            <a:latin typeface="Cambria Math" panose="02040503050406030204" pitchFamily="18" charset="0"/>
                            <a:ea typeface="Kaiti TC" panose="02010600040101010101" pitchFamily="2" charset="-120"/>
                          </a:rPr>
                        </m:ctrlPr>
                      </m:sSubPr>
                      <m:e>
                        <m:r>
                          <a:rPr kumimoji="1" lang="en-US" altLang="zh-TW" i="1">
                            <a:latin typeface="Cambria Math" panose="02040503050406030204" pitchFamily="18" charset="0"/>
                            <a:ea typeface="Cambria Math" panose="02040503050406030204" pitchFamily="18" charset="0"/>
                          </a:rPr>
                          <m:t>𝜏</m:t>
                        </m:r>
                      </m:e>
                      <m:sub>
                        <m:r>
                          <a:rPr kumimoji="1" lang="en-US" altLang="zh-TW" b="0" i="1" smtClean="0">
                            <a:latin typeface="Cambria Math" panose="02040503050406030204" pitchFamily="18" charset="0"/>
                            <a:ea typeface="Cambria Math" panose="02040503050406030204" pitchFamily="18" charset="0"/>
                          </a:rPr>
                          <m:t>𝑛</m:t>
                        </m:r>
                        <m:r>
                          <a:rPr kumimoji="1" lang="en-US" altLang="zh-TW" i="1">
                            <a:latin typeface="Cambria Math" panose="02040503050406030204" pitchFamily="18" charset="0"/>
                            <a:ea typeface="Kaiti TC" panose="02010600040101010101" pitchFamily="2" charset="-120"/>
                          </a:rPr>
                          <m:t>0</m:t>
                        </m:r>
                      </m:sub>
                    </m:sSub>
                  </m:oMath>
                </a14:m>
                <a:r>
                  <a:rPr kumimoji="1" lang="zh-TW" altLang="en-US" dirty="0">
                    <a:latin typeface="Kaiti TC" panose="02010600040101010101" pitchFamily="2" charset="-120"/>
                    <a:ea typeface="Kaiti TC" panose="02010600040101010101" pitchFamily="2" charset="-120"/>
                  </a:rPr>
                  <a:t> 高出大約 </a:t>
                </a:r>
                <a:r>
                  <a:rPr kumimoji="1" lang="en-US" altLang="zh-TW" dirty="0">
                    <a:latin typeface="Kaiti TC" panose="02010600040101010101" pitchFamily="2" charset="-120"/>
                    <a:ea typeface="Kaiti TC" panose="02010600040101010101" pitchFamily="2" charset="-120"/>
                  </a:rPr>
                  <a:t>70 </a:t>
                </a:r>
                <a:r>
                  <a:rPr kumimoji="1" lang="zh-TW" altLang="en-US" dirty="0">
                    <a:latin typeface="Kaiti TC" panose="02010600040101010101" pitchFamily="2" charset="-120"/>
                    <a:ea typeface="Kaiti TC" panose="02010600040101010101" pitchFamily="2" charset="-120"/>
                  </a:rPr>
                  <a:t>倍呢？</a:t>
                </a:r>
                <a:endParaRPr kumimoji="1" lang="en-US" altLang="zh-TW" dirty="0">
                  <a:latin typeface="Kaiti TC" panose="02010600040101010101" pitchFamily="2" charset="-120"/>
                  <a:ea typeface="Kaiti TC" panose="02010600040101010101" pitchFamily="2" charset="-120"/>
                </a:endParaRPr>
              </a:p>
              <a:p>
                <a:pPr lvl="1"/>
                <a:r>
                  <a:rPr kumimoji="1" lang="zh-CN" altLang="en-US" dirty="0">
                    <a:latin typeface="Kaiti TC" panose="02010600040101010101" pitchFamily="2" charset="-120"/>
                    <a:ea typeface="Kaiti TC" panose="02010600040101010101" pitchFamily="2" charset="-120"/>
                  </a:rPr>
                  <a:t>由於</a:t>
                </a:r>
                <a:r>
                  <a:rPr kumimoji="1" lang="zh-TW" altLang="en-US" dirty="0">
                    <a:latin typeface="Kaiti TC" panose="02010600040101010101" pitchFamily="2" charset="-120"/>
                    <a:ea typeface="Kaiti TC" panose="02010600040101010101" pitchFamily="2" charset="-120"/>
                  </a:rPr>
                  <a:t> </a:t>
                </a:r>
                <a14:m>
                  <m:oMath xmlns:m="http://schemas.openxmlformats.org/officeDocument/2006/math">
                    <m:sSub>
                      <m:sSubPr>
                        <m:ctrlPr>
                          <a:rPr kumimoji="1" lang="en-US" altLang="zh-TW" i="1" smtClean="0">
                            <a:latin typeface="Cambria Math" panose="02040503050406030204" pitchFamily="18" charset="0"/>
                            <a:ea typeface="Kaiti TC" panose="02010600040101010101" pitchFamily="2" charset="-120"/>
                          </a:rPr>
                        </m:ctrlPr>
                      </m:sSubPr>
                      <m:e>
                        <m:r>
                          <a:rPr kumimoji="1" lang="en-US" altLang="zh-TW" i="1" smtClean="0">
                            <a:latin typeface="Cambria Math" panose="02040503050406030204" pitchFamily="18" charset="0"/>
                            <a:ea typeface="Cambria Math" panose="02040503050406030204" pitchFamily="18" charset="0"/>
                          </a:rPr>
                          <m:t>𝜏</m:t>
                        </m:r>
                      </m:e>
                      <m:sub>
                        <m:r>
                          <a:rPr kumimoji="1" lang="en-US" altLang="zh-TW" b="0" i="1" smtClean="0">
                            <a:latin typeface="Cambria Math" panose="02040503050406030204" pitchFamily="18" charset="0"/>
                            <a:ea typeface="Kaiti TC" panose="02010600040101010101" pitchFamily="2" charset="-120"/>
                          </a:rPr>
                          <m:t>𝑝</m:t>
                        </m:r>
                        <m:r>
                          <a:rPr kumimoji="1" lang="en-US" altLang="zh-TW" b="0" i="1" smtClean="0">
                            <a:latin typeface="Cambria Math" panose="02040503050406030204" pitchFamily="18" charset="0"/>
                            <a:ea typeface="Kaiti TC" panose="02010600040101010101" pitchFamily="2" charset="-120"/>
                          </a:rPr>
                          <m:t>0</m:t>
                        </m:r>
                      </m:sub>
                    </m:sSub>
                    <m:r>
                      <a:rPr kumimoji="1" lang="en-US" altLang="zh-TW" i="1" smtClean="0">
                        <a:latin typeface="Cambria Math" panose="02040503050406030204" pitchFamily="18" charset="0"/>
                        <a:ea typeface="Cambria Math" panose="02040503050406030204" pitchFamily="18" charset="0"/>
                      </a:rPr>
                      <m:t>≡</m:t>
                    </m:r>
                    <m:sSup>
                      <m:sSupPr>
                        <m:ctrlPr>
                          <a:rPr kumimoji="1" lang="en-US" altLang="zh-TW" i="1" smtClean="0">
                            <a:latin typeface="Cambria Math" panose="02040503050406030204" pitchFamily="18" charset="0"/>
                            <a:ea typeface="Cambria Math" panose="02040503050406030204" pitchFamily="18" charset="0"/>
                          </a:rPr>
                        </m:ctrlPr>
                      </m:sSupPr>
                      <m:e>
                        <m:d>
                          <m:dPr>
                            <m:ctrlPr>
                              <a:rPr kumimoji="1" lang="en-US" altLang="zh-TW" i="1" smtClean="0">
                                <a:latin typeface="Cambria Math" panose="02040503050406030204" pitchFamily="18" charset="0"/>
                                <a:ea typeface="Cambria Math" panose="02040503050406030204" pitchFamily="18" charset="0"/>
                              </a:rPr>
                            </m:ctrlPr>
                          </m:dPr>
                          <m:e>
                            <m:sSub>
                              <m:sSubPr>
                                <m:ctrlPr>
                                  <a:rPr kumimoji="1" lang="en-US" altLang="zh-TW" i="1" smtClean="0">
                                    <a:latin typeface="Cambria Math" panose="02040503050406030204" pitchFamily="18" charset="0"/>
                                    <a:ea typeface="Cambria Math" panose="02040503050406030204" pitchFamily="18" charset="0"/>
                                  </a:rPr>
                                </m:ctrlPr>
                              </m:sSubPr>
                              <m:e>
                                <m:r>
                                  <a:rPr kumimoji="1" lang="en-US" altLang="zh-TW" i="1" smtClean="0">
                                    <a:latin typeface="Cambria Math" panose="02040503050406030204" pitchFamily="18" charset="0"/>
                                    <a:ea typeface="Cambria Math" panose="02040503050406030204" pitchFamily="18" charset="0"/>
                                  </a:rPr>
                                  <m:t>𝜎</m:t>
                                </m:r>
                              </m:e>
                              <m:sub>
                                <m:r>
                                  <a:rPr kumimoji="1" lang="en-US" altLang="zh-TW" b="0" i="1" smtClean="0">
                                    <a:latin typeface="Cambria Math" panose="02040503050406030204" pitchFamily="18" charset="0"/>
                                    <a:ea typeface="Cambria Math" panose="02040503050406030204" pitchFamily="18" charset="0"/>
                                  </a:rPr>
                                  <m:t>𝑝</m:t>
                                </m:r>
                              </m:sub>
                            </m:sSub>
                            <m:sSub>
                              <m:sSubPr>
                                <m:ctrlPr>
                                  <a:rPr kumimoji="1" lang="en-US" altLang="zh-TW" i="1" smtClean="0">
                                    <a:latin typeface="Cambria Math" panose="02040503050406030204" pitchFamily="18" charset="0"/>
                                    <a:ea typeface="Cambria Math" panose="02040503050406030204" pitchFamily="18" charset="0"/>
                                  </a:rPr>
                                </m:ctrlPr>
                              </m:sSubPr>
                              <m:e>
                                <m:r>
                                  <a:rPr kumimoji="1" lang="en-US" altLang="zh-TW" b="0" i="1" smtClean="0">
                                    <a:latin typeface="Cambria Math" panose="02040503050406030204" pitchFamily="18" charset="0"/>
                                    <a:ea typeface="Cambria Math" panose="02040503050406030204" pitchFamily="18" charset="0"/>
                                  </a:rPr>
                                  <m:t>𝑣</m:t>
                                </m:r>
                              </m:e>
                              <m:sub>
                                <m:r>
                                  <a:rPr kumimoji="1" lang="en-US" altLang="zh-TW" b="0" i="1" smtClean="0">
                                    <a:latin typeface="Cambria Math" panose="02040503050406030204" pitchFamily="18" charset="0"/>
                                    <a:ea typeface="Cambria Math" panose="02040503050406030204" pitchFamily="18" charset="0"/>
                                  </a:rPr>
                                  <m:t>𝑝</m:t>
                                </m:r>
                              </m:sub>
                            </m:sSub>
                            <m:sSub>
                              <m:sSubPr>
                                <m:ctrlPr>
                                  <a:rPr kumimoji="1" lang="en-US" altLang="zh-TW" i="1" smtClean="0">
                                    <a:latin typeface="Cambria Math" panose="02040503050406030204" pitchFamily="18" charset="0"/>
                                    <a:ea typeface="Cambria Math" panose="02040503050406030204" pitchFamily="18" charset="0"/>
                                  </a:rPr>
                                </m:ctrlPr>
                              </m:sSubPr>
                              <m:e>
                                <m:r>
                                  <a:rPr kumimoji="1" lang="en-US" altLang="zh-TW" b="0" i="1" smtClean="0">
                                    <a:latin typeface="Cambria Math" panose="02040503050406030204" pitchFamily="18" charset="0"/>
                                    <a:ea typeface="Cambria Math" panose="02040503050406030204" pitchFamily="18" charset="0"/>
                                  </a:rPr>
                                  <m:t>𝑁</m:t>
                                </m:r>
                              </m:e>
                              <m:sub>
                                <m:r>
                                  <a:rPr kumimoji="1" lang="en-US" altLang="zh-TW" b="0" i="1" smtClean="0">
                                    <a:latin typeface="Cambria Math" panose="02040503050406030204" pitchFamily="18" charset="0"/>
                                    <a:ea typeface="Cambria Math" panose="02040503050406030204" pitchFamily="18" charset="0"/>
                                  </a:rPr>
                                  <m:t>𝑡</m:t>
                                </m:r>
                              </m:sub>
                            </m:sSub>
                          </m:e>
                        </m:d>
                      </m:e>
                      <m:sup>
                        <m:r>
                          <a:rPr kumimoji="1" lang="en-US" altLang="zh-TW" b="0" i="1" smtClean="0">
                            <a:latin typeface="Cambria Math" panose="02040503050406030204" pitchFamily="18" charset="0"/>
                            <a:ea typeface="Cambria Math" panose="02040503050406030204" pitchFamily="18" charset="0"/>
                          </a:rPr>
                          <m:t>−1</m:t>
                        </m:r>
                      </m:sup>
                    </m:sSup>
                    <m:r>
                      <a:rPr kumimoji="1" lang="zh-TW" altLang="en-US" i="1">
                        <a:latin typeface="Cambria Math" panose="02040503050406030204" pitchFamily="18" charset="0"/>
                        <a:ea typeface="Cambria Math" panose="02040503050406030204" pitchFamily="18" charset="0"/>
                      </a:rPr>
                      <m:t>、</m:t>
                    </m:r>
                    <m:sSub>
                      <m:sSubPr>
                        <m:ctrlPr>
                          <a:rPr kumimoji="1" lang="en-US" altLang="zh-TW" i="1">
                            <a:latin typeface="Cambria Math" panose="02040503050406030204" pitchFamily="18" charset="0"/>
                            <a:ea typeface="Kaiti TC" panose="02010600040101010101" pitchFamily="2" charset="-120"/>
                          </a:rPr>
                        </m:ctrlPr>
                      </m:sSubPr>
                      <m:e>
                        <m:r>
                          <a:rPr kumimoji="1" lang="en-US" altLang="zh-TW" i="1">
                            <a:latin typeface="Cambria Math" panose="02040503050406030204" pitchFamily="18" charset="0"/>
                            <a:ea typeface="Cambria Math" panose="02040503050406030204" pitchFamily="18" charset="0"/>
                          </a:rPr>
                          <m:t>𝜏</m:t>
                        </m:r>
                      </m:e>
                      <m:sub>
                        <m:r>
                          <a:rPr kumimoji="1" lang="en-US" altLang="zh-TW" b="0" i="1" smtClean="0">
                            <a:latin typeface="Cambria Math" panose="02040503050406030204" pitchFamily="18" charset="0"/>
                            <a:ea typeface="Cambria Math" panose="02040503050406030204" pitchFamily="18" charset="0"/>
                          </a:rPr>
                          <m:t>𝑛</m:t>
                        </m:r>
                        <m:r>
                          <a:rPr kumimoji="1" lang="en-US" altLang="zh-TW" i="1">
                            <a:latin typeface="Cambria Math" panose="02040503050406030204" pitchFamily="18" charset="0"/>
                            <a:ea typeface="Kaiti TC" panose="02010600040101010101" pitchFamily="2" charset="-120"/>
                          </a:rPr>
                          <m:t>0</m:t>
                        </m:r>
                      </m:sub>
                    </m:sSub>
                    <m:r>
                      <a:rPr kumimoji="1" lang="en-US" altLang="zh-TW" i="1">
                        <a:latin typeface="Cambria Math" panose="02040503050406030204" pitchFamily="18" charset="0"/>
                        <a:ea typeface="Cambria Math" panose="02040503050406030204" pitchFamily="18" charset="0"/>
                      </a:rPr>
                      <m:t>≡</m:t>
                    </m:r>
                    <m:sSup>
                      <m:sSupPr>
                        <m:ctrlPr>
                          <a:rPr kumimoji="1" lang="en-US" altLang="zh-TW" i="1">
                            <a:latin typeface="Cambria Math" panose="02040503050406030204" pitchFamily="18" charset="0"/>
                            <a:ea typeface="Cambria Math" panose="02040503050406030204" pitchFamily="18" charset="0"/>
                          </a:rPr>
                        </m:ctrlPr>
                      </m:sSupPr>
                      <m:e>
                        <m:d>
                          <m:dPr>
                            <m:ctrlPr>
                              <a:rPr kumimoji="1" lang="en-US" altLang="zh-TW" i="1">
                                <a:latin typeface="Cambria Math" panose="02040503050406030204" pitchFamily="18" charset="0"/>
                                <a:ea typeface="Cambria Math" panose="02040503050406030204" pitchFamily="18" charset="0"/>
                              </a:rPr>
                            </m:ctrlPr>
                          </m:dPr>
                          <m:e>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𝜎</m:t>
                                </m:r>
                              </m:e>
                              <m:sub>
                                <m:r>
                                  <a:rPr kumimoji="1" lang="en-US" altLang="zh-TW" b="0" i="1" smtClean="0">
                                    <a:latin typeface="Cambria Math" panose="02040503050406030204" pitchFamily="18" charset="0"/>
                                    <a:ea typeface="Cambria Math" panose="02040503050406030204" pitchFamily="18" charset="0"/>
                                  </a:rPr>
                                  <m:t>𝑛</m:t>
                                </m:r>
                              </m:sub>
                            </m:sSub>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𝑣</m:t>
                                </m:r>
                              </m:e>
                              <m:sub>
                                <m:r>
                                  <a:rPr kumimoji="1" lang="en-US" altLang="zh-TW" b="0" i="1" smtClean="0">
                                    <a:latin typeface="Cambria Math" panose="02040503050406030204" pitchFamily="18" charset="0"/>
                                    <a:ea typeface="Cambria Math" panose="02040503050406030204" pitchFamily="18" charset="0"/>
                                  </a:rPr>
                                  <m:t>𝑛</m:t>
                                </m:r>
                              </m:sub>
                            </m:sSub>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𝑁</m:t>
                                </m:r>
                              </m:e>
                              <m:sub>
                                <m:r>
                                  <a:rPr kumimoji="1" lang="en-US" altLang="zh-TW" i="1">
                                    <a:latin typeface="Cambria Math" panose="02040503050406030204" pitchFamily="18" charset="0"/>
                                    <a:ea typeface="Cambria Math" panose="02040503050406030204" pitchFamily="18" charset="0"/>
                                  </a:rPr>
                                  <m:t>𝑡</m:t>
                                </m:r>
                              </m:sub>
                            </m:sSub>
                          </m:e>
                        </m:d>
                      </m:e>
                      <m:sup>
                        <m:r>
                          <a:rPr kumimoji="1" lang="en-US" altLang="zh-TW" i="1">
                            <a:latin typeface="Cambria Math" panose="02040503050406030204" pitchFamily="18" charset="0"/>
                            <a:ea typeface="Cambria Math" panose="02040503050406030204" pitchFamily="18" charset="0"/>
                          </a:rPr>
                          <m:t>−1</m:t>
                        </m:r>
                      </m:sup>
                    </m:sSup>
                  </m:oMath>
                </a14:m>
                <a:r>
                  <a:rPr kumimoji="1" lang="zh-TW" altLang="en-US" dirty="0">
                    <a:latin typeface="Kaiti TC" panose="02010600040101010101" pitchFamily="2" charset="-120"/>
                    <a:ea typeface="Kaiti TC" panose="02010600040101010101" pitchFamily="2" charset="-120"/>
                  </a:rPr>
                  <a:t>且假設 </a:t>
                </a:r>
                <a14:m>
                  <m:oMath xmlns:m="http://schemas.openxmlformats.org/officeDocument/2006/math">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𝑣</m:t>
                        </m:r>
                      </m:e>
                      <m:sub>
                        <m:r>
                          <a:rPr kumimoji="1" lang="en-US" altLang="zh-TW" i="1">
                            <a:latin typeface="Cambria Math" panose="02040503050406030204" pitchFamily="18" charset="0"/>
                            <a:ea typeface="Cambria Math" panose="02040503050406030204" pitchFamily="18" charset="0"/>
                          </a:rPr>
                          <m:t>𝑝</m:t>
                        </m:r>
                      </m:sub>
                    </m:sSub>
                    <m:r>
                      <a:rPr kumimoji="1" lang="en-US" altLang="zh-TW" i="1" smtClean="0">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ea typeface="Cambria Math" panose="02040503050406030204" pitchFamily="18" charset="0"/>
                      </a:rPr>
                      <m:t>1.7×</m:t>
                    </m:r>
                    <m:sSup>
                      <m:sSupPr>
                        <m:ctrlPr>
                          <a:rPr kumimoji="1" lang="en-US" altLang="zh-TW" b="0" i="1" smtClean="0">
                            <a:latin typeface="Cambria Math" panose="02040503050406030204" pitchFamily="18" charset="0"/>
                            <a:ea typeface="Cambria Math" panose="02040503050406030204" pitchFamily="18" charset="0"/>
                          </a:rPr>
                        </m:ctrlPr>
                      </m:sSupPr>
                      <m:e>
                        <m:r>
                          <a:rPr kumimoji="1" lang="en-US" altLang="zh-TW" b="0" i="1" smtClean="0">
                            <a:latin typeface="Cambria Math" panose="02040503050406030204" pitchFamily="18" charset="0"/>
                            <a:ea typeface="Cambria Math" panose="02040503050406030204" pitchFamily="18" charset="0"/>
                          </a:rPr>
                          <m:t>10</m:t>
                        </m:r>
                      </m:e>
                      <m:sup>
                        <m:r>
                          <a:rPr kumimoji="1" lang="en-US" altLang="zh-TW" b="0" i="1" smtClean="0">
                            <a:latin typeface="Cambria Math" panose="02040503050406030204" pitchFamily="18" charset="0"/>
                            <a:ea typeface="Cambria Math" panose="02040503050406030204" pitchFamily="18" charset="0"/>
                          </a:rPr>
                          <m:t>5</m:t>
                        </m:r>
                      </m:sup>
                    </m:sSup>
                    <m:r>
                      <a:rPr kumimoji="1" lang="en-US" altLang="zh-TW" b="0" i="1" smtClean="0">
                        <a:latin typeface="Cambria Math" panose="02040503050406030204" pitchFamily="18" charset="0"/>
                        <a:ea typeface="Cambria Math" panose="02040503050406030204" pitchFamily="18" charset="0"/>
                      </a:rPr>
                      <m:t> (</m:t>
                    </m:r>
                    <m:r>
                      <m:rPr>
                        <m:sty m:val="p"/>
                      </m:rPr>
                      <a:rPr kumimoji="1" lang="en-US" altLang="zh-TW" b="0" i="0" smtClean="0">
                        <a:latin typeface="Cambria Math" panose="02040503050406030204" pitchFamily="18" charset="0"/>
                        <a:ea typeface="Cambria Math" panose="02040503050406030204" pitchFamily="18" charset="0"/>
                      </a:rPr>
                      <m:t>m</m:t>
                    </m:r>
                    <m:r>
                      <a:rPr kumimoji="1" lang="en-US" altLang="zh-TW" b="0" i="0" smtClean="0">
                        <a:latin typeface="Cambria Math" panose="02040503050406030204" pitchFamily="18" charset="0"/>
                        <a:ea typeface="Cambria Math" panose="02040503050406030204" pitchFamily="18" charset="0"/>
                      </a:rPr>
                      <m:t>/</m:t>
                    </m:r>
                    <m:r>
                      <m:rPr>
                        <m:sty m:val="p"/>
                      </m:rPr>
                      <a:rPr kumimoji="1" lang="en-US" altLang="zh-TW" b="0" i="0" smtClean="0">
                        <a:latin typeface="Cambria Math" panose="02040503050406030204" pitchFamily="18" charset="0"/>
                        <a:ea typeface="Cambria Math" panose="02040503050406030204" pitchFamily="18" charset="0"/>
                      </a:rPr>
                      <m:t>s</m:t>
                    </m:r>
                    <m:r>
                      <a:rPr kumimoji="1" lang="en-US" altLang="zh-TW" b="0" i="1" smtClean="0">
                        <a:latin typeface="Cambria Math" panose="02040503050406030204" pitchFamily="18" charset="0"/>
                        <a:ea typeface="Cambria Math" panose="02040503050406030204" pitchFamily="18" charset="0"/>
                      </a:rPr>
                      <m:t>)</m:t>
                    </m:r>
                  </m:oMath>
                </a14:m>
                <a:r>
                  <a:rPr kumimoji="1" lang="zh-TW" altLang="en-US" dirty="0">
                    <a:latin typeface="Kaiti TC" panose="02010600040101010101" pitchFamily="2" charset="-120"/>
                    <a:ea typeface="Kaiti TC" panose="02010600040101010101" pitchFamily="2" charset="-120"/>
                  </a:rPr>
                  <a:t>、</a:t>
                </a:r>
                <a:r>
                  <a:rPr kumimoji="1" lang="en-US" altLang="zh-TW" dirty="0">
                    <a:ea typeface="Cambria Math" panose="02040503050406030204" pitchFamily="18" charset="0"/>
                  </a:rPr>
                  <a:t> </a:t>
                </a:r>
                <a14:m>
                  <m:oMath xmlns:m="http://schemas.openxmlformats.org/officeDocument/2006/math">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𝑣</m:t>
                        </m:r>
                      </m:e>
                      <m:sub>
                        <m:r>
                          <a:rPr kumimoji="1" lang="en-US" altLang="zh-TW" b="0" i="1" smtClean="0">
                            <a:latin typeface="Cambria Math" panose="02040503050406030204" pitchFamily="18" charset="0"/>
                            <a:ea typeface="Cambria Math" panose="02040503050406030204" pitchFamily="18" charset="0"/>
                          </a:rPr>
                          <m:t>𝑛</m:t>
                        </m:r>
                      </m:sub>
                    </m:sSub>
                    <m:r>
                      <a:rPr kumimoji="1" lang="en-US" altLang="zh-TW" i="1">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ea typeface="Cambria Math" panose="02040503050406030204" pitchFamily="18" charset="0"/>
                      </a:rPr>
                      <m:t>3.9</m:t>
                    </m:r>
                    <m:r>
                      <a:rPr kumimoji="1" lang="en-US" altLang="zh-TW" i="1">
                        <a:latin typeface="Cambria Math" panose="02040503050406030204" pitchFamily="18" charset="0"/>
                        <a:ea typeface="Cambria Math" panose="02040503050406030204" pitchFamily="18" charset="0"/>
                      </a:rPr>
                      <m:t>×</m:t>
                    </m:r>
                    <m:sSup>
                      <m:sSupPr>
                        <m:ctrlPr>
                          <a:rPr kumimoji="1" lang="en-US" altLang="zh-TW" i="1">
                            <a:latin typeface="Cambria Math" panose="02040503050406030204" pitchFamily="18" charset="0"/>
                            <a:ea typeface="Cambria Math" panose="02040503050406030204" pitchFamily="18" charset="0"/>
                          </a:rPr>
                        </m:ctrlPr>
                      </m:sSupPr>
                      <m:e>
                        <m:r>
                          <a:rPr kumimoji="1" lang="en-US" altLang="zh-TW" i="1">
                            <a:latin typeface="Cambria Math" panose="02040503050406030204" pitchFamily="18" charset="0"/>
                            <a:ea typeface="Cambria Math" panose="02040503050406030204" pitchFamily="18" charset="0"/>
                          </a:rPr>
                          <m:t>10</m:t>
                        </m:r>
                      </m:e>
                      <m:sup>
                        <m:r>
                          <a:rPr kumimoji="1" lang="en-US" altLang="zh-TW" i="1">
                            <a:latin typeface="Cambria Math" panose="02040503050406030204" pitchFamily="18" charset="0"/>
                            <a:ea typeface="Cambria Math" panose="02040503050406030204" pitchFamily="18" charset="0"/>
                          </a:rPr>
                          <m:t>5</m:t>
                        </m:r>
                      </m:sup>
                    </m:sSup>
                    <m:r>
                      <a:rPr kumimoji="1" lang="en-US" altLang="zh-TW" i="1">
                        <a:latin typeface="Cambria Math" panose="02040503050406030204" pitchFamily="18" charset="0"/>
                        <a:ea typeface="Cambria Math" panose="02040503050406030204" pitchFamily="18" charset="0"/>
                      </a:rPr>
                      <m:t> (</m:t>
                    </m:r>
                    <m:r>
                      <m:rPr>
                        <m:sty m:val="p"/>
                      </m:rPr>
                      <a:rPr kumimoji="1" lang="en-US" altLang="zh-TW">
                        <a:latin typeface="Cambria Math" panose="02040503050406030204" pitchFamily="18" charset="0"/>
                        <a:ea typeface="Cambria Math" panose="02040503050406030204" pitchFamily="18" charset="0"/>
                      </a:rPr>
                      <m:t>m</m:t>
                    </m:r>
                    <m:r>
                      <a:rPr kumimoji="1" lang="en-US" altLang="zh-TW">
                        <a:latin typeface="Cambria Math" panose="02040503050406030204" pitchFamily="18" charset="0"/>
                        <a:ea typeface="Cambria Math" panose="02040503050406030204" pitchFamily="18" charset="0"/>
                      </a:rPr>
                      <m:t>/</m:t>
                    </m:r>
                    <m:r>
                      <m:rPr>
                        <m:sty m:val="p"/>
                      </m:rPr>
                      <a:rPr kumimoji="1" lang="en-US" altLang="zh-TW">
                        <a:latin typeface="Cambria Math" panose="02040503050406030204" pitchFamily="18" charset="0"/>
                        <a:ea typeface="Cambria Math" panose="02040503050406030204" pitchFamily="18" charset="0"/>
                      </a:rPr>
                      <m:t>s</m:t>
                    </m:r>
                    <m:r>
                      <a:rPr kumimoji="1" lang="en-US" altLang="zh-TW" i="1">
                        <a:latin typeface="Cambria Math" panose="02040503050406030204" pitchFamily="18" charset="0"/>
                        <a:ea typeface="Cambria Math" panose="02040503050406030204" pitchFamily="18" charset="0"/>
                      </a:rPr>
                      <m:t>)</m:t>
                    </m:r>
                  </m:oMath>
                </a14:m>
                <a:r>
                  <a:rPr kumimoji="1" lang="zh-TW" altLang="en-US" dirty="0">
                    <a:latin typeface="Kaiti TC" panose="02010600040101010101" pitchFamily="2" charset="-120"/>
                    <a:ea typeface="Kaiti TC" panose="02010600040101010101" pitchFamily="2" charset="-120"/>
                  </a:rPr>
                  <a:t>，所以</a:t>
                </a:r>
                <a:r>
                  <a:rPr kumimoji="1" lang="en-US" altLang="zh-TW" dirty="0">
                    <a:latin typeface="Kaiti TC" panose="02010600040101010101" pitchFamily="2" charset="-120"/>
                    <a:ea typeface="Kaiti TC" panose="02010600040101010101" pitchFamily="2" charset="-120"/>
                  </a:rPr>
                  <a:t> </a:t>
                </a:r>
                <a14:m>
                  <m:oMath xmlns:m="http://schemas.openxmlformats.org/officeDocument/2006/math">
                    <m:sSub>
                      <m:sSubPr>
                        <m:ctrlPr>
                          <a:rPr kumimoji="1" lang="en-US" altLang="zh-TW" i="1">
                            <a:latin typeface="Cambria Math" panose="02040503050406030204" pitchFamily="18" charset="0"/>
                            <a:ea typeface="Kaiti TC" panose="02010600040101010101" pitchFamily="2" charset="-120"/>
                          </a:rPr>
                        </m:ctrlPr>
                      </m:sSubPr>
                      <m:e>
                        <m:r>
                          <a:rPr kumimoji="1" lang="en-US" altLang="zh-TW" i="1" smtClean="0">
                            <a:latin typeface="Cambria Math" panose="02040503050406030204" pitchFamily="18" charset="0"/>
                            <a:ea typeface="Cambria Math" panose="02040503050406030204" pitchFamily="18" charset="0"/>
                          </a:rPr>
                          <m:t>𝜎</m:t>
                        </m:r>
                      </m:e>
                      <m:sub>
                        <m:r>
                          <a:rPr kumimoji="1" lang="en-US" altLang="zh-TW" b="0" i="1" smtClean="0">
                            <a:latin typeface="Cambria Math" panose="02040503050406030204" pitchFamily="18" charset="0"/>
                            <a:ea typeface="Cambria Math" panose="02040503050406030204" pitchFamily="18" charset="0"/>
                          </a:rPr>
                          <m:t>𝑛</m:t>
                        </m:r>
                      </m:sub>
                    </m:sSub>
                    <m:r>
                      <a:rPr kumimoji="1" lang="en-US" altLang="zh-TW" b="0" i="1" smtClean="0">
                        <a:latin typeface="Cambria Math" panose="02040503050406030204" pitchFamily="18" charset="0"/>
                        <a:ea typeface="Kaiti TC" panose="02010600040101010101" pitchFamily="2" charset="-120"/>
                      </a:rPr>
                      <m:t>/</m:t>
                    </m:r>
                    <m:sSub>
                      <m:sSubPr>
                        <m:ctrlPr>
                          <a:rPr kumimoji="1" lang="en-US" altLang="zh-TW" i="1">
                            <a:latin typeface="Cambria Math" panose="02040503050406030204" pitchFamily="18" charset="0"/>
                            <a:ea typeface="Kaiti TC" panose="02010600040101010101" pitchFamily="2" charset="-120"/>
                          </a:rPr>
                        </m:ctrlPr>
                      </m:sSubPr>
                      <m:e>
                        <m:r>
                          <a:rPr kumimoji="1" lang="en-US" altLang="zh-TW" i="1">
                            <a:latin typeface="Cambria Math" panose="02040503050406030204" pitchFamily="18" charset="0"/>
                            <a:ea typeface="Cambria Math" panose="02040503050406030204" pitchFamily="18" charset="0"/>
                          </a:rPr>
                          <m:t>𝜎</m:t>
                        </m:r>
                      </m:e>
                      <m:sub>
                        <m:r>
                          <a:rPr kumimoji="1" lang="en-US" altLang="zh-TW" b="0" i="1" smtClean="0">
                            <a:latin typeface="Cambria Math" panose="02040503050406030204" pitchFamily="18" charset="0"/>
                            <a:ea typeface="Cambria Math" panose="02040503050406030204" pitchFamily="18" charset="0"/>
                          </a:rPr>
                          <m:t>𝑝</m:t>
                        </m:r>
                      </m:sub>
                    </m:sSub>
                    <m:r>
                      <a:rPr kumimoji="1" lang="en-US" altLang="zh-TW" i="1">
                        <a:latin typeface="Cambria Math" panose="02040503050406030204" pitchFamily="18" charset="0"/>
                        <a:ea typeface="Kaiti TC" panose="02010600040101010101" pitchFamily="2" charset="-120"/>
                      </a:rPr>
                      <m:t>≈</m:t>
                    </m:r>
                    <m:r>
                      <a:rPr kumimoji="1" lang="en-US" altLang="zh-TW" b="0" i="1" smtClean="0">
                        <a:latin typeface="Cambria Math" panose="02040503050406030204" pitchFamily="18" charset="0"/>
                        <a:ea typeface="Kaiti TC" panose="02010600040101010101" pitchFamily="2" charset="-120"/>
                      </a:rPr>
                      <m:t>30.5</m:t>
                    </m:r>
                  </m:oMath>
                </a14:m>
                <a:r>
                  <a:rPr kumimoji="1" lang="zh-TW" altLang="en-US" dirty="0">
                    <a:latin typeface="Kaiti TC" panose="02010600040101010101" pitchFamily="2" charset="-120"/>
                    <a:ea typeface="Kaiti TC" panose="02010600040101010101" pitchFamily="2" charset="-120"/>
                  </a:rPr>
                  <a:t>。此外，因為 </a:t>
                </a:r>
                <a:r>
                  <a:rPr kumimoji="1" lang="en-US" altLang="zh-TW" dirty="0">
                    <a:ea typeface="Kaiti TC" panose="02010600040101010101" pitchFamily="2" charset="-120"/>
                  </a:rPr>
                  <a:t>Coulombic-attractive trap </a:t>
                </a:r>
                <a:r>
                  <a:rPr kumimoji="1" lang="zh-TW" altLang="en-US" dirty="0">
                    <a:latin typeface="Kaiti TC" panose="02010600040101010101" pitchFamily="2" charset="-120"/>
                    <a:ea typeface="Kaiti TC" panose="02010600040101010101" pitchFamily="2" charset="-120"/>
                  </a:rPr>
                  <a:t>有著比較大的 </a:t>
                </a:r>
                <a:r>
                  <a:rPr kumimoji="1" lang="en-US" altLang="zh-TW" dirty="0">
                    <a:ea typeface="Kaiti TC" panose="02010600040101010101" pitchFamily="2" charset="-120"/>
                  </a:rPr>
                  <a:t>capture cross-section</a:t>
                </a:r>
                <a:r>
                  <a:rPr kumimoji="1" lang="zh-TW" altLang="en-US" dirty="0">
                    <a:latin typeface="Kaiti TC" panose="02010600040101010101" pitchFamily="2" charset="-120"/>
                    <a:ea typeface="Kaiti TC" panose="02010600040101010101" pitchFamily="2" charset="-120"/>
                  </a:rPr>
                  <a:t>，所以這表示我們的 </a:t>
                </a:r>
                <a:r>
                  <a:rPr kumimoji="1" lang="en-US" altLang="zh-TW" dirty="0">
                    <a:ea typeface="Kaiti TC" panose="02010600040101010101" pitchFamily="2" charset="-120"/>
                  </a:rPr>
                  <a:t>trap</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應該是帶負電以吸引電洞、排斥電子的 </a:t>
                </a:r>
                <a:r>
                  <a:rPr kumimoji="1" lang="en-US" altLang="zh-TW" dirty="0">
                    <a:ea typeface="Kaiti TC" panose="02010600040101010101" pitchFamily="2" charset="-120"/>
                  </a:rPr>
                  <a:t>hole trap</a:t>
                </a:r>
                <a:r>
                  <a:rPr kumimoji="1" lang="zh-TW" altLang="en-US" dirty="0">
                    <a:latin typeface="Kaiti TC" panose="02010600040101010101" pitchFamily="2" charset="-120"/>
                    <a:ea typeface="Kaiti TC" panose="02010600040101010101" pitchFamily="2" charset="-120"/>
                  </a:rPr>
                  <a:t>，與 </a:t>
                </a:r>
                <a:r>
                  <a:rPr kumimoji="1" lang="en-US" altLang="zh-TW" dirty="0">
                    <a:ea typeface="Kaiti TC" panose="02010600040101010101" pitchFamily="2" charset="-120"/>
                  </a:rPr>
                  <a:t>TCAD</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模擬之 </a:t>
                </a:r>
                <a14:m>
                  <m:oMath xmlns:m="http://schemas.openxmlformats.org/officeDocument/2006/math">
                    <m:sSub>
                      <m:sSubPr>
                        <m:ctrlPr>
                          <a:rPr kumimoji="1" lang="en-US" altLang="zh-TW" i="1">
                            <a:latin typeface="Cambria Math" panose="02040503050406030204" pitchFamily="18" charset="0"/>
                            <a:ea typeface="Kaiti TC" panose="02010600040101010101" pitchFamily="2" charset="-120"/>
                          </a:rPr>
                        </m:ctrlPr>
                      </m:sSubPr>
                      <m:e>
                        <m:r>
                          <a:rPr kumimoji="1" lang="en-US" altLang="zh-TW" i="1">
                            <a:latin typeface="Cambria Math" panose="02040503050406030204" pitchFamily="18" charset="0"/>
                            <a:ea typeface="Kaiti TC" panose="02010600040101010101" pitchFamily="2" charset="-120"/>
                          </a:rPr>
                          <m:t>𝐸</m:t>
                        </m:r>
                      </m:e>
                      <m:sub>
                        <m:r>
                          <a:rPr kumimoji="1" lang="en-US" altLang="zh-TW" i="1">
                            <a:latin typeface="Cambria Math" panose="02040503050406030204" pitchFamily="18" charset="0"/>
                            <a:ea typeface="Kaiti TC" panose="02010600040101010101" pitchFamily="2" charset="-120"/>
                          </a:rPr>
                          <m:t>𝑡𝑖</m:t>
                        </m:r>
                      </m:sub>
                    </m:sSub>
                    <m:r>
                      <a:rPr kumimoji="1" lang="en-US" altLang="zh-TW" i="1">
                        <a:latin typeface="Cambria Math" panose="02040503050406030204" pitchFamily="18" charset="0"/>
                        <a:ea typeface="Kaiti TC" panose="02010600040101010101" pitchFamily="2" charset="-120"/>
                      </a:rPr>
                      <m:t>=−0.02</m:t>
                    </m:r>
                    <m:d>
                      <m:dPr>
                        <m:ctrlPr>
                          <a:rPr kumimoji="1" lang="en-US" altLang="zh-TW" i="1">
                            <a:latin typeface="Cambria Math" panose="02040503050406030204" pitchFamily="18" charset="0"/>
                            <a:ea typeface="Kaiti TC" panose="02010600040101010101" pitchFamily="2" charset="-120"/>
                          </a:rPr>
                        </m:ctrlPr>
                      </m:dPr>
                      <m:e>
                        <m:r>
                          <m:rPr>
                            <m:sty m:val="p"/>
                          </m:rPr>
                          <a:rPr kumimoji="1" lang="en-US" altLang="zh-TW">
                            <a:latin typeface="Cambria Math" panose="02040503050406030204" pitchFamily="18" charset="0"/>
                            <a:ea typeface="Kaiti TC" panose="02010600040101010101" pitchFamily="2" charset="-120"/>
                          </a:rPr>
                          <m:t>eV</m:t>
                        </m:r>
                      </m:e>
                    </m:d>
                    <m:r>
                      <a:rPr kumimoji="1" lang="en-US" altLang="zh-TW" i="1">
                        <a:latin typeface="Cambria Math" panose="02040503050406030204" pitchFamily="18" charset="0"/>
                        <a:ea typeface="Kaiti TC" panose="02010600040101010101" pitchFamily="2" charset="-120"/>
                      </a:rPr>
                      <m:t>&lt;0 </m:t>
                    </m:r>
                  </m:oMath>
                </a14:m>
                <a:r>
                  <a:rPr kumimoji="1" lang="zh-TW" altLang="en-US" dirty="0">
                    <a:latin typeface="Kaiti TC" panose="02010600040101010101" pitchFamily="2" charset="-120"/>
                    <a:ea typeface="Kaiti TC" panose="02010600040101010101" pitchFamily="2" charset="-120"/>
                  </a:rPr>
                  <a:t>一致。又因為 </a:t>
                </a:r>
                <a:r>
                  <a:rPr kumimoji="1" lang="en-US" altLang="zh-TW" dirty="0">
                    <a:ea typeface="Kaiti TC" panose="02010600040101010101" pitchFamily="2" charset="-120"/>
                  </a:rPr>
                  <a:t>donor-like trap </a:t>
                </a:r>
                <a:r>
                  <a:rPr kumimoji="1" lang="zh-TW" altLang="en-US" dirty="0">
                    <a:latin typeface="Kaiti TC" panose="02010600040101010101" pitchFamily="2" charset="-120"/>
                    <a:ea typeface="Kaiti TC" panose="02010600040101010101" pitchFamily="2" charset="-120"/>
                  </a:rPr>
                  <a:t>在有電子時不帶電，釋放電子後帶正電； </a:t>
                </a:r>
                <a:r>
                  <a:rPr kumimoji="1" lang="en-US" altLang="zh-TW" dirty="0">
                    <a:ea typeface="Kaiti TC" panose="02010600040101010101" pitchFamily="2" charset="-120"/>
                  </a:rPr>
                  <a:t>acceptor-like trap </a:t>
                </a:r>
                <a:r>
                  <a:rPr kumimoji="1" lang="zh-TW" altLang="en-US" dirty="0">
                    <a:latin typeface="Kaiti TC" panose="02010600040101010101" pitchFamily="2" charset="-120"/>
                    <a:ea typeface="Kaiti TC" panose="02010600040101010101" pitchFamily="2" charset="-120"/>
                  </a:rPr>
                  <a:t>則是在有電子時帶負電，釋放電子後帶不帶電，所以我推測 </a:t>
                </a:r>
                <a:r>
                  <a:rPr kumimoji="1" lang="en-US" altLang="zh-TW" dirty="0">
                    <a:ea typeface="Kaiti TC" panose="02010600040101010101" pitchFamily="2" charset="-120"/>
                  </a:rPr>
                  <a:t>InP</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可能有著</a:t>
                </a:r>
                <a:r>
                  <a:rPr kumimoji="1" lang="en-US" altLang="zh-TW" dirty="0">
                    <a:ea typeface="Kaiti TC" panose="02010600040101010101" pitchFamily="2" charset="-120"/>
                  </a:rPr>
                  <a:t> acceptor-like trap (hole trap)</a:t>
                </a:r>
                <a:r>
                  <a:rPr kumimoji="1" lang="zh-TW" altLang="en-US" dirty="0">
                    <a:latin typeface="Kaiti TC" panose="02010600040101010101" pitchFamily="2" charset="-120"/>
                    <a:ea typeface="Kaiti TC" panose="02010600040101010101" pitchFamily="2" charset="-120"/>
                  </a:rPr>
                  <a:t>。不過因為我們對 </a:t>
                </a:r>
                <a:r>
                  <a:rPr kumimoji="1" lang="en-US" altLang="zh-TW" dirty="0">
                    <a:latin typeface="Kaiti TC" panose="02010600040101010101" pitchFamily="2" charset="-120"/>
                    <a:ea typeface="Kaiti TC" panose="02010600040101010101" pitchFamily="2" charset="-120"/>
                  </a:rPr>
                  <a:t>SRH recombination </a:t>
                </a:r>
                <a:r>
                  <a:rPr kumimoji="1" lang="zh-TW" altLang="en-US" dirty="0">
                    <a:latin typeface="Kaiti TC" panose="02010600040101010101" pitchFamily="2" charset="-120"/>
                    <a:ea typeface="Kaiti TC" panose="02010600040101010101" pitchFamily="2" charset="-120"/>
                  </a:rPr>
                  <a:t>機制做了 </a:t>
                </a:r>
                <a:r>
                  <a:rPr kumimoji="1" lang="en-US" altLang="zh-TW" dirty="0">
                    <a:latin typeface="Kaiti TC" panose="02010600040101010101" pitchFamily="2" charset="-120"/>
                    <a:ea typeface="Kaiti TC" panose="02010600040101010101" pitchFamily="2" charset="-120"/>
                  </a:rPr>
                  <a:t>Single level </a:t>
                </a:r>
                <a:r>
                  <a:rPr kumimoji="1" lang="zh-TW" altLang="en-US" dirty="0">
                    <a:latin typeface="Kaiti TC" panose="02010600040101010101" pitchFamily="2" charset="-120"/>
                    <a:ea typeface="Kaiti TC" panose="02010600040101010101" pitchFamily="2" charset="-120"/>
                  </a:rPr>
                  <a:t>的假設，實際狀況應非如此，所以仍需進一步研究確認。</a:t>
                </a:r>
                <a:endParaRPr kumimoji="1" lang="zh-TW" altLang="en-US" dirty="0"/>
              </a:p>
            </p:txBody>
          </p:sp>
        </mc:Choice>
        <mc:Fallback xmlns="">
          <p:sp>
            <p:nvSpPr>
              <p:cNvPr id="3" name="備忘稿版面配置區 2"/>
              <p:cNvSpPr>
                <a:spLocks noGrp="1"/>
              </p:cNvSpPr>
              <p:nvPr>
                <p:ph type="body" idx="1"/>
              </p:nvPr>
            </p:nvSpPr>
            <p:spPr/>
            <p:txBody>
              <a:bodyPr/>
              <a:lstStyle/>
              <a:p>
                <a:pPr marL="342900" indent="-342900">
                  <a:buFont typeface="+mj-lt"/>
                  <a:buAutoNum type="arabicPeriod" startAt="3"/>
                </a:pPr>
                <a:r>
                  <a:rPr kumimoji="1" lang="zh-TW" altLang="en-US" dirty="0">
                    <a:latin typeface="Kaiti TC" panose="02010600040101010101" pitchFamily="2" charset="-120"/>
                    <a:ea typeface="Kaiti TC" panose="02010600040101010101" pitchFamily="2" charset="-120"/>
                  </a:rPr>
                  <a:t> 為何在 </a:t>
                </a:r>
                <a:r>
                  <a:rPr kumimoji="1" lang="en-US" altLang="zh-TW" i="0">
                    <a:latin typeface="Cambria Math" panose="02040503050406030204" pitchFamily="18" charset="0"/>
                    <a:ea typeface="Kaiti TC" panose="02010600040101010101" pitchFamily="2" charset="-120"/>
                  </a:rPr>
                  <a:t>300K</a:t>
                </a:r>
                <a:r>
                  <a:rPr kumimoji="1" lang="zh-TW" altLang="en-US" dirty="0">
                    <a:latin typeface="Kaiti TC" panose="02010600040101010101" pitchFamily="2" charset="-120"/>
                    <a:ea typeface="Kaiti TC" panose="02010600040101010101" pitchFamily="2" charset="-120"/>
                  </a:rPr>
                  <a:t> 時，</a:t>
                </a:r>
                <a:r>
                  <a:rPr kumimoji="1" lang="en-US" altLang="zh-TW" i="0">
                    <a:latin typeface="Cambria Math" panose="02040503050406030204" pitchFamily="18" charset="0"/>
                    <a:ea typeface="Cambria Math" panose="02040503050406030204" pitchFamily="18" charset="0"/>
                  </a:rPr>
                  <a:t>𝜏_</a:t>
                </a:r>
                <a:r>
                  <a:rPr kumimoji="1" lang="en-US" altLang="zh-TW" b="0" i="0">
                    <a:latin typeface="Cambria Math" panose="02040503050406030204" pitchFamily="18" charset="0"/>
                    <a:ea typeface="Kaiti TC" panose="02010600040101010101" pitchFamily="2" charset="-120"/>
                  </a:rPr>
                  <a:t>𝑝0</a:t>
                </a:r>
                <a:r>
                  <a:rPr kumimoji="1" lang="zh-TW" altLang="en-US" b="0" i="0">
                    <a:latin typeface="Cambria Math" panose="02040503050406030204" pitchFamily="18" charset="0"/>
                    <a:ea typeface="Kaiti TC" panose="02010600040101010101" pitchFamily="2" charset="-120"/>
                  </a:rPr>
                  <a:t>  </a:t>
                </a:r>
                <a:r>
                  <a:rPr kumimoji="1" lang="zh-TW" altLang="en-US" i="0">
                    <a:latin typeface="Cambria Math" panose="02040503050406030204" pitchFamily="18" charset="0"/>
                    <a:ea typeface="Kaiti TC" panose="02010600040101010101" pitchFamily="2" charset="-120"/>
                  </a:rPr>
                  <a:t>比</a:t>
                </a:r>
                <a:r>
                  <a:rPr kumimoji="1" lang="zh-TW" altLang="en-US" b="0" i="0">
                    <a:latin typeface="Cambria Math" panose="02040503050406030204" pitchFamily="18" charset="0"/>
                    <a:ea typeface="Kaiti TC" panose="02010600040101010101" pitchFamily="2" charset="-120"/>
                  </a:rPr>
                  <a:t> </a:t>
                </a:r>
                <a:r>
                  <a:rPr kumimoji="1" lang="en-US" altLang="zh-TW" i="0">
                    <a:latin typeface="Cambria Math" panose="02040503050406030204" pitchFamily="18" charset="0"/>
                    <a:ea typeface="Cambria Math" panose="02040503050406030204" pitchFamily="18" charset="0"/>
                  </a:rPr>
                  <a:t>𝜏_</a:t>
                </a:r>
                <a:r>
                  <a:rPr kumimoji="1" lang="en-US" altLang="zh-TW" b="0" i="0">
                    <a:latin typeface="Cambria Math" panose="02040503050406030204" pitchFamily="18" charset="0"/>
                    <a:ea typeface="Cambria Math" panose="02040503050406030204" pitchFamily="18" charset="0"/>
                  </a:rPr>
                  <a:t>𝑛</a:t>
                </a:r>
                <a:r>
                  <a:rPr kumimoji="1" lang="en-US" altLang="zh-TW" i="0">
                    <a:latin typeface="Cambria Math" panose="02040503050406030204" pitchFamily="18" charset="0"/>
                    <a:ea typeface="Kaiti TC" panose="02010600040101010101" pitchFamily="2" charset="-120"/>
                  </a:rPr>
                  <a:t>0</a:t>
                </a:r>
                <a:r>
                  <a:rPr kumimoji="1" lang="zh-TW" altLang="en-US" dirty="0">
                    <a:latin typeface="Kaiti TC" panose="02010600040101010101" pitchFamily="2" charset="-120"/>
                    <a:ea typeface="Kaiti TC" panose="02010600040101010101" pitchFamily="2" charset="-120"/>
                  </a:rPr>
                  <a:t> 高出大約 </a:t>
                </a:r>
                <a:r>
                  <a:rPr kumimoji="1" lang="en-US" altLang="zh-TW" dirty="0">
                    <a:latin typeface="Kaiti TC" panose="02010600040101010101" pitchFamily="2" charset="-120"/>
                    <a:ea typeface="Kaiti TC" panose="02010600040101010101" pitchFamily="2" charset="-120"/>
                  </a:rPr>
                  <a:t>70 </a:t>
                </a:r>
                <a:r>
                  <a:rPr kumimoji="1" lang="zh-TW" altLang="en-US" dirty="0">
                    <a:latin typeface="Kaiti TC" panose="02010600040101010101" pitchFamily="2" charset="-120"/>
                    <a:ea typeface="Kaiti TC" panose="02010600040101010101" pitchFamily="2" charset="-120"/>
                  </a:rPr>
                  <a:t>倍呢？</a:t>
                </a:r>
                <a:endParaRPr kumimoji="1" lang="en-US" altLang="zh-TW" dirty="0">
                  <a:latin typeface="Kaiti TC" panose="02010600040101010101" pitchFamily="2" charset="-120"/>
                  <a:ea typeface="Kaiti TC" panose="02010600040101010101" pitchFamily="2" charset="-120"/>
                </a:endParaRPr>
              </a:p>
              <a:p>
                <a:pPr lvl="1"/>
                <a:r>
                  <a:rPr kumimoji="1" lang="zh-CN" altLang="en-US" dirty="0">
                    <a:latin typeface="Kaiti TC" panose="02010600040101010101" pitchFamily="2" charset="-120"/>
                    <a:ea typeface="Kaiti TC" panose="02010600040101010101" pitchFamily="2" charset="-120"/>
                  </a:rPr>
                  <a:t>由於</a:t>
                </a:r>
                <a:r>
                  <a:rPr kumimoji="1" lang="zh-TW" altLang="en-US" dirty="0">
                    <a:latin typeface="Kaiti TC" panose="02010600040101010101" pitchFamily="2" charset="-120"/>
                    <a:ea typeface="Kaiti TC" panose="02010600040101010101" pitchFamily="2" charset="-120"/>
                  </a:rPr>
                  <a:t> </a:t>
                </a:r>
                <a:r>
                  <a:rPr kumimoji="1" lang="en-US" altLang="zh-TW" i="0">
                    <a:latin typeface="Cambria Math" panose="02040503050406030204" pitchFamily="18" charset="0"/>
                    <a:ea typeface="Cambria Math" panose="02040503050406030204" pitchFamily="18" charset="0"/>
                  </a:rPr>
                  <a:t>𝜏_</a:t>
                </a:r>
                <a:r>
                  <a:rPr kumimoji="1" lang="en-US" altLang="zh-TW" b="0" i="0">
                    <a:latin typeface="Cambria Math" panose="02040503050406030204" pitchFamily="18" charset="0"/>
                    <a:ea typeface="Kaiti TC" panose="02010600040101010101" pitchFamily="2" charset="-120"/>
                  </a:rPr>
                  <a:t>𝑝0</a:t>
                </a:r>
                <a:r>
                  <a:rPr kumimoji="1" lang="en-US" altLang="zh-TW" i="0">
                    <a:latin typeface="Cambria Math" panose="02040503050406030204" pitchFamily="18" charset="0"/>
                    <a:ea typeface="Cambria Math" panose="02040503050406030204" pitchFamily="18" charset="0"/>
                  </a:rPr>
                  <a:t>≡(𝜎_</a:t>
                </a:r>
                <a:r>
                  <a:rPr kumimoji="1" lang="en-US" altLang="zh-TW" b="0" i="0">
                    <a:latin typeface="Cambria Math" panose="02040503050406030204" pitchFamily="18" charset="0"/>
                    <a:ea typeface="Cambria Math" panose="02040503050406030204" pitchFamily="18" charset="0"/>
                  </a:rPr>
                  <a:t>𝑝 𝑣_𝑝 𝑁_𝑡 )^(−1)</a:t>
                </a:r>
                <a:r>
                  <a:rPr kumimoji="1" lang="zh-TW" altLang="en-US" b="0" i="0">
                    <a:latin typeface="Cambria Math" panose="02040503050406030204" pitchFamily="18" charset="0"/>
                    <a:ea typeface="Cambria Math" panose="02040503050406030204" pitchFamily="18" charset="0"/>
                  </a:rPr>
                  <a:t> </a:t>
                </a:r>
                <a:r>
                  <a:rPr kumimoji="1" lang="zh-TW" altLang="en-US" i="0">
                    <a:latin typeface="Cambria Math" panose="02040503050406030204" pitchFamily="18" charset="0"/>
                    <a:ea typeface="Cambria Math" panose="02040503050406030204" pitchFamily="18" charset="0"/>
                  </a:rPr>
                  <a:t>、</a:t>
                </a:r>
                <a:r>
                  <a:rPr kumimoji="1" lang="en-US" altLang="zh-TW" i="0">
                    <a:latin typeface="Cambria Math" panose="02040503050406030204" pitchFamily="18" charset="0"/>
                    <a:ea typeface="Cambria Math" panose="02040503050406030204" pitchFamily="18" charset="0"/>
                  </a:rPr>
                  <a:t>𝜏_</a:t>
                </a:r>
                <a:r>
                  <a:rPr kumimoji="1" lang="en-US" altLang="zh-TW" b="0" i="0">
                    <a:latin typeface="Cambria Math" panose="02040503050406030204" pitchFamily="18" charset="0"/>
                    <a:ea typeface="Cambria Math" panose="02040503050406030204" pitchFamily="18" charset="0"/>
                  </a:rPr>
                  <a:t>𝑛</a:t>
                </a:r>
                <a:r>
                  <a:rPr kumimoji="1" lang="en-US" altLang="zh-TW" i="0">
                    <a:latin typeface="Cambria Math" panose="02040503050406030204" pitchFamily="18" charset="0"/>
                    <a:ea typeface="Kaiti TC" panose="02010600040101010101" pitchFamily="2" charset="-120"/>
                  </a:rPr>
                  <a:t>0</a:t>
                </a:r>
                <a:r>
                  <a:rPr kumimoji="1" lang="en-US" altLang="zh-TW" i="0">
                    <a:latin typeface="Cambria Math" panose="02040503050406030204" pitchFamily="18" charset="0"/>
                    <a:ea typeface="Cambria Math" panose="02040503050406030204" pitchFamily="18" charset="0"/>
                  </a:rPr>
                  <a:t>≡(𝜎_</a:t>
                </a:r>
                <a:r>
                  <a:rPr kumimoji="1" lang="en-US" altLang="zh-TW" b="0" i="0">
                    <a:latin typeface="Cambria Math" panose="02040503050406030204" pitchFamily="18" charset="0"/>
                    <a:ea typeface="Cambria Math" panose="02040503050406030204" pitchFamily="18" charset="0"/>
                  </a:rPr>
                  <a:t>𝑛 </a:t>
                </a:r>
                <a:r>
                  <a:rPr kumimoji="1" lang="en-US" altLang="zh-TW" i="0">
                    <a:latin typeface="Cambria Math" panose="02040503050406030204" pitchFamily="18" charset="0"/>
                    <a:ea typeface="Cambria Math" panose="02040503050406030204" pitchFamily="18" charset="0"/>
                  </a:rPr>
                  <a:t>𝑣_</a:t>
                </a:r>
                <a:r>
                  <a:rPr kumimoji="1" lang="en-US" altLang="zh-TW" b="0" i="0">
                    <a:latin typeface="Cambria Math" panose="02040503050406030204" pitchFamily="18" charset="0"/>
                    <a:ea typeface="Cambria Math" panose="02040503050406030204" pitchFamily="18" charset="0"/>
                  </a:rPr>
                  <a:t>𝑛 </a:t>
                </a:r>
                <a:r>
                  <a:rPr kumimoji="1" lang="en-US" altLang="zh-TW" i="0">
                    <a:latin typeface="Cambria Math" panose="02040503050406030204" pitchFamily="18" charset="0"/>
                    <a:ea typeface="Cambria Math" panose="02040503050406030204" pitchFamily="18" charset="0"/>
                  </a:rPr>
                  <a:t>𝑁_𝑡 )^(−1)</a:t>
                </a:r>
                <a:r>
                  <a:rPr kumimoji="1" lang="zh-TW" altLang="en-US" dirty="0">
                    <a:latin typeface="Kaiti TC" panose="02010600040101010101" pitchFamily="2" charset="-120"/>
                    <a:ea typeface="Kaiti TC" panose="02010600040101010101" pitchFamily="2" charset="-120"/>
                  </a:rPr>
                  <a:t>且假設 </a:t>
                </a:r>
                <a:r>
                  <a:rPr kumimoji="1" lang="en-US" altLang="zh-TW" i="0">
                    <a:latin typeface="Cambria Math" panose="02040503050406030204" pitchFamily="18" charset="0"/>
                    <a:ea typeface="Cambria Math" panose="02040503050406030204" pitchFamily="18" charset="0"/>
                  </a:rPr>
                  <a:t>𝑣_𝑝≈</a:t>
                </a:r>
                <a:r>
                  <a:rPr kumimoji="1" lang="en-US" altLang="zh-TW" b="0" i="0">
                    <a:latin typeface="Cambria Math" panose="02040503050406030204" pitchFamily="18" charset="0"/>
                    <a:ea typeface="Cambria Math" panose="02040503050406030204" pitchFamily="18" charset="0"/>
                  </a:rPr>
                  <a:t>1.7×〖10〗^5  (m/s)</a:t>
                </a:r>
                <a:r>
                  <a:rPr kumimoji="1" lang="zh-TW" altLang="en-US" dirty="0">
                    <a:latin typeface="Kaiti TC" panose="02010600040101010101" pitchFamily="2" charset="-120"/>
                    <a:ea typeface="Kaiti TC" panose="02010600040101010101" pitchFamily="2" charset="-120"/>
                  </a:rPr>
                  <a:t>、</a:t>
                </a:r>
                <a:r>
                  <a:rPr kumimoji="1" lang="en-US" altLang="zh-TW" dirty="0">
                    <a:ea typeface="Cambria Math" panose="02040503050406030204" pitchFamily="18" charset="0"/>
                  </a:rPr>
                  <a:t> </a:t>
                </a:r>
                <a:r>
                  <a:rPr kumimoji="1" lang="en-US" altLang="zh-TW" i="0">
                    <a:latin typeface="Cambria Math" panose="02040503050406030204" pitchFamily="18" charset="0"/>
                    <a:ea typeface="Cambria Math" panose="02040503050406030204" pitchFamily="18" charset="0"/>
                  </a:rPr>
                  <a:t>𝑣_</a:t>
                </a:r>
                <a:r>
                  <a:rPr kumimoji="1" lang="en-US" altLang="zh-TW" b="0" i="0">
                    <a:latin typeface="Cambria Math" panose="02040503050406030204" pitchFamily="18" charset="0"/>
                    <a:ea typeface="Cambria Math" panose="02040503050406030204" pitchFamily="18" charset="0"/>
                  </a:rPr>
                  <a:t>𝑛</a:t>
                </a:r>
                <a:r>
                  <a:rPr kumimoji="1" lang="en-US" altLang="zh-TW" i="0">
                    <a:latin typeface="Cambria Math" panose="02040503050406030204" pitchFamily="18" charset="0"/>
                    <a:ea typeface="Cambria Math" panose="02040503050406030204" pitchFamily="18" charset="0"/>
                  </a:rPr>
                  <a:t>≈</a:t>
                </a:r>
                <a:r>
                  <a:rPr kumimoji="1" lang="en-US" altLang="zh-TW" b="0" i="0">
                    <a:latin typeface="Cambria Math" panose="02040503050406030204" pitchFamily="18" charset="0"/>
                    <a:ea typeface="Cambria Math" panose="02040503050406030204" pitchFamily="18" charset="0"/>
                  </a:rPr>
                  <a:t>3.9</a:t>
                </a:r>
                <a:r>
                  <a:rPr kumimoji="1" lang="en-US" altLang="zh-TW" i="0">
                    <a:latin typeface="Cambria Math" panose="02040503050406030204" pitchFamily="18" charset="0"/>
                    <a:ea typeface="Cambria Math" panose="02040503050406030204" pitchFamily="18" charset="0"/>
                  </a:rPr>
                  <a:t>×〖10〗^5  (m/s)</a:t>
                </a:r>
                <a:r>
                  <a:rPr kumimoji="1" lang="zh-TW" altLang="en-US" dirty="0">
                    <a:latin typeface="Kaiti TC" panose="02010600040101010101" pitchFamily="2" charset="-120"/>
                    <a:ea typeface="Kaiti TC" panose="02010600040101010101" pitchFamily="2" charset="-120"/>
                  </a:rPr>
                  <a:t>，所以</a:t>
                </a:r>
                <a:r>
                  <a:rPr kumimoji="1" lang="en-US" altLang="zh-TW" dirty="0">
                    <a:latin typeface="Kaiti TC" panose="02010600040101010101" pitchFamily="2" charset="-120"/>
                    <a:ea typeface="Kaiti TC" panose="02010600040101010101" pitchFamily="2" charset="-120"/>
                  </a:rPr>
                  <a:t> </a:t>
                </a:r>
                <a:r>
                  <a:rPr kumimoji="1" lang="en-US" altLang="zh-TW" i="0">
                    <a:latin typeface="Cambria Math" panose="02040503050406030204" pitchFamily="18" charset="0"/>
                    <a:ea typeface="Cambria Math" panose="02040503050406030204" pitchFamily="18" charset="0"/>
                  </a:rPr>
                  <a:t>𝜎_</a:t>
                </a:r>
                <a:r>
                  <a:rPr kumimoji="1" lang="en-US" altLang="zh-TW" b="0" i="0">
                    <a:latin typeface="Cambria Math" panose="02040503050406030204" pitchFamily="18" charset="0"/>
                    <a:ea typeface="Cambria Math" panose="02040503050406030204" pitchFamily="18" charset="0"/>
                  </a:rPr>
                  <a:t>𝑛</a:t>
                </a:r>
                <a:r>
                  <a:rPr kumimoji="1" lang="en-US" altLang="zh-TW" b="0" i="0">
                    <a:latin typeface="Cambria Math" panose="02040503050406030204" pitchFamily="18" charset="0"/>
                    <a:ea typeface="Kaiti TC" panose="02010600040101010101" pitchFamily="2" charset="-120"/>
                  </a:rPr>
                  <a:t>/</a:t>
                </a:r>
                <a:r>
                  <a:rPr kumimoji="1" lang="en-US" altLang="zh-TW" i="0">
                    <a:latin typeface="Cambria Math" panose="02040503050406030204" pitchFamily="18" charset="0"/>
                    <a:ea typeface="Cambria Math" panose="02040503050406030204" pitchFamily="18" charset="0"/>
                  </a:rPr>
                  <a:t>𝜎_</a:t>
                </a:r>
                <a:r>
                  <a:rPr kumimoji="1" lang="en-US" altLang="zh-TW" b="0" i="0">
                    <a:latin typeface="Cambria Math" panose="02040503050406030204" pitchFamily="18" charset="0"/>
                    <a:ea typeface="Cambria Math" panose="02040503050406030204" pitchFamily="18" charset="0"/>
                  </a:rPr>
                  <a:t>𝑝</a:t>
                </a:r>
                <a:r>
                  <a:rPr kumimoji="1" lang="en-US" altLang="zh-TW" i="0">
                    <a:latin typeface="Cambria Math" panose="02040503050406030204" pitchFamily="18" charset="0"/>
                    <a:ea typeface="Kaiti TC" panose="02010600040101010101" pitchFamily="2" charset="-120"/>
                  </a:rPr>
                  <a:t>≈</a:t>
                </a:r>
                <a:r>
                  <a:rPr kumimoji="1" lang="en-US" altLang="zh-TW" b="0" i="0">
                    <a:latin typeface="Cambria Math" panose="02040503050406030204" pitchFamily="18" charset="0"/>
                    <a:ea typeface="Kaiti TC" panose="02010600040101010101" pitchFamily="2" charset="-120"/>
                  </a:rPr>
                  <a:t>30.5</a:t>
                </a:r>
                <a:r>
                  <a:rPr kumimoji="1" lang="zh-TW" altLang="en-US" dirty="0">
                    <a:latin typeface="Kaiti TC" panose="02010600040101010101" pitchFamily="2" charset="-120"/>
                    <a:ea typeface="Kaiti TC" panose="02010600040101010101" pitchFamily="2" charset="-120"/>
                  </a:rPr>
                  <a:t>。此外，因為 </a:t>
                </a:r>
                <a:r>
                  <a:rPr kumimoji="1" lang="en-US" altLang="zh-TW" dirty="0">
                    <a:ea typeface="Kaiti TC" panose="02010600040101010101" pitchFamily="2" charset="-120"/>
                  </a:rPr>
                  <a:t>Coulombic-attractive trap </a:t>
                </a:r>
                <a:r>
                  <a:rPr kumimoji="1" lang="zh-TW" altLang="en-US" dirty="0">
                    <a:latin typeface="Kaiti TC" panose="02010600040101010101" pitchFamily="2" charset="-120"/>
                    <a:ea typeface="Kaiti TC" panose="02010600040101010101" pitchFamily="2" charset="-120"/>
                  </a:rPr>
                  <a:t>有著比較大的 </a:t>
                </a:r>
                <a:r>
                  <a:rPr kumimoji="1" lang="en-US" altLang="zh-TW" dirty="0">
                    <a:ea typeface="Kaiti TC" panose="02010600040101010101" pitchFamily="2" charset="-120"/>
                  </a:rPr>
                  <a:t>capture cross-section</a:t>
                </a:r>
                <a:r>
                  <a:rPr kumimoji="1" lang="zh-TW" altLang="en-US" dirty="0">
                    <a:latin typeface="Kaiti TC" panose="02010600040101010101" pitchFamily="2" charset="-120"/>
                    <a:ea typeface="Kaiti TC" panose="02010600040101010101" pitchFamily="2" charset="-120"/>
                  </a:rPr>
                  <a:t>，所以這表示我們的 </a:t>
                </a:r>
                <a:r>
                  <a:rPr kumimoji="1" lang="en-US" altLang="zh-TW" dirty="0">
                    <a:ea typeface="Kaiti TC" panose="02010600040101010101" pitchFamily="2" charset="-120"/>
                  </a:rPr>
                  <a:t>trap</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應該是帶負電以吸引電洞、排斥電子的 </a:t>
                </a:r>
                <a:r>
                  <a:rPr kumimoji="1" lang="en-US" altLang="zh-TW" dirty="0">
                    <a:ea typeface="Kaiti TC" panose="02010600040101010101" pitchFamily="2" charset="-120"/>
                  </a:rPr>
                  <a:t>hole trap</a:t>
                </a:r>
                <a:r>
                  <a:rPr kumimoji="1" lang="zh-TW" altLang="en-US" dirty="0">
                    <a:latin typeface="Kaiti TC" panose="02010600040101010101" pitchFamily="2" charset="-120"/>
                    <a:ea typeface="Kaiti TC" panose="02010600040101010101" pitchFamily="2" charset="-120"/>
                  </a:rPr>
                  <a:t>，與 </a:t>
                </a:r>
                <a:r>
                  <a:rPr kumimoji="1" lang="en-US" altLang="zh-TW" dirty="0">
                    <a:ea typeface="Kaiti TC" panose="02010600040101010101" pitchFamily="2" charset="-120"/>
                  </a:rPr>
                  <a:t>TCAD</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模擬之 </a:t>
                </a:r>
                <a:r>
                  <a:rPr kumimoji="1" lang="en-US" altLang="zh-TW" i="0">
                    <a:latin typeface="Cambria Math" panose="02040503050406030204" pitchFamily="18" charset="0"/>
                    <a:ea typeface="Kaiti TC" panose="02010600040101010101" pitchFamily="2" charset="-120"/>
                  </a:rPr>
                  <a:t>𝐸_𝑡𝑖=−0.02(eV)&lt;0 </a:t>
                </a:r>
                <a:r>
                  <a:rPr kumimoji="1" lang="zh-TW" altLang="en-US" dirty="0">
                    <a:latin typeface="Kaiti TC" panose="02010600040101010101" pitchFamily="2" charset="-120"/>
                    <a:ea typeface="Kaiti TC" panose="02010600040101010101" pitchFamily="2" charset="-120"/>
                  </a:rPr>
                  <a:t>一致。又因為 </a:t>
                </a:r>
                <a:r>
                  <a:rPr kumimoji="1" lang="en-US" altLang="zh-TW" dirty="0">
                    <a:ea typeface="Kaiti TC" panose="02010600040101010101" pitchFamily="2" charset="-120"/>
                  </a:rPr>
                  <a:t>donor-like trap </a:t>
                </a:r>
                <a:r>
                  <a:rPr kumimoji="1" lang="zh-TW" altLang="en-US" dirty="0">
                    <a:latin typeface="Kaiti TC" panose="02010600040101010101" pitchFamily="2" charset="-120"/>
                    <a:ea typeface="Kaiti TC" panose="02010600040101010101" pitchFamily="2" charset="-120"/>
                  </a:rPr>
                  <a:t>在有電子時不帶電，釋放電子後帶正電； </a:t>
                </a:r>
                <a:r>
                  <a:rPr kumimoji="1" lang="en-US" altLang="zh-TW" dirty="0">
                    <a:ea typeface="Kaiti TC" panose="02010600040101010101" pitchFamily="2" charset="-120"/>
                  </a:rPr>
                  <a:t>acceptor-like trap </a:t>
                </a:r>
                <a:r>
                  <a:rPr kumimoji="1" lang="zh-TW" altLang="en-US" dirty="0">
                    <a:latin typeface="Kaiti TC" panose="02010600040101010101" pitchFamily="2" charset="-120"/>
                    <a:ea typeface="Kaiti TC" panose="02010600040101010101" pitchFamily="2" charset="-120"/>
                  </a:rPr>
                  <a:t>則是在有電子時帶負電，釋放電子後帶不帶電，所以我推測 </a:t>
                </a:r>
                <a:r>
                  <a:rPr kumimoji="1" lang="en-US" altLang="zh-TW" dirty="0">
                    <a:ea typeface="Kaiti TC" panose="02010600040101010101" pitchFamily="2" charset="-120"/>
                  </a:rPr>
                  <a:t>InP</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可能有著</a:t>
                </a:r>
                <a:r>
                  <a:rPr kumimoji="1" lang="en-US" altLang="zh-TW" dirty="0">
                    <a:ea typeface="Kaiti TC" panose="02010600040101010101" pitchFamily="2" charset="-120"/>
                  </a:rPr>
                  <a:t> acceptor-like trap (hole trap)</a:t>
                </a:r>
                <a:r>
                  <a:rPr kumimoji="1" lang="zh-TW" altLang="en-US" dirty="0">
                    <a:latin typeface="Kaiti TC" panose="02010600040101010101" pitchFamily="2" charset="-120"/>
                    <a:ea typeface="Kaiti TC" panose="02010600040101010101" pitchFamily="2" charset="-120"/>
                  </a:rPr>
                  <a:t>。不過因為我們對 </a:t>
                </a:r>
                <a:r>
                  <a:rPr kumimoji="1" lang="en-US" altLang="zh-TW" dirty="0">
                    <a:latin typeface="Kaiti TC" panose="02010600040101010101" pitchFamily="2" charset="-120"/>
                    <a:ea typeface="Kaiti TC" panose="02010600040101010101" pitchFamily="2" charset="-120"/>
                  </a:rPr>
                  <a:t>SRH recombination </a:t>
                </a:r>
                <a:r>
                  <a:rPr kumimoji="1" lang="zh-TW" altLang="en-US" dirty="0">
                    <a:latin typeface="Kaiti TC" panose="02010600040101010101" pitchFamily="2" charset="-120"/>
                    <a:ea typeface="Kaiti TC" panose="02010600040101010101" pitchFamily="2" charset="-120"/>
                  </a:rPr>
                  <a:t>機制做了 </a:t>
                </a:r>
                <a:r>
                  <a:rPr kumimoji="1" lang="en-US" altLang="zh-TW" dirty="0">
                    <a:latin typeface="Kaiti TC" panose="02010600040101010101" pitchFamily="2" charset="-120"/>
                    <a:ea typeface="Kaiti TC" panose="02010600040101010101" pitchFamily="2" charset="-120"/>
                  </a:rPr>
                  <a:t>Single level </a:t>
                </a:r>
                <a:r>
                  <a:rPr kumimoji="1" lang="zh-TW" altLang="en-US" dirty="0">
                    <a:latin typeface="Kaiti TC" panose="02010600040101010101" pitchFamily="2" charset="-120"/>
                    <a:ea typeface="Kaiti TC" panose="02010600040101010101" pitchFamily="2" charset="-120"/>
                  </a:rPr>
                  <a:t>的假設，實際狀況應非如此，所以仍需進一步研究確認。</a:t>
                </a:r>
                <a:endParaRPr kumimoji="1" lang="zh-TW" altLang="en-US" dirty="0"/>
              </a:p>
            </p:txBody>
          </p:sp>
        </mc:Fallback>
      </mc:AlternateContent>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32</a:t>
            </a:fld>
            <a:endParaRPr kumimoji="1" lang="zh-TW" altLang="en-US"/>
          </a:p>
        </p:txBody>
      </p:sp>
    </p:spTree>
    <p:extLst>
      <p:ext uri="{BB962C8B-B14F-4D97-AF65-F5344CB8AC3E}">
        <p14:creationId xmlns:p14="http://schemas.microsoft.com/office/powerpoint/2010/main" val="121580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44</a:t>
            </a:fld>
            <a:endParaRPr kumimoji="1" lang="zh-TW" altLang="en-US"/>
          </a:p>
        </p:txBody>
      </p:sp>
    </p:spTree>
    <p:extLst>
      <p:ext uri="{BB962C8B-B14F-4D97-AF65-F5344CB8AC3E}">
        <p14:creationId xmlns:p14="http://schemas.microsoft.com/office/powerpoint/2010/main" val="3235857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45</a:t>
            </a:fld>
            <a:endParaRPr kumimoji="1" lang="zh-TW" altLang="en-US"/>
          </a:p>
        </p:txBody>
      </p:sp>
    </p:spTree>
    <p:extLst>
      <p:ext uri="{BB962C8B-B14F-4D97-AF65-F5344CB8AC3E}">
        <p14:creationId xmlns:p14="http://schemas.microsoft.com/office/powerpoint/2010/main" val="287484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4</a:t>
            </a:fld>
            <a:endParaRPr kumimoji="1" lang="zh-TW" altLang="en-US"/>
          </a:p>
        </p:txBody>
      </p:sp>
    </p:spTree>
    <p:extLst>
      <p:ext uri="{BB962C8B-B14F-4D97-AF65-F5344CB8AC3E}">
        <p14:creationId xmlns:p14="http://schemas.microsoft.com/office/powerpoint/2010/main" val="389818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dirty="0">
                <a:solidFill>
                  <a:schemeClr val="tx1"/>
                </a:solidFill>
                <a:effectLst/>
                <a:latin typeface="+mn-lt"/>
                <a:ea typeface="+mn-ea"/>
                <a:cs typeface="+mn-cs"/>
              </a:rPr>
              <a:t>±</a:t>
            </a:r>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13</a:t>
            </a:fld>
            <a:endParaRPr kumimoji="1" lang="zh-TW" altLang="en-US"/>
          </a:p>
        </p:txBody>
      </p:sp>
    </p:spTree>
    <p:extLst>
      <p:ext uri="{BB962C8B-B14F-4D97-AF65-F5344CB8AC3E}">
        <p14:creationId xmlns:p14="http://schemas.microsoft.com/office/powerpoint/2010/main" val="304251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dirty="0">
                <a:solidFill>
                  <a:schemeClr val="tx1"/>
                </a:solidFill>
                <a:effectLst/>
                <a:latin typeface="+mn-lt"/>
                <a:ea typeface="+mn-ea"/>
                <a:cs typeface="+mn-cs"/>
              </a:rPr>
              <a:t>±</a:t>
            </a:r>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14</a:t>
            </a:fld>
            <a:endParaRPr kumimoji="1" lang="zh-TW" altLang="en-US"/>
          </a:p>
        </p:txBody>
      </p:sp>
    </p:spTree>
    <p:extLst>
      <p:ext uri="{BB962C8B-B14F-4D97-AF65-F5344CB8AC3E}">
        <p14:creationId xmlns:p14="http://schemas.microsoft.com/office/powerpoint/2010/main" val="252479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dirty="0">
                <a:solidFill>
                  <a:schemeClr val="tx1"/>
                </a:solidFill>
                <a:effectLst/>
                <a:latin typeface="+mn-lt"/>
                <a:ea typeface="+mn-ea"/>
                <a:cs typeface="+mn-cs"/>
              </a:rPr>
              <a:t>±</a:t>
            </a:r>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15</a:t>
            </a:fld>
            <a:endParaRPr kumimoji="1" lang="zh-TW" altLang="en-US"/>
          </a:p>
        </p:txBody>
      </p:sp>
    </p:spTree>
    <p:extLst>
      <p:ext uri="{BB962C8B-B14F-4D97-AF65-F5344CB8AC3E}">
        <p14:creationId xmlns:p14="http://schemas.microsoft.com/office/powerpoint/2010/main" val="348234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17</a:t>
            </a:fld>
            <a:endParaRPr kumimoji="1" lang="zh-TW" altLang="en-US"/>
          </a:p>
        </p:txBody>
      </p:sp>
    </p:spTree>
    <p:extLst>
      <p:ext uri="{BB962C8B-B14F-4D97-AF65-F5344CB8AC3E}">
        <p14:creationId xmlns:p14="http://schemas.microsoft.com/office/powerpoint/2010/main" val="263748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25</a:t>
            </a:fld>
            <a:endParaRPr kumimoji="1" lang="zh-TW" altLang="en-US"/>
          </a:p>
        </p:txBody>
      </p:sp>
    </p:spTree>
    <p:extLst>
      <p:ext uri="{BB962C8B-B14F-4D97-AF65-F5344CB8AC3E}">
        <p14:creationId xmlns:p14="http://schemas.microsoft.com/office/powerpoint/2010/main" val="189363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26</a:t>
            </a:fld>
            <a:endParaRPr kumimoji="1" lang="zh-TW" altLang="en-US"/>
          </a:p>
        </p:txBody>
      </p:sp>
    </p:spTree>
    <p:extLst>
      <p:ext uri="{BB962C8B-B14F-4D97-AF65-F5344CB8AC3E}">
        <p14:creationId xmlns:p14="http://schemas.microsoft.com/office/powerpoint/2010/main" val="418460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19AF3EA2-299C-D84A-A3DD-A67FEACA4D3A}" type="slidenum">
              <a:rPr kumimoji="1" lang="zh-TW" altLang="en-US" smtClean="0"/>
              <a:t>28</a:t>
            </a:fld>
            <a:endParaRPr kumimoji="1" lang="zh-TW" altLang="en-US"/>
          </a:p>
        </p:txBody>
      </p:sp>
    </p:spTree>
    <p:extLst>
      <p:ext uri="{BB962C8B-B14F-4D97-AF65-F5344CB8AC3E}">
        <p14:creationId xmlns:p14="http://schemas.microsoft.com/office/powerpoint/2010/main" val="3948778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129F4AAC-3D03-AF45-9F15-36A0E548DC56}" type="slidenum">
              <a:rPr kumimoji="1" lang="zh-TW" altLang="en-US" smtClean="0"/>
              <a:t>‹#›</a:t>
            </a:fld>
            <a:endParaRPr kumimoji="1"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16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
第二層
第三層
第四層
第五層</a:t>
            </a:r>
            <a:endParaRPr lang="en-US" dirty="0"/>
          </a:p>
        </p:txBody>
      </p:sp>
      <p:sp>
        <p:nvSpPr>
          <p:cNvPr id="5" name="Date Placeholder 4"/>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spTree>
    <p:extLst>
      <p:ext uri="{BB962C8B-B14F-4D97-AF65-F5344CB8AC3E}">
        <p14:creationId xmlns:p14="http://schemas.microsoft.com/office/powerpoint/2010/main" val="420394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5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
第二層
第三層
第四層
第五層</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2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spTree>
    <p:extLst>
      <p:ext uri="{BB962C8B-B14F-4D97-AF65-F5344CB8AC3E}">
        <p14:creationId xmlns:p14="http://schemas.microsoft.com/office/powerpoint/2010/main" val="131030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84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93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7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spTree>
    <p:extLst>
      <p:ext uri="{BB962C8B-B14F-4D97-AF65-F5344CB8AC3E}">
        <p14:creationId xmlns:p14="http://schemas.microsoft.com/office/powerpoint/2010/main" val="416515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2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編輯母片文字樣式
第二層
第三層
第四層
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編輯母片文字樣式
第二層
第三層
第四層
第五層</a:t>
            </a:r>
            <a:endParaRPr lang="en-US" dirty="0"/>
          </a:p>
        </p:txBody>
      </p:sp>
      <p:sp>
        <p:nvSpPr>
          <p:cNvPr id="5" name="Date Placeholder 4"/>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45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
第二層
第三層
第四層
第五層</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編輯母片文字樣式
第二層
第三層
第四層
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
第二層
第三層
第四層
第五層</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a:t>編輯母片文字樣式
第二層
第三層
第四層
第五層</a:t>
            </a:r>
            <a:endParaRPr lang="en-US" dirty="0"/>
          </a:p>
        </p:txBody>
      </p:sp>
      <p:sp>
        <p:nvSpPr>
          <p:cNvPr id="7" name="Date Placeholder 6"/>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92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86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spTree>
    <p:extLst>
      <p:ext uri="{BB962C8B-B14F-4D97-AF65-F5344CB8AC3E}">
        <p14:creationId xmlns:p14="http://schemas.microsoft.com/office/powerpoint/2010/main" val="339592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編輯母片文字樣式
第二層
第三層
第四層
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
第二層
第三層
第四層
第五層</a:t>
            </a:r>
            <a:endParaRPr lang="en-US" dirty="0"/>
          </a:p>
        </p:txBody>
      </p:sp>
      <p:sp>
        <p:nvSpPr>
          <p:cNvPr id="5" name="Date Placeholder 4"/>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99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
第二層
第三層
第四層
第五層</a:t>
            </a:r>
            <a:endParaRPr lang="en-US" dirty="0"/>
          </a:p>
        </p:txBody>
      </p:sp>
      <p:sp>
        <p:nvSpPr>
          <p:cNvPr id="5" name="Date Placeholder 4"/>
          <p:cNvSpPr>
            <a:spLocks noGrp="1"/>
          </p:cNvSpPr>
          <p:nvPr>
            <p:ph type="dt" sz="half" idx="10"/>
          </p:nvPr>
        </p:nvSpPr>
        <p:spPr/>
        <p:txBody>
          <a:bodyPr/>
          <a:lstStyle/>
          <a:p>
            <a:fld id="{296CFEEE-B34B-044D-8456-90CB13563E9F}" type="datetimeFigureOut">
              <a:rPr kumimoji="1" lang="zh-TW" altLang="en-US" smtClean="0"/>
              <a:t>2019/12/14</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29F4AAC-3D03-AF45-9F15-36A0E548DC56}" type="slidenum">
              <a:rPr kumimoji="1" lang="zh-TW" altLang="en-US" smtClean="0"/>
              <a:t>‹#›</a:t>
            </a:fld>
            <a:endParaRPr kumimoji="1" lang="zh-TW" altLang="en-US"/>
          </a:p>
        </p:txBody>
      </p:sp>
    </p:spTree>
    <p:extLst>
      <p:ext uri="{BB962C8B-B14F-4D97-AF65-F5344CB8AC3E}">
        <p14:creationId xmlns:p14="http://schemas.microsoft.com/office/powerpoint/2010/main" val="305423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編輯母片文字樣式
第二層
第三層
第四層
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6CFEEE-B34B-044D-8456-90CB13563E9F}" type="datetimeFigureOut">
              <a:rPr kumimoji="1" lang="zh-TW" altLang="en-US" smtClean="0"/>
              <a:t>2019/12/14</a:t>
            </a:fld>
            <a:endParaRPr kumimoji="1"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9F4AAC-3D03-AF45-9F15-36A0E548DC56}" type="slidenum">
              <a:rPr kumimoji="1" lang="zh-TW" altLang="en-US" smtClean="0"/>
              <a:t>‹#›</a:t>
            </a:fld>
            <a:endParaRPr kumimoji="1" lang="zh-TW" altLang="en-US"/>
          </a:p>
        </p:txBody>
      </p:sp>
    </p:spTree>
    <p:extLst>
      <p:ext uri="{BB962C8B-B14F-4D97-AF65-F5344CB8AC3E}">
        <p14:creationId xmlns:p14="http://schemas.microsoft.com/office/powerpoint/2010/main" val="39379372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4.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42.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4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71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19.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1.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9.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9251F7-8702-0D44-A462-04397A9CE0BD}"/>
              </a:ext>
            </a:extLst>
          </p:cNvPr>
          <p:cNvSpPr>
            <a:spLocks noGrp="1"/>
          </p:cNvSpPr>
          <p:nvPr>
            <p:ph type="ctrTitle"/>
          </p:nvPr>
        </p:nvSpPr>
        <p:spPr/>
        <p:txBody>
          <a:bodyPr/>
          <a:lstStyle/>
          <a:p>
            <a:r>
              <a:rPr kumimoji="1" lang="en-US" altLang="zh-TW" dirty="0"/>
              <a:t>Verification of TCAD simulation</a:t>
            </a:r>
            <a:endParaRPr kumimoji="1" lang="zh-TW" altLang="en-US" dirty="0"/>
          </a:p>
        </p:txBody>
      </p:sp>
      <p:sp>
        <p:nvSpPr>
          <p:cNvPr id="3" name="副標題 2">
            <a:extLst>
              <a:ext uri="{FF2B5EF4-FFF2-40B4-BE49-F238E27FC236}">
                <a16:creationId xmlns:a16="http://schemas.microsoft.com/office/drawing/2014/main" id="{7A428B9D-0D0C-9C45-9BAF-8A5A6789520B}"/>
              </a:ext>
            </a:extLst>
          </p:cNvPr>
          <p:cNvSpPr>
            <a:spLocks noGrp="1"/>
          </p:cNvSpPr>
          <p:nvPr>
            <p:ph type="subTitle" idx="1"/>
          </p:nvPr>
        </p:nvSpPr>
        <p:spPr/>
        <p:txBody>
          <a:bodyPr>
            <a:normAutofit lnSpcReduction="10000"/>
          </a:bodyPr>
          <a:lstStyle/>
          <a:p>
            <a:pPr algn="l"/>
            <a:r>
              <a:rPr kumimoji="1" lang="en-US" altLang="zh-TW" dirty="0"/>
              <a:t>Student : Ying-</a:t>
            </a:r>
            <a:r>
              <a:rPr kumimoji="1" lang="en-US" altLang="zh-TW" dirty="0" err="1"/>
              <a:t>Lun</a:t>
            </a:r>
            <a:r>
              <a:rPr kumimoji="1" lang="en-US" altLang="zh-TW" dirty="0"/>
              <a:t> Kao</a:t>
            </a:r>
          </a:p>
          <a:p>
            <a:pPr algn="l"/>
            <a:r>
              <a:rPr kumimoji="1" lang="en-US" altLang="zh-TW" dirty="0"/>
              <a:t>Advisor : Dr. Hao-</a:t>
            </a:r>
            <a:r>
              <a:rPr kumimoji="1" lang="en-US" altLang="zh-TW" dirty="0" err="1"/>
              <a:t>Hsiung</a:t>
            </a:r>
            <a:r>
              <a:rPr kumimoji="1" lang="en-US" altLang="zh-TW" dirty="0"/>
              <a:t> Lin</a:t>
            </a:r>
          </a:p>
          <a:p>
            <a:pPr algn="l"/>
            <a:r>
              <a:rPr kumimoji="1" lang="en-US" altLang="zh-TW" dirty="0"/>
              <a:t>Date : 108. 10. 23</a:t>
            </a:r>
            <a:endParaRPr kumimoji="1" lang="zh-TW" altLang="en-US" dirty="0"/>
          </a:p>
        </p:txBody>
      </p:sp>
    </p:spTree>
    <p:extLst>
      <p:ext uri="{BB962C8B-B14F-4D97-AF65-F5344CB8AC3E}">
        <p14:creationId xmlns:p14="http://schemas.microsoft.com/office/powerpoint/2010/main" val="225090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3" name="文字方塊 42">
                <a:extLst>
                  <a:ext uri="{FF2B5EF4-FFF2-40B4-BE49-F238E27FC236}">
                    <a16:creationId xmlns:a16="http://schemas.microsoft.com/office/drawing/2014/main" id="{33B920D7-4D0F-7E4B-A2FD-A5C68C608C29}"/>
                  </a:ext>
                </a:extLst>
              </p:cNvPr>
              <p:cNvSpPr txBox="1"/>
              <p:nvPr/>
            </p:nvSpPr>
            <p:spPr>
              <a:xfrm>
                <a:off x="3912899" y="822959"/>
                <a:ext cx="3603038" cy="5900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𝐹</m:t>
                          </m:r>
                        </m:e>
                        <m:sub>
                          <m:r>
                            <a:rPr kumimoji="1" lang="en-US" altLang="zh-TW" sz="1600" i="1">
                              <a:latin typeface="Cambria Math" panose="02040503050406030204" pitchFamily="18" charset="0"/>
                            </a:rPr>
                            <m:t>0</m:t>
                          </m:r>
                        </m:sub>
                      </m:sSub>
                      <m:r>
                        <m:rPr>
                          <m:sty m:val="p"/>
                        </m:rPr>
                        <a:rPr kumimoji="1" lang="en-US" altLang="zh-TW" sz="1600" b="0" i="0" smtClean="0">
                          <a:latin typeface="Cambria Math" panose="02040503050406030204" pitchFamily="18" charset="0"/>
                        </a:rPr>
                        <m:t>exp</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𝑡</m:t>
                              </m:r>
                            </m:num>
                            <m:den>
                              <m:r>
                                <a:rPr kumimoji="1" lang="en-US" altLang="zh-TW" sz="1600" b="0" i="1" smtClean="0">
                                  <a:latin typeface="Cambria Math" panose="02040503050406030204" pitchFamily="18" charset="0"/>
                                  <a:ea typeface="Cambria Math" panose="02040503050406030204" pitchFamily="18" charset="0"/>
                                </a:rPr>
                                <m:t>𝜏</m:t>
                              </m:r>
                            </m:den>
                          </m:f>
                        </m:e>
                      </m:d>
                      <m:d>
                        <m:dPr>
                          <m:begChr m:val="["/>
                          <m:endChr m:val="]"/>
                          <m:ctrlPr>
                            <a:rPr kumimoji="1" lang="en-US" altLang="zh-TW" sz="1600" b="0" i="1" smtClean="0">
                              <a:latin typeface="Cambria Math" panose="02040503050406030204" pitchFamily="18" charset="0"/>
                            </a:rPr>
                          </m:ctrlPr>
                        </m:dPr>
                        <m:e>
                          <m:f>
                            <m:fPr>
                              <m:ctrlPr>
                                <a:rPr kumimoji="1" lang="en-US" altLang="zh-TW" sz="1600" i="1">
                                  <a:latin typeface="Cambria Math" panose="02040503050406030204" pitchFamily="18" charset="0"/>
                                </a:rPr>
                              </m:ctrlPr>
                            </m:fPr>
                            <m:num>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rPr>
                                    <m:t>𝑒</m:t>
                                  </m:r>
                                </m:e>
                                <m:sup>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ea typeface="Cambria Math" panose="02040503050406030204" pitchFamily="18" charset="0"/>
                                        </a:rPr>
                                        <m:t>𝛼</m:t>
                                      </m:r>
                                    </m:e>
                                    <m:sup>
                                      <m:r>
                                        <a:rPr kumimoji="1" lang="en-US" altLang="zh-TW" sz="1600" i="1">
                                          <a:latin typeface="Cambria Math" panose="02040503050406030204" pitchFamily="18" charset="0"/>
                                        </a:rPr>
                                        <m:t>2</m:t>
                                      </m:r>
                                    </m:sup>
                                  </m:sSup>
                                  <m:sSub>
                                    <m:sSubPr>
                                      <m:ctrlPr>
                                        <a:rPr kumimoji="1" lang="en-US" altLang="zh-TW" sz="1600" i="1">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𝐷</m:t>
                                      </m:r>
                                    </m:e>
                                    <m:sub>
                                      <m:r>
                                        <a:rPr kumimoji="1" lang="en-US" altLang="zh-TW" sz="1600" i="1">
                                          <a:latin typeface="Cambria Math" panose="02040503050406030204" pitchFamily="18" charset="0"/>
                                          <a:ea typeface="Cambria Math" panose="02040503050406030204" pitchFamily="18" charset="0"/>
                                        </a:rPr>
                                        <m:t>𝑛</m:t>
                                      </m:r>
                                    </m:sub>
                                  </m:sSub>
                                  <m:r>
                                    <a:rPr kumimoji="1" lang="en-US" altLang="zh-TW" sz="1600" i="1">
                                      <a:latin typeface="Cambria Math" panose="02040503050406030204" pitchFamily="18" charset="0"/>
                                    </a:rPr>
                                    <m:t>𝑡</m:t>
                                  </m:r>
                                </m:sup>
                              </m:sSup>
                            </m:num>
                            <m:den>
                              <m:r>
                                <a:rPr kumimoji="1" lang="en-US" altLang="zh-TW" sz="1600" i="1">
                                  <a:latin typeface="Cambria Math" panose="02040503050406030204" pitchFamily="18" charset="0"/>
                                  <a:ea typeface="Cambria Math" panose="02040503050406030204" pitchFamily="18" charset="0"/>
                                </a:rPr>
                                <m:t>𝛼</m:t>
                              </m:r>
                            </m:den>
                          </m:f>
                          <m:r>
                            <m:rPr>
                              <m:sty m:val="p"/>
                            </m:rPr>
                            <a:rPr kumimoji="1" lang="en-US" altLang="zh-TW" sz="1600">
                              <a:latin typeface="Cambria Math" panose="02040503050406030204" pitchFamily="18" charset="0"/>
                            </a:rPr>
                            <m:t>erfc</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ea typeface="Cambria Math" panose="02040503050406030204" pitchFamily="18" charset="0"/>
                                </a:rPr>
                                <m:t>𝛼</m:t>
                              </m:r>
                              <m:rad>
                                <m:radPr>
                                  <m:degHide m:val="on"/>
                                  <m:ctrlPr>
                                    <a:rPr kumimoji="1" lang="en-US" altLang="zh-TW" sz="1600" i="1">
                                      <a:latin typeface="Cambria Math" panose="02040503050406030204" pitchFamily="18" charset="0"/>
                                      <a:ea typeface="Cambria Math" panose="02040503050406030204" pitchFamily="18" charset="0"/>
                                    </a:rPr>
                                  </m:ctrlPr>
                                </m:radPr>
                                <m:deg/>
                                <m:e>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𝐷</m:t>
                                      </m:r>
                                    </m:e>
                                    <m:sub>
                                      <m:r>
                                        <a:rPr kumimoji="1" lang="en-US" altLang="zh-TW" sz="1600" b="0" i="1" smtClean="0">
                                          <a:latin typeface="Cambria Math" panose="02040503050406030204" pitchFamily="18" charset="0"/>
                                          <a:ea typeface="Cambria Math" panose="02040503050406030204" pitchFamily="18" charset="0"/>
                                        </a:rPr>
                                        <m:t>𝑛</m:t>
                                      </m:r>
                                    </m:sub>
                                  </m:sSub>
                                  <m:r>
                                    <a:rPr kumimoji="1" lang="en-US" altLang="zh-TW" sz="1600" i="1">
                                      <a:latin typeface="Cambria Math" panose="02040503050406030204" pitchFamily="18" charset="0"/>
                                      <a:ea typeface="Cambria Math" panose="02040503050406030204" pitchFamily="18" charset="0"/>
                                    </a:rPr>
                                    <m:t>𝑡</m:t>
                                  </m:r>
                                </m:e>
                              </m:rad>
                            </m:e>
                          </m:d>
                        </m:e>
                      </m:d>
                    </m:oMath>
                  </m:oMathPara>
                </a14:m>
                <a:endParaRPr kumimoji="1" lang="zh-TW" altLang="en-US" sz="1600" dirty="0"/>
              </a:p>
            </p:txBody>
          </p:sp>
        </mc:Choice>
        <mc:Fallback>
          <p:sp>
            <p:nvSpPr>
              <p:cNvPr id="43" name="文字方塊 42">
                <a:extLst>
                  <a:ext uri="{FF2B5EF4-FFF2-40B4-BE49-F238E27FC236}">
                    <a16:creationId xmlns:a16="http://schemas.microsoft.com/office/drawing/2014/main" id="{33B920D7-4D0F-7E4B-A2FD-A5C68C608C29}"/>
                  </a:ext>
                </a:extLst>
              </p:cNvPr>
              <p:cNvSpPr txBox="1">
                <a:spLocks noRot="1" noChangeAspect="1" noMove="1" noResize="1" noEditPoints="1" noAdjustHandles="1" noChangeArrowheads="1" noChangeShapeType="1" noTextEdit="1"/>
              </p:cNvSpPr>
              <p:nvPr/>
            </p:nvSpPr>
            <p:spPr>
              <a:xfrm>
                <a:off x="3912899" y="822959"/>
                <a:ext cx="3603038" cy="590033"/>
              </a:xfrm>
              <a:prstGeom prst="rect">
                <a:avLst/>
              </a:prstGeom>
              <a:blipFill>
                <a:blip r:embed="rId2"/>
                <a:stretch>
                  <a:fillRect l="-702"/>
                </a:stretch>
              </a:blipFill>
            </p:spPr>
            <p:txBody>
              <a:bodyPr/>
              <a:lstStyle/>
              <a:p>
                <a:r>
                  <a:rPr lang="zh-TW" altLang="en-US">
                    <a:noFill/>
                  </a:rPr>
                  <a:t> </a:t>
                </a:r>
              </a:p>
            </p:txBody>
          </p:sp>
        </mc:Fallback>
      </mc:AlternateContent>
      <p:sp>
        <p:nvSpPr>
          <p:cNvPr id="2" name="圓角矩形 1">
            <a:extLst>
              <a:ext uri="{FF2B5EF4-FFF2-40B4-BE49-F238E27FC236}">
                <a16:creationId xmlns:a16="http://schemas.microsoft.com/office/drawing/2014/main" id="{ED8BF3EA-3D1D-8444-903A-E26278181724}"/>
              </a:ext>
            </a:extLst>
          </p:cNvPr>
          <p:cNvSpPr/>
          <p:nvPr/>
        </p:nvSpPr>
        <p:spPr>
          <a:xfrm>
            <a:off x="2604047" y="1282348"/>
            <a:ext cx="880533" cy="35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TW" sz="1600" dirty="0"/>
              <a:t>PL data</a:t>
            </a:r>
            <a:endParaRPr kumimoji="1" lang="zh-TW" altLang="en-US" sz="1600" dirty="0"/>
          </a:p>
        </p:txBody>
      </p:sp>
      <p:cxnSp>
        <p:nvCxnSpPr>
          <p:cNvPr id="9" name="直線箭頭接點 8">
            <a:extLst>
              <a:ext uri="{FF2B5EF4-FFF2-40B4-BE49-F238E27FC236}">
                <a16:creationId xmlns:a16="http://schemas.microsoft.com/office/drawing/2014/main" id="{209D8737-DD5B-E440-B3C5-6CB078E4C8D0}"/>
              </a:ext>
            </a:extLst>
          </p:cNvPr>
          <p:cNvCxnSpPr/>
          <p:nvPr/>
        </p:nvCxnSpPr>
        <p:spPr>
          <a:xfrm>
            <a:off x="3710357" y="1459396"/>
            <a:ext cx="38528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圓角矩形 37">
                <a:extLst>
                  <a:ext uri="{FF2B5EF4-FFF2-40B4-BE49-F238E27FC236}">
                    <a16:creationId xmlns:a16="http://schemas.microsoft.com/office/drawing/2014/main" id="{8FDBC18C-ACE1-184C-8443-40F871751296}"/>
                  </a:ext>
                </a:extLst>
              </p:cNvPr>
              <p:cNvSpPr/>
              <p:nvPr/>
            </p:nvSpPr>
            <p:spPr>
              <a:xfrm>
                <a:off x="7746317" y="1282348"/>
                <a:ext cx="2093906" cy="3755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TW" sz="1600" dirty="0"/>
                  <a:t>effective lifetime </a:t>
                </a:r>
                <a14:m>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𝜏</m:t>
                    </m:r>
                  </m:oMath>
                </a14:m>
                <a:endParaRPr kumimoji="1" lang="zh-TW" altLang="en-US" sz="1600" dirty="0"/>
              </a:p>
            </p:txBody>
          </p:sp>
        </mc:Choice>
        <mc:Fallback xmlns="">
          <p:sp>
            <p:nvSpPr>
              <p:cNvPr id="38" name="圓角矩形 37">
                <a:extLst>
                  <a:ext uri="{FF2B5EF4-FFF2-40B4-BE49-F238E27FC236}">
                    <a16:creationId xmlns:a16="http://schemas.microsoft.com/office/drawing/2014/main" id="{8FDBC18C-ACE1-184C-8443-40F871751296}"/>
                  </a:ext>
                </a:extLst>
              </p:cNvPr>
              <p:cNvSpPr>
                <a:spLocks noRot="1" noChangeAspect="1" noMove="1" noResize="1" noEditPoints="1" noAdjustHandles="1" noChangeArrowheads="1" noChangeShapeType="1" noTextEdit="1"/>
              </p:cNvSpPr>
              <p:nvPr/>
            </p:nvSpPr>
            <p:spPr>
              <a:xfrm>
                <a:off x="7746317" y="1282348"/>
                <a:ext cx="2093906" cy="375558"/>
              </a:xfrm>
              <a:prstGeom prst="roundRect">
                <a:avLst/>
              </a:prstGeom>
              <a:blipFill>
                <a:blip r:embed="rId3"/>
                <a:stretch>
                  <a:fillRect b="-6061"/>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C443A869-470A-A64C-936E-1464A1EC5E30}"/>
              </a:ext>
            </a:extLst>
          </p:cNvPr>
          <p:cNvSpPr txBox="1"/>
          <p:nvPr/>
        </p:nvSpPr>
        <p:spPr>
          <a:xfrm>
            <a:off x="5226245" y="1444407"/>
            <a:ext cx="657552" cy="338554"/>
          </a:xfrm>
          <a:prstGeom prst="rect">
            <a:avLst/>
          </a:prstGeom>
          <a:noFill/>
        </p:spPr>
        <p:txBody>
          <a:bodyPr wrap="none" rtlCol="0">
            <a:spAutoFit/>
          </a:bodyPr>
          <a:lstStyle/>
          <a:p>
            <a:r>
              <a:rPr kumimoji="1" lang="en-US" altLang="zh-TW" sz="1600" dirty="0"/>
              <a:t>fitting</a:t>
            </a:r>
            <a:endParaRPr kumimoji="1" lang="zh-TW" altLang="en-US" sz="1600" dirty="0"/>
          </a:p>
        </p:txBody>
      </p:sp>
      <p:cxnSp>
        <p:nvCxnSpPr>
          <p:cNvPr id="14" name="直線接點 13">
            <a:extLst>
              <a:ext uri="{FF2B5EF4-FFF2-40B4-BE49-F238E27FC236}">
                <a16:creationId xmlns:a16="http://schemas.microsoft.com/office/drawing/2014/main" id="{9F31D530-3728-CA46-BEC0-CAF89E172CB4}"/>
              </a:ext>
            </a:extLst>
          </p:cNvPr>
          <p:cNvCxnSpPr/>
          <p:nvPr/>
        </p:nvCxnSpPr>
        <p:spPr>
          <a:xfrm>
            <a:off x="2228945" y="1848265"/>
            <a:ext cx="8088736"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F118B1FB-19C0-AC46-A49D-D45C1A71ABB2}"/>
                  </a:ext>
                </a:extLst>
              </p:cNvPr>
              <p:cNvSpPr txBox="1"/>
              <p:nvPr/>
            </p:nvSpPr>
            <p:spPr>
              <a:xfrm>
                <a:off x="2176232" y="3186002"/>
                <a:ext cx="7843942" cy="5464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a:latin typeface="Cambria Math" panose="02040503050406030204" pitchFamily="18" charset="0"/>
                            </a:rPr>
                            <m:t>𝑅</m:t>
                          </m:r>
                        </m:e>
                        <m:sub>
                          <m:r>
                            <m:rPr>
                              <m:sty m:val="p"/>
                            </m:rPr>
                            <a:rPr kumimoji="1" lang="en-US" altLang="zh-TW" sz="1600" b="0" i="0" smtClean="0">
                              <a:latin typeface="Cambria Math" panose="02040503050406030204" pitchFamily="18" charset="0"/>
                            </a:rPr>
                            <m:t>n</m:t>
                          </m:r>
                          <m:r>
                            <m:rPr>
                              <m:sty m:val="p"/>
                            </m:rPr>
                            <a:rPr kumimoji="1" lang="en-US" altLang="zh-TW" sz="1600">
                              <a:latin typeface="Cambria Math" panose="02040503050406030204" pitchFamily="18" charset="0"/>
                            </a:rPr>
                            <m:t>r</m:t>
                          </m:r>
                        </m:sub>
                      </m:sSub>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e>
                          </m:d>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𝑝</m:t>
                              </m:r>
                            </m:e>
                          </m:d>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𝑛</m:t>
                              </m:r>
                            </m:e>
                            <m:sub>
                              <m:r>
                                <a:rPr kumimoji="1" lang="en-US" altLang="zh-TW" sz="1600" i="1">
                                  <a:latin typeface="Cambria Math" panose="02040503050406030204" pitchFamily="18" charset="0"/>
                                  <a:ea typeface="Cambria Math" panose="02040503050406030204" pitchFamily="18" charset="0"/>
                                </a:rPr>
                                <m:t>0</m:t>
                              </m:r>
                            </m:sub>
                          </m:sSub>
                          <m:sSub>
                            <m:sSubPr>
                              <m:ctrlPr>
                                <a:rPr kumimoji="1" lang="en-US" altLang="zh-TW" sz="1600" i="1">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𝑝</m:t>
                              </m:r>
                            </m:e>
                            <m:sub>
                              <m:r>
                                <a:rPr kumimoji="1" lang="en-US" altLang="zh-TW" sz="1600" i="1">
                                  <a:latin typeface="Cambria Math" panose="02040503050406030204" pitchFamily="18" charset="0"/>
                                  <a:ea typeface="Cambria Math" panose="02040503050406030204" pitchFamily="18" charset="0"/>
                                </a:rPr>
                                <m:t>0</m:t>
                              </m:r>
                            </m:sub>
                          </m:sSub>
                        </m:num>
                        <m:den>
                          <m:sSub>
                            <m:sSubPr>
                              <m:ctrlPr>
                                <a:rPr kumimoji="1" lang="en-US" altLang="zh-TW" sz="1600" b="0" i="1" smtClean="0">
                                  <a:latin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rPr>
                                <m:t>𝑝</m:t>
                              </m:r>
                              <m:r>
                                <a:rPr kumimoji="1" lang="en-US" altLang="zh-TW" sz="1600" b="0" i="1" smtClean="0">
                                  <a:latin typeface="Cambria Math" panose="02040503050406030204" pitchFamily="18" charset="0"/>
                                </a:rPr>
                                <m:t>0</m:t>
                              </m:r>
                            </m:sub>
                          </m:sSub>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b="0" i="1" smtClean="0">
                                      <a:latin typeface="Cambria Math" panose="02040503050406030204" pitchFamily="18" charset="0"/>
                                    </a:rPr>
                                    <m:t>1</m:t>
                                  </m:r>
                                </m:sub>
                              </m:sSub>
                            </m:e>
                          </m:d>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b="0" i="1" smtClean="0">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𝑝</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b="0" i="1" smtClean="0">
                                      <a:latin typeface="Cambria Math" panose="02040503050406030204" pitchFamily="18" charset="0"/>
                                    </a:rPr>
                                    <m:t>𝑝</m:t>
                                  </m:r>
                                </m:e>
                                <m:sub>
                                  <m:r>
                                    <a:rPr kumimoji="1" lang="en-US" altLang="zh-TW" sz="1600" i="1">
                                      <a:latin typeface="Cambria Math" panose="02040503050406030204" pitchFamily="18" charset="0"/>
                                    </a:rPr>
                                    <m:t>1</m:t>
                                  </m:r>
                                </m:sub>
                              </m:sSub>
                            </m:e>
                          </m:d>
                        </m:den>
                      </m:f>
                      <m:r>
                        <a:rPr kumimoji="1" lang="en-US" altLang="zh-TW" sz="1600" i="1">
                          <a:latin typeface="Cambria Math" panose="02040503050406030204" pitchFamily="18" charset="0"/>
                          <a:ea typeface="Cambria Math" panose="02040503050406030204" pitchFamily="18" charset="0"/>
                        </a:rPr>
                        <m:t>≈</m:t>
                      </m:r>
                      <m:f>
                        <m:fPr>
                          <m:ctrlPr>
                            <a:rPr kumimoji="1" lang="en-US" altLang="zh-TW" sz="1600" i="1">
                              <a:latin typeface="Cambria Math" panose="02040503050406030204" pitchFamily="18" charset="0"/>
                            </a:rPr>
                          </m:ctrlPr>
                        </m:fPr>
                        <m:num>
                          <m:d>
                            <m:dPr>
                              <m:ctrlPr>
                                <a:rPr kumimoji="1" lang="en-US" altLang="zh-TW" sz="1600" i="1">
                                  <a:latin typeface="Cambria Math" panose="02040503050406030204" pitchFamily="18" charset="0"/>
                                  <a:ea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e>
                          </m:d>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1</m:t>
                                  </m:r>
                                </m:sub>
                              </m:sSub>
                            </m:e>
                          </m:d>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1</m:t>
                                  </m:r>
                                </m:sub>
                              </m:sSub>
                            </m:e>
                          </m:d>
                        </m:den>
                      </m:f>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44" name="文字方塊 43">
                <a:extLst>
                  <a:ext uri="{FF2B5EF4-FFF2-40B4-BE49-F238E27FC236}">
                    <a16:creationId xmlns:a16="http://schemas.microsoft.com/office/drawing/2014/main" id="{F118B1FB-19C0-AC46-A49D-D45C1A71ABB2}"/>
                  </a:ext>
                </a:extLst>
              </p:cNvPr>
              <p:cNvSpPr txBox="1">
                <a:spLocks noRot="1" noChangeAspect="1" noMove="1" noResize="1" noEditPoints="1" noAdjustHandles="1" noChangeArrowheads="1" noChangeShapeType="1" noTextEdit="1"/>
              </p:cNvSpPr>
              <p:nvPr/>
            </p:nvSpPr>
            <p:spPr>
              <a:xfrm>
                <a:off x="2176232" y="3186002"/>
                <a:ext cx="7843942" cy="546496"/>
              </a:xfrm>
              <a:prstGeom prst="rect">
                <a:avLst/>
              </a:prstGeom>
              <a:blipFill>
                <a:blip r:embed="rId4"/>
                <a:stretch>
                  <a:fillRect b="-681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54D31ADA-4B24-4D40-8BF7-5D88659E070A}"/>
                  </a:ext>
                </a:extLst>
              </p:cNvPr>
              <p:cNvSpPr txBox="1"/>
              <p:nvPr/>
            </p:nvSpPr>
            <p:spPr>
              <a:xfrm>
                <a:off x="828919" y="3832435"/>
                <a:ext cx="9601283" cy="502895"/>
              </a:xfrm>
              <a:prstGeom prst="rect">
                <a:avLst/>
              </a:prstGeom>
              <a:noFill/>
            </p:spPr>
            <p:txBody>
              <a:bodyPr wrap="none" rtlCol="0">
                <a:spAutoFit/>
              </a:bodyPr>
              <a:lstStyle/>
              <a:p>
                <a:r>
                  <a:rPr kumimoji="1" lang="en-US" altLang="zh-TW" sz="1600" dirty="0"/>
                  <a:t>In addition, in low injection situation, </a:t>
                </a:r>
                <a14:m>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b="0" i="1" smtClean="0">
                            <a:latin typeface="Cambria Math" panose="02040503050406030204" pitchFamily="18" charset="0"/>
                          </a:rPr>
                          <m:t>𝑛</m:t>
                        </m:r>
                      </m:e>
                      <m:sub>
                        <m:r>
                          <a:rPr kumimoji="1" lang="en-US" altLang="zh-TW" sz="1600" b="0" i="1" smtClean="0">
                            <a:latin typeface="Cambria Math" panose="02040503050406030204" pitchFamily="18" charset="0"/>
                          </a:rPr>
                          <m:t>0</m:t>
                        </m:r>
                      </m:sub>
                    </m:sSub>
                    <m:r>
                      <a:rPr kumimoji="1" lang="en-US" altLang="zh-TW" sz="1600" i="1" smtClean="0">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b="0" i="1" smtClean="0">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b="0" i="1" smtClean="0">
                            <a:latin typeface="Cambria Math" panose="02040503050406030204" pitchFamily="18" charset="0"/>
                          </a:rPr>
                          <m:t>𝑝</m:t>
                        </m:r>
                      </m:e>
                      <m:sub>
                        <m:r>
                          <a:rPr kumimoji="1" lang="en-US" altLang="zh-TW" sz="1600" i="1">
                            <a:latin typeface="Cambria Math" panose="02040503050406030204" pitchFamily="18" charset="0"/>
                          </a:rPr>
                          <m:t>1</m:t>
                        </m:r>
                      </m:sub>
                    </m:sSub>
                    <m:r>
                      <a:rPr kumimoji="1" lang="en-US" altLang="zh-TW" sz="1600" b="0" i="1" smtClean="0">
                        <a:latin typeface="Cambria Math" panose="02040503050406030204" pitchFamily="18" charset="0"/>
                      </a:rPr>
                      <m:t>, </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1</m:t>
                        </m:r>
                      </m:sub>
                    </m:sSub>
                  </m:oMath>
                </a14:m>
                <a:r>
                  <a:rPr kumimoji="1" lang="en-US" altLang="zh-TW" sz="1600" dirty="0"/>
                  <a:t>, we have </a:t>
                </a:r>
                <a14:m>
                  <m:oMath xmlns:m="http://schemas.openxmlformats.org/officeDocument/2006/math">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𝑅</m:t>
                        </m:r>
                      </m:e>
                      <m:sub>
                        <m:r>
                          <m:rPr>
                            <m:sty m:val="p"/>
                          </m:rPr>
                          <a:rPr kumimoji="1" lang="en-US" altLang="zh-TW" sz="1600">
                            <a:latin typeface="Cambria Math" panose="02040503050406030204" pitchFamily="18" charset="0"/>
                          </a:rPr>
                          <m:t>r</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𝐵</m:t>
                    </m:r>
                    <m:sSub>
                      <m:sSubPr>
                        <m:ctrlPr>
                          <a:rPr kumimoji="1" lang="en-US" altLang="zh-TW" sz="1600" i="1">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𝑛</m:t>
                        </m:r>
                      </m:e>
                      <m:sub>
                        <m:r>
                          <a:rPr kumimoji="1" lang="en-US" altLang="zh-TW" sz="1600" i="1">
                            <a:latin typeface="Cambria Math" panose="02040503050406030204" pitchFamily="18" charset="0"/>
                            <a:ea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oMath>
                </a14:m>
                <a:r>
                  <a:rPr kumimoji="1" lang="en-US" altLang="zh-TW" sz="1600" dirty="0"/>
                  <a:t> and </a:t>
                </a:r>
                <a14:m>
                  <m:oMath xmlns:m="http://schemas.openxmlformats.org/officeDocument/2006/math">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𝑅</m:t>
                        </m:r>
                      </m:e>
                      <m:sub>
                        <m:r>
                          <m:rPr>
                            <m:sty m:val="p"/>
                          </m:rPr>
                          <a:rPr kumimoji="1" lang="en-US" altLang="zh-TW" sz="1600">
                            <a:latin typeface="Cambria Math" panose="02040503050406030204" pitchFamily="18" charset="0"/>
                          </a:rPr>
                          <m:t>nr</m:t>
                        </m:r>
                      </m:sub>
                    </m:sSub>
                    <m:r>
                      <a:rPr kumimoji="1" lang="en-US" altLang="zh-TW" sz="1600" i="1">
                        <a:latin typeface="Cambria Math" panose="02040503050406030204" pitchFamily="18" charset="0"/>
                        <a:ea typeface="Cambria Math" panose="02040503050406030204" pitchFamily="18" charset="0"/>
                      </a:rPr>
                      <m:t>≈</m:t>
                    </m:r>
                    <m:f>
                      <m:fPr>
                        <m:ctrlPr>
                          <a:rPr kumimoji="1" lang="en-US" altLang="zh-TW" sz="1600" i="1">
                            <a:latin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den>
                    </m:f>
                  </m:oMath>
                </a14:m>
                <a:r>
                  <a:rPr kumimoji="1" lang="en-US" altLang="zh-TW" sz="1600" dirty="0"/>
                  <a:t> such that </a:t>
                </a:r>
                <a:endParaRPr kumimoji="1" lang="zh-TW" altLang="en-US" sz="1600" dirty="0"/>
              </a:p>
            </p:txBody>
          </p:sp>
        </mc:Choice>
        <mc:Fallback xmlns="">
          <p:sp>
            <p:nvSpPr>
              <p:cNvPr id="21" name="文字方塊 20">
                <a:extLst>
                  <a:ext uri="{FF2B5EF4-FFF2-40B4-BE49-F238E27FC236}">
                    <a16:creationId xmlns:a16="http://schemas.microsoft.com/office/drawing/2014/main" id="{54D31ADA-4B24-4D40-8BF7-5D88659E070A}"/>
                  </a:ext>
                </a:extLst>
              </p:cNvPr>
              <p:cNvSpPr txBox="1">
                <a:spLocks noRot="1" noChangeAspect="1" noMove="1" noResize="1" noEditPoints="1" noAdjustHandles="1" noChangeArrowheads="1" noChangeShapeType="1" noTextEdit="1"/>
              </p:cNvSpPr>
              <p:nvPr/>
            </p:nvSpPr>
            <p:spPr>
              <a:xfrm>
                <a:off x="828919" y="3832435"/>
                <a:ext cx="9601283" cy="502895"/>
              </a:xfrm>
              <a:prstGeom prst="rect">
                <a:avLst/>
              </a:prstGeom>
              <a:blipFill>
                <a:blip r:embed="rId5"/>
                <a:stretch>
                  <a:fillRect l="-264" b="-2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4" name="矩形 63">
                <a:extLst>
                  <a:ext uri="{FF2B5EF4-FFF2-40B4-BE49-F238E27FC236}">
                    <a16:creationId xmlns:a16="http://schemas.microsoft.com/office/drawing/2014/main" id="{517D82D7-EFD1-DB4F-921B-8B7C27668737}"/>
                  </a:ext>
                </a:extLst>
              </p:cNvPr>
              <p:cNvSpPr/>
              <p:nvPr/>
            </p:nvSpPr>
            <p:spPr>
              <a:xfrm>
                <a:off x="1199945" y="4398391"/>
                <a:ext cx="4069127" cy="650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a:latin typeface="Cambria Math" panose="02040503050406030204" pitchFamily="18" charset="0"/>
                            </a:rPr>
                            <m:t>𝑅</m:t>
                          </m:r>
                        </m:e>
                        <m:sub>
                          <m:r>
                            <m:rPr>
                              <m:sty m:val="p"/>
                            </m:rPr>
                            <a:rPr kumimoji="1" lang="en-US" altLang="zh-TW" sz="1600" b="0" i="0" smtClean="0">
                              <a:latin typeface="Cambria Math" panose="02040503050406030204" pitchFamily="18" charset="0"/>
                            </a:rPr>
                            <m:t>net</m:t>
                          </m:r>
                        </m:sub>
                      </m:sSub>
                      <m:r>
                        <a:rPr kumimoji="1" lang="en-US" altLang="zh-TW" sz="1600" i="1" smtClean="0">
                          <a:latin typeface="Cambria Math" panose="02040503050406030204" pitchFamily="18" charset="0"/>
                          <a:ea typeface="Cambria Math" panose="02040503050406030204" pitchFamily="18" charset="0"/>
                        </a:rPr>
                        <m:t>≈</m:t>
                      </m:r>
                      <m:d>
                        <m:dPr>
                          <m:ctrlPr>
                            <a:rPr kumimoji="1" lang="en-US" altLang="zh-TW" sz="1600" i="1" smtClean="0">
                              <a:latin typeface="Cambria Math" panose="02040503050406030204" pitchFamily="18" charset="0"/>
                              <a:ea typeface="Cambria Math" panose="02040503050406030204" pitchFamily="18" charset="0"/>
                            </a:rPr>
                          </m:ctrlPr>
                        </m:dPr>
                        <m:e>
                          <m:r>
                            <a:rPr kumimoji="1" lang="en-US" altLang="zh-TW" sz="1600" i="1">
                              <a:latin typeface="Cambria Math" panose="02040503050406030204" pitchFamily="18" charset="0"/>
                              <a:ea typeface="Cambria Math" panose="02040503050406030204" pitchFamily="18" charset="0"/>
                            </a:rPr>
                            <m:t>𝐵</m:t>
                          </m:r>
                          <m:r>
                            <a:rPr kumimoji="1" lang="en-US" altLang="zh-TW" sz="1600" i="1">
                              <a:latin typeface="Cambria Math" panose="02040503050406030204" pitchFamily="18" charset="0"/>
                              <a:ea typeface="Cambria Math" panose="02040503050406030204" pitchFamily="18" charset="0"/>
                            </a:rPr>
                            <m:t>+</m:t>
                          </m:r>
                          <m:f>
                            <m:fPr>
                              <m:ctrlPr>
                                <a:rPr kumimoji="1" lang="en-US" altLang="zh-TW" sz="1600" i="1">
                                  <a:latin typeface="Cambria Math" panose="02040503050406030204" pitchFamily="18" charset="0"/>
                                </a:rPr>
                              </m:ctrlPr>
                            </m:fPr>
                            <m:num>
                              <m:r>
                                <a:rPr kumimoji="1" lang="en-US" altLang="zh-TW" sz="1600" b="0" i="1" smtClean="0">
                                  <a:latin typeface="Cambria Math" panose="02040503050406030204" pitchFamily="18" charset="0"/>
                                </a:rPr>
                                <m:t>1</m:t>
                              </m:r>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den>
                          </m:f>
                        </m:e>
                      </m:d>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rPr>
                        <m:t>𝐴</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oMath>
                  </m:oMathPara>
                </a14:m>
                <a:endParaRPr lang="zh-TW" altLang="en-US" sz="1600" dirty="0"/>
              </a:p>
            </p:txBody>
          </p:sp>
        </mc:Choice>
        <mc:Fallback xmlns="">
          <p:sp>
            <p:nvSpPr>
              <p:cNvPr id="64" name="矩形 63">
                <a:extLst>
                  <a:ext uri="{FF2B5EF4-FFF2-40B4-BE49-F238E27FC236}">
                    <a16:creationId xmlns:a16="http://schemas.microsoft.com/office/drawing/2014/main" id="{517D82D7-EFD1-DB4F-921B-8B7C27668737}"/>
                  </a:ext>
                </a:extLst>
              </p:cNvPr>
              <p:cNvSpPr>
                <a:spLocks noRot="1" noChangeAspect="1" noMove="1" noResize="1" noEditPoints="1" noAdjustHandles="1" noChangeArrowheads="1" noChangeShapeType="1" noTextEdit="1"/>
              </p:cNvSpPr>
              <p:nvPr/>
            </p:nvSpPr>
            <p:spPr>
              <a:xfrm>
                <a:off x="1199945" y="4398391"/>
                <a:ext cx="4069127" cy="650050"/>
              </a:xfrm>
              <a:prstGeom prst="rect">
                <a:avLst/>
              </a:prstGeom>
              <a:blipFill>
                <a:blip r:embed="rId6"/>
                <a:stretch>
                  <a:fillRect/>
                </a:stretch>
              </a:blipFill>
            </p:spPr>
            <p:txBody>
              <a:bodyPr/>
              <a:lstStyle/>
              <a:p>
                <a:r>
                  <a:rPr lang="zh-TW" altLang="en-US">
                    <a:noFill/>
                  </a:rPr>
                  <a:t> </a:t>
                </a:r>
              </a:p>
            </p:txBody>
          </p:sp>
        </mc:Fallback>
      </mc:AlternateContent>
      <p:cxnSp>
        <p:nvCxnSpPr>
          <p:cNvPr id="26" name="直線箭頭接點 25">
            <a:extLst>
              <a:ext uri="{FF2B5EF4-FFF2-40B4-BE49-F238E27FC236}">
                <a16:creationId xmlns:a16="http://schemas.microsoft.com/office/drawing/2014/main" id="{3DB1A076-C679-1843-9EC1-24190EBA5963}"/>
              </a:ext>
            </a:extLst>
          </p:cNvPr>
          <p:cNvCxnSpPr>
            <a:cxnSpLocks/>
          </p:cNvCxnSpPr>
          <p:nvPr/>
        </p:nvCxnSpPr>
        <p:spPr>
          <a:xfrm>
            <a:off x="5247189" y="4749303"/>
            <a:ext cx="14924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E5424819-40BA-DC4F-9496-06A08CD4344E}"/>
                  </a:ext>
                </a:extLst>
              </p:cNvPr>
              <p:cNvSpPr/>
              <p:nvPr/>
            </p:nvSpPr>
            <p:spPr>
              <a:xfrm>
                <a:off x="6739651" y="4428909"/>
                <a:ext cx="4179414" cy="6541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𝜏</m:t>
                      </m:r>
                      <m:r>
                        <a:rPr kumimoji="1" lang="en-US" altLang="zh-TW" sz="1600" b="0" i="1" smtClean="0">
                          <a:solidFill>
                            <a:schemeClr val="tx1"/>
                          </a:solidFill>
                          <a:latin typeface="Cambria Math" panose="02040503050406030204" pitchFamily="18" charset="0"/>
                          <a:ea typeface="Cambria Math" panose="02040503050406030204" pitchFamily="18" charset="0"/>
                        </a:rPr>
                        <m:t>=</m:t>
                      </m:r>
                      <m:f>
                        <m:fPr>
                          <m:ctrlPr>
                            <a:rPr kumimoji="1" lang="en-US" altLang="zh-TW" sz="1600" b="0" i="1" smtClean="0">
                              <a:solidFill>
                                <a:schemeClr val="tx1"/>
                              </a:solidFill>
                              <a:latin typeface="Cambria Math" panose="02040503050406030204" pitchFamily="18" charset="0"/>
                              <a:ea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b="0" i="1" smtClean="0">
                              <a:latin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num>
                        <m:den>
                          <m:r>
                            <a:rPr kumimoji="1" lang="en-US" altLang="zh-TW" sz="1600" b="0" i="1" smtClean="0">
                              <a:solidFill>
                                <a:schemeClr val="tx1"/>
                              </a:solidFill>
                              <a:latin typeface="Cambria Math" panose="02040503050406030204" pitchFamily="18" charset="0"/>
                              <a:ea typeface="Cambria Math" panose="02040503050406030204" pitchFamily="18" charset="0"/>
                            </a:rPr>
                            <m:t>1+</m:t>
                          </m:r>
                          <m:r>
                            <a:rPr kumimoji="1" lang="en-US" altLang="zh-TW" sz="1600" b="0" i="1" smtClean="0">
                              <a:solidFill>
                                <a:schemeClr val="tx1"/>
                              </a:solidFill>
                              <a:latin typeface="Cambria Math" panose="02040503050406030204" pitchFamily="18" charset="0"/>
                              <a:ea typeface="Cambria Math" panose="02040503050406030204" pitchFamily="18" charset="0"/>
                            </a:rPr>
                            <m:t>𝐵</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d>
                            <m:dPr>
                              <m:ctrlPr>
                                <a:rPr kumimoji="1" lang="en-US" altLang="zh-TW" sz="1600" b="0"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b="0" i="1" smtClean="0">
                                  <a:latin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e>
                          </m:d>
                        </m:den>
                      </m:f>
                      <m:r>
                        <a:rPr kumimoji="1" lang="en-US" altLang="zh-TW" sz="1600" b="0" i="1" smtClean="0">
                          <a:solidFill>
                            <a:schemeClr val="tx1"/>
                          </a:solidFill>
                          <a:latin typeface="Cambria Math" panose="02040503050406030204" pitchFamily="18" charset="0"/>
                          <a:ea typeface="Cambria Math" panose="02040503050406030204" pitchFamily="18" charset="0"/>
                        </a:rPr>
                        <m:t>≈</m:t>
                      </m:r>
                      <m:f>
                        <m:fPr>
                          <m:ctrlPr>
                            <a:rPr kumimoji="1" lang="en-US" altLang="zh-TW" sz="1600" b="0" i="1" smtClean="0">
                              <a:solidFill>
                                <a:schemeClr val="tx1"/>
                              </a:solidFill>
                              <a:latin typeface="Cambria Math" panose="02040503050406030204" pitchFamily="18" charset="0"/>
                              <a:ea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num>
                        <m:den>
                          <m:r>
                            <a:rPr kumimoji="1" lang="en-US" altLang="zh-TW" sz="1600" i="1">
                              <a:latin typeface="Cambria Math" panose="02040503050406030204" pitchFamily="18" charset="0"/>
                              <a:ea typeface="Cambria Math" panose="02040503050406030204" pitchFamily="18" charset="0"/>
                            </a:rPr>
                            <m:t>1+</m:t>
                          </m:r>
                          <m:r>
                            <a:rPr kumimoji="1" lang="en-US" altLang="zh-TW" sz="1600" i="1">
                              <a:latin typeface="Cambria Math" panose="02040503050406030204" pitchFamily="18" charset="0"/>
                              <a:ea typeface="Cambria Math" panose="02040503050406030204" pitchFamily="18" charset="0"/>
                            </a:rPr>
                            <m:t>𝐵</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den>
                      </m:f>
                    </m:oMath>
                  </m:oMathPara>
                </a14:m>
                <a:endParaRPr lang="zh-TW" altLang="en-US" sz="1600" dirty="0"/>
              </a:p>
            </p:txBody>
          </p:sp>
        </mc:Choice>
        <mc:Fallback xmlns="">
          <p:sp>
            <p:nvSpPr>
              <p:cNvPr id="27" name="矩形 26">
                <a:extLst>
                  <a:ext uri="{FF2B5EF4-FFF2-40B4-BE49-F238E27FC236}">
                    <a16:creationId xmlns:a16="http://schemas.microsoft.com/office/drawing/2014/main" id="{E5424819-40BA-DC4F-9496-06A08CD4344E}"/>
                  </a:ext>
                </a:extLst>
              </p:cNvPr>
              <p:cNvSpPr>
                <a:spLocks noRot="1" noChangeAspect="1" noMove="1" noResize="1" noEditPoints="1" noAdjustHandles="1" noChangeArrowheads="1" noChangeShapeType="1" noTextEdit="1"/>
              </p:cNvSpPr>
              <p:nvPr/>
            </p:nvSpPr>
            <p:spPr>
              <a:xfrm>
                <a:off x="6739651" y="4428909"/>
                <a:ext cx="4179414" cy="654153"/>
              </a:xfrm>
              <a:prstGeom prst="rect">
                <a:avLst/>
              </a:prstGeom>
              <a:blipFill>
                <a:blip r:embed="rId7"/>
                <a:stretch>
                  <a:fillRect b="-192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ECC933C6-6E2D-CE4D-8549-7278F0B7C9D3}"/>
                  </a:ext>
                </a:extLst>
              </p:cNvPr>
              <p:cNvSpPr/>
              <p:nvPr/>
            </p:nvSpPr>
            <p:spPr>
              <a:xfrm>
                <a:off x="5410056" y="4448209"/>
                <a:ext cx="1176861"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TW" sz="1400" i="1">
                          <a:latin typeface="Cambria Math" panose="02040503050406030204" pitchFamily="18" charset="0"/>
                          <a:ea typeface="Cambria Math" panose="02040503050406030204" pitchFamily="18" charset="0"/>
                        </a:rPr>
                        <m:t>𝜏</m:t>
                      </m:r>
                      <m:r>
                        <a:rPr kumimoji="1" lang="en-US" altLang="zh-TW" sz="1400" i="1">
                          <a:latin typeface="Cambria Math" panose="02040503050406030204" pitchFamily="18" charset="0"/>
                          <a:ea typeface="Cambria Math" panose="02040503050406030204" pitchFamily="18" charset="0"/>
                        </a:rPr>
                        <m:t>≡</m:t>
                      </m:r>
                      <m:sSup>
                        <m:sSupPr>
                          <m:ctrlPr>
                            <a:rPr kumimoji="1" lang="en-US" altLang="zh-TW" sz="1400" i="1">
                              <a:latin typeface="Cambria Math" panose="02040503050406030204" pitchFamily="18" charset="0"/>
                            </a:rPr>
                          </m:ctrlPr>
                        </m:sSupPr>
                        <m:e>
                          <m:d>
                            <m:dPr>
                              <m:ctrlPr>
                                <a:rPr kumimoji="1" lang="en-US" altLang="zh-TW" sz="1400" i="1">
                                  <a:latin typeface="Cambria Math" panose="02040503050406030204" pitchFamily="18" charset="0"/>
                                </a:rPr>
                              </m:ctrlPr>
                            </m:dPr>
                            <m:e>
                              <m:r>
                                <a:rPr kumimoji="1" lang="en-US" altLang="zh-TW" sz="1400" i="1">
                                  <a:latin typeface="Cambria Math" panose="02040503050406030204" pitchFamily="18" charset="0"/>
                                </a:rPr>
                                <m:t>𝐴</m:t>
                              </m:r>
                              <m:sSub>
                                <m:sSubPr>
                                  <m:ctrlPr>
                                    <a:rPr kumimoji="1" lang="en-US" altLang="zh-TW" sz="1400" i="1">
                                      <a:latin typeface="Cambria Math" panose="02040503050406030204" pitchFamily="18" charset="0"/>
                                    </a:rPr>
                                  </m:ctrlPr>
                                </m:sSubPr>
                                <m:e>
                                  <m:r>
                                    <a:rPr kumimoji="1" lang="en-US" altLang="zh-TW" sz="1400" i="1">
                                      <a:latin typeface="Cambria Math" panose="02040503050406030204" pitchFamily="18" charset="0"/>
                                    </a:rPr>
                                    <m:t>𝑛</m:t>
                                  </m:r>
                                </m:e>
                                <m:sub>
                                  <m:r>
                                    <a:rPr kumimoji="1" lang="en-US" altLang="zh-TW" sz="1400" i="1">
                                      <a:latin typeface="Cambria Math" panose="02040503050406030204" pitchFamily="18" charset="0"/>
                                    </a:rPr>
                                    <m:t>0</m:t>
                                  </m:r>
                                </m:sub>
                              </m:sSub>
                            </m:e>
                          </m:d>
                        </m:e>
                        <m:sup>
                          <m:r>
                            <a:rPr kumimoji="1" lang="en-US" altLang="zh-TW" sz="1400" i="1">
                              <a:latin typeface="Cambria Math" panose="02040503050406030204" pitchFamily="18" charset="0"/>
                            </a:rPr>
                            <m:t>−1</m:t>
                          </m:r>
                        </m:sup>
                      </m:sSup>
                    </m:oMath>
                  </m:oMathPara>
                </a14:m>
                <a:endParaRPr lang="zh-TW" altLang="en-US" sz="1400" dirty="0"/>
              </a:p>
            </p:txBody>
          </p:sp>
        </mc:Choice>
        <mc:Fallback xmlns="">
          <p:sp>
            <p:nvSpPr>
              <p:cNvPr id="28" name="矩形 27">
                <a:extLst>
                  <a:ext uri="{FF2B5EF4-FFF2-40B4-BE49-F238E27FC236}">
                    <a16:creationId xmlns:a16="http://schemas.microsoft.com/office/drawing/2014/main" id="{ECC933C6-6E2D-CE4D-8549-7278F0B7C9D3}"/>
                  </a:ext>
                </a:extLst>
              </p:cNvPr>
              <p:cNvSpPr>
                <a:spLocks noRot="1" noChangeAspect="1" noMove="1" noResize="1" noEditPoints="1" noAdjustHandles="1" noChangeArrowheads="1" noChangeShapeType="1" noTextEdit="1"/>
              </p:cNvSpPr>
              <p:nvPr/>
            </p:nvSpPr>
            <p:spPr>
              <a:xfrm>
                <a:off x="5410056" y="4448209"/>
                <a:ext cx="1176861" cy="307777"/>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8" name="文字方塊 67">
                <a:extLst>
                  <a:ext uri="{FF2B5EF4-FFF2-40B4-BE49-F238E27FC236}">
                    <a16:creationId xmlns:a16="http://schemas.microsoft.com/office/drawing/2014/main" id="{7E0F9360-9C05-734D-9630-34F8ABEED2DA}"/>
                  </a:ext>
                </a:extLst>
              </p:cNvPr>
              <p:cNvSpPr txBox="1"/>
              <p:nvPr/>
            </p:nvSpPr>
            <p:spPr>
              <a:xfrm>
                <a:off x="3185121" y="5511228"/>
                <a:ext cx="1578702" cy="504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rPr>
                            <m:t>r</m:t>
                          </m:r>
                        </m:sub>
                      </m:sSub>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1</m:t>
                          </m:r>
                        </m:num>
                        <m:den>
                          <m:r>
                            <a:rPr kumimoji="1" lang="en-US" altLang="zh-TW" sz="1600" i="1">
                              <a:latin typeface="Cambria Math" panose="02040503050406030204" pitchFamily="18" charset="0"/>
                              <a:ea typeface="Cambria Math" panose="02040503050406030204" pitchFamily="18" charset="0"/>
                            </a:rPr>
                            <m:t>𝐵</m:t>
                          </m:r>
                          <m:d>
                            <m:dPr>
                              <m:ctrlPr>
                                <a:rPr kumimoji="1" lang="en-US" altLang="zh-TW" sz="1600" i="1">
                                  <a:latin typeface="Cambria Math" panose="02040503050406030204" pitchFamily="18" charset="0"/>
                                  <a:ea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e>
                          </m:d>
                        </m:den>
                      </m:f>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68" name="文字方塊 67">
                <a:extLst>
                  <a:ext uri="{FF2B5EF4-FFF2-40B4-BE49-F238E27FC236}">
                    <a16:creationId xmlns:a16="http://schemas.microsoft.com/office/drawing/2014/main" id="{7E0F9360-9C05-734D-9630-34F8ABEED2DA}"/>
                  </a:ext>
                </a:extLst>
              </p:cNvPr>
              <p:cNvSpPr txBox="1">
                <a:spLocks noRot="1" noChangeAspect="1" noMove="1" noResize="1" noEditPoints="1" noAdjustHandles="1" noChangeArrowheads="1" noChangeShapeType="1" noTextEdit="1"/>
              </p:cNvSpPr>
              <p:nvPr/>
            </p:nvSpPr>
            <p:spPr>
              <a:xfrm>
                <a:off x="3185121" y="5511228"/>
                <a:ext cx="1578702" cy="504433"/>
              </a:xfrm>
              <a:prstGeom prst="rect">
                <a:avLst/>
              </a:prstGeom>
              <a:blipFill>
                <a:blip r:embed="rId9"/>
                <a:stretch>
                  <a:fillRect l="-800" t="-2439" b="-48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9" name="文字方塊 68">
                <a:extLst>
                  <a:ext uri="{FF2B5EF4-FFF2-40B4-BE49-F238E27FC236}">
                    <a16:creationId xmlns:a16="http://schemas.microsoft.com/office/drawing/2014/main" id="{19064CA0-ADF5-0049-87B9-F7A7EE370A38}"/>
                  </a:ext>
                </a:extLst>
              </p:cNvPr>
              <p:cNvSpPr txBox="1"/>
              <p:nvPr/>
            </p:nvSpPr>
            <p:spPr>
              <a:xfrm>
                <a:off x="5181370" y="5503597"/>
                <a:ext cx="3798669" cy="504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rPr>
                            <m:t>n</m:t>
                          </m:r>
                          <m:r>
                            <m:rPr>
                              <m:sty m:val="p"/>
                            </m:rPr>
                            <a:rPr kumimoji="1" lang="en-US" altLang="zh-TW" sz="1600">
                              <a:latin typeface="Cambria Math" panose="02040503050406030204" pitchFamily="18" charset="0"/>
                            </a:rPr>
                            <m:t>r</m:t>
                          </m:r>
                        </m:sub>
                      </m:sSub>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1</m:t>
                              </m:r>
                            </m:sub>
                          </m:sSub>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en>
                      </m:f>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r>
                        <a:rPr kumimoji="1" lang="en-US" altLang="zh-TW" sz="1600" b="0" i="1" smtClean="0">
                          <a:latin typeface="Cambria Math" panose="02040503050406030204" pitchFamily="18" charset="0"/>
                        </a:rPr>
                        <m:t>+</m:t>
                      </m:r>
                      <m:f>
                        <m:fPr>
                          <m:ctrlPr>
                            <a:rPr kumimoji="1" lang="en-US" altLang="zh-TW" sz="1600" i="1">
                              <a:latin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1</m:t>
                              </m:r>
                            </m:sub>
                          </m:sSub>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en>
                      </m:f>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69" name="文字方塊 68">
                <a:extLst>
                  <a:ext uri="{FF2B5EF4-FFF2-40B4-BE49-F238E27FC236}">
                    <a16:creationId xmlns:a16="http://schemas.microsoft.com/office/drawing/2014/main" id="{19064CA0-ADF5-0049-87B9-F7A7EE370A38}"/>
                  </a:ext>
                </a:extLst>
              </p:cNvPr>
              <p:cNvSpPr txBox="1">
                <a:spLocks noRot="1" noChangeAspect="1" noMove="1" noResize="1" noEditPoints="1" noAdjustHandles="1" noChangeArrowheads="1" noChangeShapeType="1" noTextEdit="1"/>
              </p:cNvSpPr>
              <p:nvPr/>
            </p:nvSpPr>
            <p:spPr>
              <a:xfrm>
                <a:off x="5181370" y="5503597"/>
                <a:ext cx="3798669" cy="504433"/>
              </a:xfrm>
              <a:prstGeom prst="rect">
                <a:avLst/>
              </a:prstGeom>
              <a:blipFill>
                <a:blip r:embed="rId10"/>
                <a:stretch>
                  <a:fillRect l="-334" b="-73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0" name="文字方塊 69">
                <a:extLst>
                  <a:ext uri="{FF2B5EF4-FFF2-40B4-BE49-F238E27FC236}">
                    <a16:creationId xmlns:a16="http://schemas.microsoft.com/office/drawing/2014/main" id="{83213609-9DFD-9B48-A792-82691E506C39}"/>
                  </a:ext>
                </a:extLst>
              </p:cNvPr>
              <p:cNvSpPr txBox="1"/>
              <p:nvPr/>
            </p:nvSpPr>
            <p:spPr>
              <a:xfrm>
                <a:off x="828919" y="5113754"/>
                <a:ext cx="8186280" cy="338554"/>
              </a:xfrm>
              <a:prstGeom prst="rect">
                <a:avLst/>
              </a:prstGeom>
              <a:noFill/>
            </p:spPr>
            <p:txBody>
              <a:bodyPr wrap="none" rtlCol="0">
                <a:spAutoFit/>
              </a:bodyPr>
              <a:lstStyle/>
              <a:p>
                <a:r>
                  <a:rPr kumimoji="1" lang="en-US" altLang="zh-TW" sz="1600" dirty="0"/>
                  <a:t>Formally, when the excess carrier density is </a:t>
                </a:r>
                <a14:m>
                  <m:oMath xmlns:m="http://schemas.openxmlformats.org/officeDocument/2006/math">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oMath>
                </a14:m>
                <a:r>
                  <a:rPr kumimoji="1" lang="en-US" altLang="zh-TW" sz="1600" dirty="0"/>
                  <a:t>, we define the ”lifetime” of </a:t>
                </a:r>
                <a:r>
                  <a:rPr kumimoji="1" lang="en-US" altLang="zh-TW" sz="1600" i="1" dirty="0"/>
                  <a:t>i</a:t>
                </a:r>
                <a:r>
                  <a:rPr kumimoji="1" lang="en-US" altLang="zh-TW" sz="1600" dirty="0"/>
                  <a:t>th recombination rate as:</a:t>
                </a:r>
                <a:endParaRPr kumimoji="1" lang="zh-TW" altLang="en-US" sz="1600" dirty="0"/>
              </a:p>
            </p:txBody>
          </p:sp>
        </mc:Choice>
        <mc:Fallback xmlns="">
          <p:sp>
            <p:nvSpPr>
              <p:cNvPr id="70" name="文字方塊 69">
                <a:extLst>
                  <a:ext uri="{FF2B5EF4-FFF2-40B4-BE49-F238E27FC236}">
                    <a16:creationId xmlns:a16="http://schemas.microsoft.com/office/drawing/2014/main" id="{83213609-9DFD-9B48-A792-82691E506C39}"/>
                  </a:ext>
                </a:extLst>
              </p:cNvPr>
              <p:cNvSpPr txBox="1">
                <a:spLocks noRot="1" noChangeAspect="1" noMove="1" noResize="1" noEditPoints="1" noAdjustHandles="1" noChangeArrowheads="1" noChangeShapeType="1" noTextEdit="1"/>
              </p:cNvSpPr>
              <p:nvPr/>
            </p:nvSpPr>
            <p:spPr>
              <a:xfrm>
                <a:off x="828919" y="5113754"/>
                <a:ext cx="8186280" cy="338554"/>
              </a:xfrm>
              <a:prstGeom prst="rect">
                <a:avLst/>
              </a:prstGeom>
              <a:blipFill>
                <a:blip r:embed="rId11"/>
                <a:stretch>
                  <a:fillRect l="-310" t="-3704" b="-185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9DCAF559-8913-1442-AB74-75FE92C33294}"/>
                  </a:ext>
                </a:extLst>
              </p:cNvPr>
              <p:cNvSpPr txBox="1"/>
              <p:nvPr/>
            </p:nvSpPr>
            <p:spPr>
              <a:xfrm>
                <a:off x="1454723" y="5511228"/>
                <a:ext cx="722697" cy="504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rPr>
                            <m:t>𝑖</m:t>
                          </m:r>
                        </m:sub>
                      </m:sSub>
                      <m:r>
                        <a:rPr kumimoji="1" lang="en-US" altLang="zh-TW" sz="1600" i="1" smtClean="0">
                          <a:latin typeface="Cambria Math" panose="02040503050406030204" pitchFamily="18" charset="0"/>
                          <a:ea typeface="Cambria Math" panose="02040503050406030204" pitchFamily="18" charset="0"/>
                        </a:rPr>
                        <m:t>≡</m:t>
                      </m:r>
                      <m:f>
                        <m:fPr>
                          <m:ctrlPr>
                            <a:rPr kumimoji="1" lang="en-US" altLang="zh-TW" sz="1600" i="1" smtClean="0">
                              <a:latin typeface="Cambria Math" panose="02040503050406030204" pitchFamily="18" charset="0"/>
                              <a:ea typeface="Cambria Math" panose="02040503050406030204" pitchFamily="18" charset="0"/>
                            </a:rPr>
                          </m:ctrlPr>
                        </m:fPr>
                        <m:num>
                          <m:r>
                            <a:rPr kumimoji="1" lang="en-US" altLang="zh-TW" sz="1600" i="1" smtClean="0">
                              <a:latin typeface="Cambria Math" panose="02040503050406030204" pitchFamily="18" charset="0"/>
                              <a:ea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𝑛</m:t>
                          </m:r>
                        </m:num>
                        <m:den>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𝑅</m:t>
                              </m:r>
                            </m:e>
                            <m:sub>
                              <m:r>
                                <a:rPr kumimoji="1" lang="en-US" altLang="zh-TW" sz="1600" b="0" i="1" smtClean="0">
                                  <a:latin typeface="Cambria Math" panose="02040503050406030204" pitchFamily="18" charset="0"/>
                                  <a:ea typeface="Cambria Math" panose="02040503050406030204" pitchFamily="18" charset="0"/>
                                </a:rPr>
                                <m:t>𝑖</m:t>
                              </m:r>
                            </m:sub>
                          </m:sSub>
                        </m:den>
                      </m:f>
                    </m:oMath>
                  </m:oMathPara>
                </a14:m>
                <a:endParaRPr kumimoji="1" lang="zh-TW" altLang="en-US" sz="1600" dirty="0"/>
              </a:p>
            </p:txBody>
          </p:sp>
        </mc:Choice>
        <mc:Fallback xmlns="">
          <p:sp>
            <p:nvSpPr>
              <p:cNvPr id="71" name="文字方塊 70">
                <a:extLst>
                  <a:ext uri="{FF2B5EF4-FFF2-40B4-BE49-F238E27FC236}">
                    <a16:creationId xmlns:a16="http://schemas.microsoft.com/office/drawing/2014/main" id="{9DCAF559-8913-1442-AB74-75FE92C33294}"/>
                  </a:ext>
                </a:extLst>
              </p:cNvPr>
              <p:cNvSpPr txBox="1">
                <a:spLocks noRot="1" noChangeAspect="1" noMove="1" noResize="1" noEditPoints="1" noAdjustHandles="1" noChangeArrowheads="1" noChangeShapeType="1" noTextEdit="1"/>
              </p:cNvSpPr>
              <p:nvPr/>
            </p:nvSpPr>
            <p:spPr>
              <a:xfrm>
                <a:off x="1454723" y="5511228"/>
                <a:ext cx="722697" cy="504177"/>
              </a:xfrm>
              <a:prstGeom prst="rect">
                <a:avLst/>
              </a:prstGeom>
              <a:blipFill>
                <a:blip r:embed="rId12"/>
                <a:stretch>
                  <a:fillRect l="-1754" t="-2439" r="-1754" b="-7317"/>
                </a:stretch>
              </a:blipFill>
            </p:spPr>
            <p:txBody>
              <a:bodyPr/>
              <a:lstStyle/>
              <a:p>
                <a:r>
                  <a:rPr lang="zh-TW" altLang="en-US">
                    <a:noFill/>
                  </a:rPr>
                  <a:t> </a:t>
                </a:r>
              </a:p>
            </p:txBody>
          </p:sp>
        </mc:Fallback>
      </mc:AlternateContent>
      <p:cxnSp>
        <p:nvCxnSpPr>
          <p:cNvPr id="72" name="直線箭頭接點 71">
            <a:extLst>
              <a:ext uri="{FF2B5EF4-FFF2-40B4-BE49-F238E27FC236}">
                <a16:creationId xmlns:a16="http://schemas.microsoft.com/office/drawing/2014/main" id="{9DA47452-0303-4443-9DE1-FD0762B2C4EF}"/>
              </a:ext>
            </a:extLst>
          </p:cNvPr>
          <p:cNvCxnSpPr>
            <a:cxnSpLocks/>
          </p:cNvCxnSpPr>
          <p:nvPr/>
        </p:nvCxnSpPr>
        <p:spPr>
          <a:xfrm>
            <a:off x="2431552" y="5763316"/>
            <a:ext cx="4994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矩形 72">
                <a:extLst>
                  <a:ext uri="{FF2B5EF4-FFF2-40B4-BE49-F238E27FC236}">
                    <a16:creationId xmlns:a16="http://schemas.microsoft.com/office/drawing/2014/main" id="{24A706FA-1455-CD4A-8B89-8BB938CC94EF}"/>
                  </a:ext>
                </a:extLst>
              </p:cNvPr>
              <p:cNvSpPr/>
              <p:nvPr/>
            </p:nvSpPr>
            <p:spPr>
              <a:xfrm>
                <a:off x="9253748" y="5483086"/>
                <a:ext cx="1365630" cy="55265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𝜏</m:t>
                      </m:r>
                      <m:r>
                        <a:rPr lang="en-US" altLang="zh-TW" sz="1600" b="0" i="1" smtClean="0">
                          <a:latin typeface="Cambria Math" panose="02040503050406030204" pitchFamily="18" charset="0"/>
                          <a:ea typeface="Cambria Math" panose="02040503050406030204" pitchFamily="18" charset="0"/>
                        </a:rPr>
                        <m:t>=</m:t>
                      </m:r>
                      <m:f>
                        <m:fPr>
                          <m:ctrlPr>
                            <a:rPr lang="en-US" altLang="zh-TW" sz="1600" i="1">
                              <a:latin typeface="Cambria Math" panose="02040503050406030204" pitchFamily="18" charset="0"/>
                            </a:rPr>
                          </m:ctrlPr>
                        </m:fPr>
                        <m:num>
                          <m:sSub>
                            <m:sSubPr>
                              <m:ctrlPr>
                                <a:rPr lang="en-US" altLang="zh-TW" sz="1600" i="1">
                                  <a:latin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𝜏</m:t>
                              </m:r>
                            </m:e>
                            <m:sub>
                              <m:r>
                                <m:rPr>
                                  <m:sty m:val="p"/>
                                </m:rPr>
                                <a:rPr lang="en-US" altLang="zh-TW" sz="1600">
                                  <a:latin typeface="Cambria Math" panose="02040503050406030204" pitchFamily="18" charset="0"/>
                                </a:rPr>
                                <m:t>r</m:t>
                              </m:r>
                            </m:sub>
                          </m:sSub>
                          <m:sSub>
                            <m:sSubPr>
                              <m:ctrlPr>
                                <a:rPr lang="en-US" altLang="zh-TW" sz="1600" i="1">
                                  <a:latin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𝜏</m:t>
                              </m:r>
                            </m:e>
                            <m:sub>
                              <m:r>
                                <m:rPr>
                                  <m:sty m:val="p"/>
                                </m:rPr>
                                <a:rPr lang="en-US" altLang="zh-TW" sz="1600">
                                  <a:latin typeface="Cambria Math" panose="02040503050406030204" pitchFamily="18" charset="0"/>
                                  <a:ea typeface="Cambria Math" panose="02040503050406030204" pitchFamily="18" charset="0"/>
                                </a:rPr>
                                <m:t>n</m:t>
                              </m:r>
                              <m:r>
                                <m:rPr>
                                  <m:sty m:val="p"/>
                                </m:rPr>
                                <a:rPr lang="en-US" altLang="zh-TW" sz="1600">
                                  <a:latin typeface="Cambria Math" panose="02040503050406030204" pitchFamily="18" charset="0"/>
                                </a:rPr>
                                <m:t>r</m:t>
                              </m:r>
                            </m:sub>
                          </m:sSub>
                        </m:num>
                        <m:den>
                          <m:sSub>
                            <m:sSubPr>
                              <m:ctrlPr>
                                <a:rPr lang="en-US" altLang="zh-TW" sz="1600" i="1">
                                  <a:latin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𝜏</m:t>
                              </m:r>
                            </m:e>
                            <m:sub>
                              <m:r>
                                <m:rPr>
                                  <m:sty m:val="p"/>
                                </m:rPr>
                                <a:rPr lang="en-US" altLang="zh-TW" sz="1600">
                                  <a:latin typeface="Cambria Math" panose="02040503050406030204" pitchFamily="18" charset="0"/>
                                </a:rPr>
                                <m:t>r</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𝜏</m:t>
                              </m:r>
                            </m:e>
                            <m:sub>
                              <m:r>
                                <m:rPr>
                                  <m:sty m:val="p"/>
                                </m:rPr>
                                <a:rPr lang="en-US" altLang="zh-TW" sz="1600">
                                  <a:latin typeface="Cambria Math" panose="02040503050406030204" pitchFamily="18" charset="0"/>
                                  <a:ea typeface="Cambria Math" panose="02040503050406030204" pitchFamily="18" charset="0"/>
                                </a:rPr>
                                <m:t>n</m:t>
                              </m:r>
                              <m:r>
                                <m:rPr>
                                  <m:sty m:val="p"/>
                                </m:rPr>
                                <a:rPr lang="en-US" altLang="zh-TW" sz="1600">
                                  <a:latin typeface="Cambria Math" panose="02040503050406030204" pitchFamily="18" charset="0"/>
                                </a:rPr>
                                <m:t>r</m:t>
                              </m:r>
                            </m:sub>
                          </m:sSub>
                        </m:den>
                      </m:f>
                      <m:r>
                        <a:rPr lang="en-US" altLang="zh-TW" sz="1600" b="0" i="1" smtClean="0">
                          <a:latin typeface="Cambria Math" panose="02040503050406030204" pitchFamily="18" charset="0"/>
                        </a:rPr>
                        <m:t>.</m:t>
                      </m:r>
                    </m:oMath>
                  </m:oMathPara>
                </a14:m>
                <a:endParaRPr lang="zh-TW" altLang="en-US" sz="1600" dirty="0"/>
              </a:p>
            </p:txBody>
          </p:sp>
        </mc:Choice>
        <mc:Fallback xmlns="">
          <p:sp>
            <p:nvSpPr>
              <p:cNvPr id="73" name="矩形 72">
                <a:extLst>
                  <a:ext uri="{FF2B5EF4-FFF2-40B4-BE49-F238E27FC236}">
                    <a16:creationId xmlns:a16="http://schemas.microsoft.com/office/drawing/2014/main" id="{24A706FA-1455-CD4A-8B89-8BB938CC94EF}"/>
                  </a:ext>
                </a:extLst>
              </p:cNvPr>
              <p:cNvSpPr>
                <a:spLocks noRot="1" noChangeAspect="1" noMove="1" noResize="1" noEditPoints="1" noAdjustHandles="1" noChangeArrowheads="1" noChangeShapeType="1" noTextEdit="1"/>
              </p:cNvSpPr>
              <p:nvPr/>
            </p:nvSpPr>
            <p:spPr>
              <a:xfrm>
                <a:off x="9253748" y="5483086"/>
                <a:ext cx="1365630" cy="552652"/>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4" name="文字方塊 73">
                <a:extLst>
                  <a:ext uri="{FF2B5EF4-FFF2-40B4-BE49-F238E27FC236}">
                    <a16:creationId xmlns:a16="http://schemas.microsoft.com/office/drawing/2014/main" id="{7FC3EE28-E058-4449-BC88-9C2A42BD0D95}"/>
                  </a:ext>
                </a:extLst>
              </p:cNvPr>
              <p:cNvSpPr txBox="1"/>
              <p:nvPr/>
            </p:nvSpPr>
            <p:spPr>
              <a:xfrm>
                <a:off x="914399" y="1964357"/>
                <a:ext cx="10541877" cy="830997"/>
              </a:xfrm>
              <a:prstGeom prst="rect">
                <a:avLst/>
              </a:prstGeom>
              <a:noFill/>
            </p:spPr>
            <p:txBody>
              <a:bodyPr wrap="square" rtlCol="0">
                <a:spAutoFit/>
              </a:bodyPr>
              <a:lstStyle/>
              <a:p>
                <a:r>
                  <a:rPr kumimoji="1" lang="en-US" altLang="zh-TW" sz="1600" dirty="0"/>
                  <a:t>However, the effective lifetime is influenced by radiative and non-radiative mechanisms. Generally, the net recombination rate is </a:t>
                </a:r>
                <a14:m>
                  <m:oMath xmlns:m="http://schemas.openxmlformats.org/officeDocument/2006/math">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𝑅</m:t>
                        </m:r>
                      </m:e>
                      <m:sub>
                        <m:r>
                          <m:rPr>
                            <m:sty m:val="p"/>
                          </m:rPr>
                          <a:rPr kumimoji="1" lang="en-US" altLang="zh-TW" sz="1600">
                            <a:latin typeface="Cambria Math" panose="02040503050406030204" pitchFamily="18" charset="0"/>
                          </a:rPr>
                          <m:t>net</m:t>
                        </m:r>
                      </m:sub>
                    </m:sSub>
                    <m:r>
                      <a:rPr kumimoji="1" lang="en-US" altLang="zh-TW" sz="1600" i="1">
                        <a:latin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𝑅</m:t>
                        </m:r>
                      </m:e>
                      <m:sub>
                        <m:r>
                          <m:rPr>
                            <m:sty m:val="p"/>
                          </m:rPr>
                          <a:rPr kumimoji="1" lang="en-US" altLang="zh-TW" sz="1600">
                            <a:latin typeface="Cambria Math" panose="02040503050406030204" pitchFamily="18" charset="0"/>
                          </a:rPr>
                          <m:t>r</m:t>
                        </m:r>
                      </m:sub>
                    </m:sSub>
                    <m:r>
                      <a:rPr kumimoji="1" lang="en-US" altLang="zh-TW" sz="1600" i="1">
                        <a:latin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𝑅</m:t>
                        </m:r>
                      </m:e>
                      <m:sub>
                        <m:r>
                          <m:rPr>
                            <m:sty m:val="p"/>
                          </m:rPr>
                          <a:rPr kumimoji="1" lang="en-US" altLang="zh-TW" sz="1600">
                            <a:latin typeface="Cambria Math" panose="02040503050406030204" pitchFamily="18" charset="0"/>
                          </a:rPr>
                          <m:t>n</m:t>
                        </m:r>
                        <m:r>
                          <a:rPr kumimoji="1" lang="en-US" altLang="zh-TW" sz="1600" i="1">
                            <a:latin typeface="Cambria Math" panose="02040503050406030204" pitchFamily="18" charset="0"/>
                          </a:rPr>
                          <m:t>𝑟</m:t>
                        </m:r>
                      </m:sub>
                    </m:sSub>
                  </m:oMath>
                </a14:m>
                <a:r>
                  <a:rPr kumimoji="1" lang="en-US" altLang="zh-TW" sz="1600" dirty="0"/>
                  <a:t>. For example, in </a:t>
                </a:r>
                <a:r>
                  <a:rPr kumimoji="1" lang="en-US" altLang="zh-TW" sz="1600" i="1" dirty="0"/>
                  <a:t>n</a:t>
                </a:r>
                <a:r>
                  <a:rPr kumimoji="1" lang="en-US" altLang="zh-TW" sz="1600" dirty="0"/>
                  <a:t>-type InP, with neutrality assumption, </a:t>
                </a:r>
                <a14:m>
                  <m:oMath xmlns:m="http://schemas.openxmlformats.org/officeDocument/2006/math">
                    <m:r>
                      <a:rPr kumimoji="1" lang="zh-TW" altLang="en-US" sz="1600" i="1">
                        <a:latin typeface="Cambria Math" panose="02040503050406030204" pitchFamily="18" charset="0"/>
                      </a:rPr>
                      <m:t>∆</m:t>
                    </m:r>
                    <m:r>
                      <a:rPr kumimoji="1" lang="en-US" altLang="zh-TW" sz="1600" i="1">
                        <a:latin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r>
                      <a:rPr kumimoji="1" lang="zh-TW" altLang="en-US" sz="1600" i="1">
                        <a:latin typeface="Cambria Math" panose="02040503050406030204" pitchFamily="18" charset="0"/>
                      </a:rPr>
                      <m:t>∆</m:t>
                    </m:r>
                    <m:r>
                      <a:rPr kumimoji="1" lang="en-US" altLang="zh-TW" sz="1600" i="1">
                        <a:latin typeface="Cambria Math" panose="02040503050406030204" pitchFamily="18" charset="0"/>
                      </a:rPr>
                      <m:t>𝑝</m:t>
                    </m:r>
                  </m:oMath>
                </a14:m>
                <a:r>
                  <a:rPr kumimoji="1" lang="en-US" altLang="zh-TW" sz="1600" dirty="0"/>
                  <a:t>, we have</a:t>
                </a:r>
                <a:endParaRPr kumimoji="1" lang="zh-TW" altLang="en-US" sz="1600" dirty="0"/>
              </a:p>
              <a:p>
                <a:endParaRPr kumimoji="1" lang="zh-TW" altLang="en-US" sz="1600" dirty="0"/>
              </a:p>
            </p:txBody>
          </p:sp>
        </mc:Choice>
        <mc:Fallback xmlns="">
          <p:sp>
            <p:nvSpPr>
              <p:cNvPr id="74" name="文字方塊 73">
                <a:extLst>
                  <a:ext uri="{FF2B5EF4-FFF2-40B4-BE49-F238E27FC236}">
                    <a16:creationId xmlns:a16="http://schemas.microsoft.com/office/drawing/2014/main" id="{7FC3EE28-E058-4449-BC88-9C2A42BD0D95}"/>
                  </a:ext>
                </a:extLst>
              </p:cNvPr>
              <p:cNvSpPr txBox="1">
                <a:spLocks noRot="1" noChangeAspect="1" noMove="1" noResize="1" noEditPoints="1" noAdjustHandles="1" noChangeArrowheads="1" noChangeShapeType="1" noTextEdit="1"/>
              </p:cNvSpPr>
              <p:nvPr/>
            </p:nvSpPr>
            <p:spPr>
              <a:xfrm>
                <a:off x="914399" y="1964357"/>
                <a:ext cx="10541877" cy="830997"/>
              </a:xfrm>
              <a:prstGeom prst="rect">
                <a:avLst/>
              </a:prstGeom>
              <a:blipFill>
                <a:blip r:embed="rId14"/>
                <a:stretch>
                  <a:fillRect l="-361" t="-15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6" name="文字方塊 75">
                <a:extLst>
                  <a:ext uri="{FF2B5EF4-FFF2-40B4-BE49-F238E27FC236}">
                    <a16:creationId xmlns:a16="http://schemas.microsoft.com/office/drawing/2014/main" id="{5F8D5C92-7D66-2F44-B71E-25668AA3CBD0}"/>
                  </a:ext>
                </a:extLst>
              </p:cNvPr>
              <p:cNvSpPr txBox="1"/>
              <p:nvPr/>
            </p:nvSpPr>
            <p:spPr>
              <a:xfrm>
                <a:off x="2243965" y="2737575"/>
                <a:ext cx="7152086" cy="246221"/>
              </a:xfrm>
              <a:prstGeom prst="rect">
                <a:avLst/>
              </a:prstGeom>
              <a:noFill/>
            </p:spPr>
            <p:txBody>
              <a:bodyPr wrap="none" lIns="0" tIns="0" rIns="0" bIns="0" rtlCol="0">
                <a:spAutoFit/>
              </a:bodyPr>
              <a:lstStyle/>
              <a:p>
                <a14:m>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b="0" i="1" smtClean="0">
                            <a:latin typeface="Cambria Math" panose="02040503050406030204" pitchFamily="18" charset="0"/>
                          </a:rPr>
                          <m:t>𝑅</m:t>
                        </m:r>
                      </m:e>
                      <m:sub>
                        <m:r>
                          <m:rPr>
                            <m:sty m:val="p"/>
                          </m:rPr>
                          <a:rPr kumimoji="1" lang="en-US" altLang="zh-TW" sz="1600" b="0" i="0" smtClean="0">
                            <a:latin typeface="Cambria Math" panose="02040503050406030204" pitchFamily="18" charset="0"/>
                          </a:rPr>
                          <m:t>r</m:t>
                        </m:r>
                      </m:sub>
                    </m:sSub>
                    <m:r>
                      <a:rPr kumimoji="1" lang="en-US" altLang="zh-TW" sz="1600" b="0" i="1" smtClean="0">
                        <a:latin typeface="Cambria Math" panose="02040503050406030204" pitchFamily="18" charset="0"/>
                      </a:rPr>
                      <m:t>=</m:t>
                    </m:r>
                    <m:r>
                      <a:rPr kumimoji="1" lang="en-US" altLang="zh-TW" sz="1600" i="1" smtClean="0">
                        <a:latin typeface="Cambria Math" panose="02040503050406030204" pitchFamily="18" charset="0"/>
                      </a:rPr>
                      <m:t>𝐵</m:t>
                    </m:r>
                    <m:d>
                      <m:dPr>
                        <m:begChr m:val="["/>
                        <m:endChr m:val="]"/>
                        <m:ctrlPr>
                          <a:rPr kumimoji="1" lang="en-US" altLang="zh-TW" sz="1600" i="1" smtClean="0">
                            <a:latin typeface="Cambria Math" panose="02040503050406030204" pitchFamily="18" charset="0"/>
                          </a:rPr>
                        </m:ctrlPr>
                      </m:dPr>
                      <m:e>
                        <m:d>
                          <m:dPr>
                            <m:ctrlPr>
                              <a:rPr kumimoji="1" lang="en-US" altLang="zh-TW" sz="1600" i="1" smtClean="0">
                                <a:latin typeface="Cambria Math" panose="02040503050406030204" pitchFamily="18" charset="0"/>
                              </a:rPr>
                            </m:ctrlPr>
                          </m:dPr>
                          <m:e>
                            <m:sSub>
                              <m:sSubPr>
                                <m:ctrlPr>
                                  <a:rPr kumimoji="1" lang="en-US" altLang="zh-TW" sz="1600" i="1" smtClean="0">
                                    <a:latin typeface="Cambria Math" panose="02040503050406030204" pitchFamily="18" charset="0"/>
                                  </a:rPr>
                                </m:ctrlPr>
                              </m:sSubPr>
                              <m:e>
                                <m:r>
                                  <a:rPr kumimoji="1" lang="en-US" altLang="zh-TW" sz="1600" b="0" i="1" smtClean="0">
                                    <a:latin typeface="Cambria Math" panose="02040503050406030204" pitchFamily="18" charset="0"/>
                                  </a:rPr>
                                  <m:t>𝑛</m:t>
                                </m:r>
                              </m:e>
                              <m:sub>
                                <m:r>
                                  <a:rPr kumimoji="1" lang="en-US" altLang="zh-TW" sz="1600" b="0" i="1" smtClean="0">
                                    <a:latin typeface="Cambria Math" panose="02040503050406030204" pitchFamily="18" charset="0"/>
                                  </a:rPr>
                                  <m:t>0</m:t>
                                </m:r>
                              </m:sub>
                            </m:sSub>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e>
                        </m:d>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b="0" i="1" smtClean="0">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𝑝</m:t>
                            </m:r>
                          </m:e>
                        </m:d>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b="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𝑛</m:t>
                            </m:r>
                          </m:e>
                          <m:sub>
                            <m:r>
                              <a:rPr kumimoji="1" lang="en-US" altLang="zh-TW" sz="1600" b="0" i="1" smtClean="0">
                                <a:latin typeface="Cambria Math" panose="02040503050406030204" pitchFamily="18" charset="0"/>
                                <a:ea typeface="Cambria Math" panose="02040503050406030204" pitchFamily="18" charset="0"/>
                              </a:rPr>
                              <m:t>0</m:t>
                            </m:r>
                          </m:sub>
                        </m:sSub>
                        <m:sSub>
                          <m:sSubPr>
                            <m:ctrlPr>
                              <a:rPr kumimoji="1" lang="en-US" altLang="zh-TW" sz="1600" i="1">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𝑝</m:t>
                            </m:r>
                          </m:e>
                          <m:sub>
                            <m:r>
                              <a:rPr kumimoji="1" lang="en-US" altLang="zh-TW" sz="1600" i="1">
                                <a:latin typeface="Cambria Math" panose="02040503050406030204" pitchFamily="18" charset="0"/>
                                <a:ea typeface="Cambria Math" panose="02040503050406030204" pitchFamily="18" charset="0"/>
                              </a:rPr>
                              <m:t>0</m:t>
                            </m:r>
                          </m:sub>
                        </m:sSub>
                      </m:e>
                    </m:d>
                    <m:r>
                      <a:rPr kumimoji="1" lang="en-US" altLang="zh-TW" sz="1600" i="1">
                        <a:latin typeface="Cambria Math" panose="02040503050406030204" pitchFamily="18" charset="0"/>
                      </a:rPr>
                      <m:t>=</m:t>
                    </m:r>
                    <m:r>
                      <a:rPr kumimoji="1" lang="en-US" altLang="zh-TW" sz="1600" i="1">
                        <a:latin typeface="Cambria Math" panose="02040503050406030204" pitchFamily="18" charset="0"/>
                      </a:rPr>
                      <m:t>𝐵</m:t>
                    </m:r>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smtClean="0">
                            <a:latin typeface="Cambria Math" panose="02040503050406030204" pitchFamily="18" charset="0"/>
                            <a:ea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𝑝</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𝑝</m:t>
                        </m:r>
                      </m:e>
                    </m:d>
                    <m:r>
                      <a:rPr kumimoji="1" lang="en-US" altLang="zh-TW" sz="160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𝐵</m:t>
                    </m:r>
                    <m:d>
                      <m:dPr>
                        <m:ctrlPr>
                          <a:rPr kumimoji="1" lang="en-US" altLang="zh-TW" sz="1600" b="0" i="1" smtClean="0">
                            <a:latin typeface="Cambria Math" panose="02040503050406030204" pitchFamily="18" charset="0"/>
                            <a:ea typeface="Cambria Math" panose="02040503050406030204" pitchFamily="18" charset="0"/>
                          </a:rPr>
                        </m:ctrlPr>
                      </m:dPr>
                      <m:e>
                        <m:sSub>
                          <m:sSubPr>
                            <m:ctrlPr>
                              <a:rPr kumimoji="1" lang="en-US" altLang="zh-TW" sz="1600" i="1" smtClean="0">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smtClean="0">
                            <a:latin typeface="Cambria Math" panose="02040503050406030204" pitchFamily="18" charset="0"/>
                            <a:ea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𝑛</m:t>
                        </m:r>
                      </m:e>
                    </m:d>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oMath>
                </a14:m>
                <a:r>
                  <a:rPr kumimoji="1" lang="en-US" altLang="zh-TW" sz="1600" dirty="0"/>
                  <a:t>;</a:t>
                </a:r>
                <a:endParaRPr kumimoji="1" lang="zh-TW" altLang="en-US" sz="1600" dirty="0"/>
              </a:p>
            </p:txBody>
          </p:sp>
        </mc:Choice>
        <mc:Fallback xmlns="">
          <p:sp>
            <p:nvSpPr>
              <p:cNvPr id="76" name="文字方塊 75">
                <a:extLst>
                  <a:ext uri="{FF2B5EF4-FFF2-40B4-BE49-F238E27FC236}">
                    <a16:creationId xmlns:a16="http://schemas.microsoft.com/office/drawing/2014/main" id="{5F8D5C92-7D66-2F44-B71E-25668AA3CBD0}"/>
                  </a:ext>
                </a:extLst>
              </p:cNvPr>
              <p:cNvSpPr txBox="1">
                <a:spLocks noRot="1" noChangeAspect="1" noMove="1" noResize="1" noEditPoints="1" noAdjustHandles="1" noChangeArrowheads="1" noChangeShapeType="1" noTextEdit="1"/>
              </p:cNvSpPr>
              <p:nvPr/>
            </p:nvSpPr>
            <p:spPr>
              <a:xfrm>
                <a:off x="2243965" y="2737575"/>
                <a:ext cx="7152086" cy="246221"/>
              </a:xfrm>
              <a:prstGeom prst="rect">
                <a:avLst/>
              </a:prstGeom>
              <a:blipFill>
                <a:blip r:embed="rId15"/>
                <a:stretch>
                  <a:fillRect l="-1064" t="-31579" r="-709" b="-4736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9598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a:extLst>
              <a:ext uri="{FF2B5EF4-FFF2-40B4-BE49-F238E27FC236}">
                <a16:creationId xmlns:a16="http://schemas.microsoft.com/office/drawing/2014/main" id="{E195744C-6BBC-9544-A297-008C1ABE3F0F}"/>
              </a:ext>
            </a:extLst>
          </p:cNvPr>
          <p:cNvSpPr/>
          <p:nvPr/>
        </p:nvSpPr>
        <p:spPr>
          <a:xfrm>
            <a:off x="199698" y="241738"/>
            <a:ext cx="11819466" cy="14086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TW" altLang="en-US"/>
          </a:p>
        </p:txBody>
      </p: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299E7624-678D-ED41-841F-C84959F70B99}"/>
                  </a:ext>
                </a:extLst>
              </p:cNvPr>
              <p:cNvSpPr txBox="1"/>
              <p:nvPr/>
            </p:nvSpPr>
            <p:spPr>
              <a:xfrm>
                <a:off x="3353286" y="893061"/>
                <a:ext cx="1578702" cy="504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rPr>
                            <m:t>r</m:t>
                          </m:r>
                        </m:sub>
                      </m:sSub>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1</m:t>
                          </m:r>
                        </m:num>
                        <m:den>
                          <m:r>
                            <a:rPr kumimoji="1" lang="en-US" altLang="zh-TW" sz="1600" i="1">
                              <a:latin typeface="Cambria Math" panose="02040503050406030204" pitchFamily="18" charset="0"/>
                              <a:ea typeface="Cambria Math" panose="02040503050406030204" pitchFamily="18" charset="0"/>
                            </a:rPr>
                            <m:t>𝐵</m:t>
                          </m:r>
                          <m:d>
                            <m:dPr>
                              <m:ctrlPr>
                                <a:rPr kumimoji="1" lang="en-US" altLang="zh-TW" sz="1600" i="1">
                                  <a:latin typeface="Cambria Math" panose="02040503050406030204" pitchFamily="18" charset="0"/>
                                  <a:ea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e>
                          </m:d>
                        </m:den>
                      </m:f>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12" name="文字方塊 11">
                <a:extLst>
                  <a:ext uri="{FF2B5EF4-FFF2-40B4-BE49-F238E27FC236}">
                    <a16:creationId xmlns:a16="http://schemas.microsoft.com/office/drawing/2014/main" id="{299E7624-678D-ED41-841F-C84959F70B99}"/>
                  </a:ext>
                </a:extLst>
              </p:cNvPr>
              <p:cNvSpPr txBox="1">
                <a:spLocks noRot="1" noChangeAspect="1" noMove="1" noResize="1" noEditPoints="1" noAdjustHandles="1" noChangeArrowheads="1" noChangeShapeType="1" noTextEdit="1"/>
              </p:cNvSpPr>
              <p:nvPr/>
            </p:nvSpPr>
            <p:spPr>
              <a:xfrm>
                <a:off x="3353286" y="893061"/>
                <a:ext cx="1578702" cy="504433"/>
              </a:xfrm>
              <a:prstGeom prst="rect">
                <a:avLst/>
              </a:prstGeom>
              <a:blipFill>
                <a:blip r:embed="rId2"/>
                <a:stretch>
                  <a:fillRect l="-806" b="-48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BD083775-8CB5-5B4A-829D-F843B5D69821}"/>
                  </a:ext>
                </a:extLst>
              </p:cNvPr>
              <p:cNvSpPr txBox="1"/>
              <p:nvPr/>
            </p:nvSpPr>
            <p:spPr>
              <a:xfrm>
                <a:off x="5349535" y="885430"/>
                <a:ext cx="3798669" cy="504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rPr>
                            <m:t>n</m:t>
                          </m:r>
                          <m:r>
                            <m:rPr>
                              <m:sty m:val="p"/>
                            </m:rPr>
                            <a:rPr kumimoji="1" lang="en-US" altLang="zh-TW" sz="1600">
                              <a:latin typeface="Cambria Math" panose="02040503050406030204" pitchFamily="18" charset="0"/>
                            </a:rPr>
                            <m:t>r</m:t>
                          </m:r>
                        </m:sub>
                      </m:sSub>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1</m:t>
                              </m:r>
                            </m:sub>
                          </m:sSub>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en>
                      </m:f>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r>
                        <a:rPr kumimoji="1" lang="en-US" altLang="zh-TW" sz="1600" b="0" i="1" smtClean="0">
                          <a:latin typeface="Cambria Math" panose="02040503050406030204" pitchFamily="18" charset="0"/>
                        </a:rPr>
                        <m:t>+</m:t>
                      </m:r>
                      <m:f>
                        <m:fPr>
                          <m:ctrlPr>
                            <a:rPr kumimoji="1" lang="en-US" altLang="zh-TW" sz="1600" i="1">
                              <a:latin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1</m:t>
                              </m:r>
                            </m:sub>
                          </m:sSub>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en>
                      </m:f>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13" name="文字方塊 12">
                <a:extLst>
                  <a:ext uri="{FF2B5EF4-FFF2-40B4-BE49-F238E27FC236}">
                    <a16:creationId xmlns:a16="http://schemas.microsoft.com/office/drawing/2014/main" id="{BD083775-8CB5-5B4A-829D-F843B5D69821}"/>
                  </a:ext>
                </a:extLst>
              </p:cNvPr>
              <p:cNvSpPr txBox="1">
                <a:spLocks noRot="1" noChangeAspect="1" noMove="1" noResize="1" noEditPoints="1" noAdjustHandles="1" noChangeArrowheads="1" noChangeShapeType="1" noTextEdit="1"/>
              </p:cNvSpPr>
              <p:nvPr/>
            </p:nvSpPr>
            <p:spPr>
              <a:xfrm>
                <a:off x="5349535" y="885430"/>
                <a:ext cx="3798669" cy="504433"/>
              </a:xfrm>
              <a:prstGeom prst="rect">
                <a:avLst/>
              </a:prstGeom>
              <a:blipFill>
                <a:blip r:embed="rId3"/>
                <a:stretch>
                  <a:fillRect t="-2500" b="-7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CC4765EC-F592-EB48-901B-9BA11C150CBC}"/>
                  </a:ext>
                </a:extLst>
              </p:cNvPr>
              <p:cNvSpPr txBox="1"/>
              <p:nvPr/>
            </p:nvSpPr>
            <p:spPr>
              <a:xfrm>
                <a:off x="828406" y="402060"/>
                <a:ext cx="9210406" cy="369332"/>
              </a:xfrm>
              <a:prstGeom prst="rect">
                <a:avLst/>
              </a:prstGeom>
              <a:noFill/>
            </p:spPr>
            <p:txBody>
              <a:bodyPr wrap="none" rtlCol="0">
                <a:spAutoFit/>
              </a:bodyPr>
              <a:lstStyle/>
              <a:p>
                <a:r>
                  <a:rPr kumimoji="1" lang="en-US" altLang="zh-TW" dirty="0"/>
                  <a:t>Formally, when the excess carrier density is </a:t>
                </a:r>
                <a14:m>
                  <m:oMath xmlns:m="http://schemas.openxmlformats.org/officeDocument/2006/math">
                    <m:r>
                      <a:rPr kumimoji="1" lang="en-US" altLang="zh-TW" i="1">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ea typeface="Cambria Math" panose="02040503050406030204" pitchFamily="18" charset="0"/>
                      </a:rPr>
                      <m:t>𝑛</m:t>
                    </m:r>
                  </m:oMath>
                </a14:m>
                <a:r>
                  <a:rPr kumimoji="1" lang="en-US" altLang="zh-TW" dirty="0"/>
                  <a:t>, we define the ”lifetime” of </a:t>
                </a:r>
                <a:r>
                  <a:rPr kumimoji="1" lang="en-US" altLang="zh-TW" i="1" dirty="0"/>
                  <a:t>i</a:t>
                </a:r>
                <a:r>
                  <a:rPr kumimoji="1" lang="en-US" altLang="zh-TW" dirty="0"/>
                  <a:t>th recombination rate as:</a:t>
                </a:r>
                <a:endParaRPr kumimoji="1" lang="zh-TW" altLang="en-US" dirty="0"/>
              </a:p>
            </p:txBody>
          </p:sp>
        </mc:Choice>
        <mc:Fallback xmlns="">
          <p:sp>
            <p:nvSpPr>
              <p:cNvPr id="14" name="文字方塊 13">
                <a:extLst>
                  <a:ext uri="{FF2B5EF4-FFF2-40B4-BE49-F238E27FC236}">
                    <a16:creationId xmlns:a16="http://schemas.microsoft.com/office/drawing/2014/main" id="{CC4765EC-F592-EB48-901B-9BA11C150CBC}"/>
                  </a:ext>
                </a:extLst>
              </p:cNvPr>
              <p:cNvSpPr txBox="1">
                <a:spLocks noRot="1" noChangeAspect="1" noMove="1" noResize="1" noEditPoints="1" noAdjustHandles="1" noChangeArrowheads="1" noChangeShapeType="1" noTextEdit="1"/>
              </p:cNvSpPr>
              <p:nvPr/>
            </p:nvSpPr>
            <p:spPr>
              <a:xfrm>
                <a:off x="828406" y="402060"/>
                <a:ext cx="9210406" cy="369332"/>
              </a:xfrm>
              <a:prstGeom prst="rect">
                <a:avLst/>
              </a:prstGeom>
              <a:blipFill>
                <a:blip r:embed="rId4"/>
                <a:stretch>
                  <a:fillRect l="-551" t="-6667" b="-2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7971AB78-9549-1A41-90F2-85DA8548D040}"/>
                  </a:ext>
                </a:extLst>
              </p:cNvPr>
              <p:cNvSpPr txBox="1"/>
              <p:nvPr/>
            </p:nvSpPr>
            <p:spPr>
              <a:xfrm>
                <a:off x="1622888" y="893061"/>
                <a:ext cx="722697" cy="504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rPr>
                            <m:t>𝑖</m:t>
                          </m:r>
                        </m:sub>
                      </m:sSub>
                      <m:r>
                        <a:rPr kumimoji="1" lang="en-US" altLang="zh-TW" sz="1600" i="1" smtClean="0">
                          <a:latin typeface="Cambria Math" panose="02040503050406030204" pitchFamily="18" charset="0"/>
                          <a:ea typeface="Cambria Math" panose="02040503050406030204" pitchFamily="18" charset="0"/>
                        </a:rPr>
                        <m:t>≡</m:t>
                      </m:r>
                      <m:f>
                        <m:fPr>
                          <m:ctrlPr>
                            <a:rPr kumimoji="1" lang="en-US" altLang="zh-TW" sz="1600" i="1" smtClean="0">
                              <a:latin typeface="Cambria Math" panose="02040503050406030204" pitchFamily="18" charset="0"/>
                              <a:ea typeface="Cambria Math" panose="02040503050406030204" pitchFamily="18" charset="0"/>
                            </a:rPr>
                          </m:ctrlPr>
                        </m:fPr>
                        <m:num>
                          <m:r>
                            <a:rPr kumimoji="1" lang="en-US" altLang="zh-TW" sz="1600" i="1" smtClean="0">
                              <a:latin typeface="Cambria Math" panose="02040503050406030204" pitchFamily="18" charset="0"/>
                              <a:ea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𝑛</m:t>
                          </m:r>
                        </m:num>
                        <m:den>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𝑅</m:t>
                              </m:r>
                            </m:e>
                            <m:sub>
                              <m:r>
                                <a:rPr kumimoji="1" lang="en-US" altLang="zh-TW" sz="1600" b="0" i="1" smtClean="0">
                                  <a:latin typeface="Cambria Math" panose="02040503050406030204" pitchFamily="18" charset="0"/>
                                  <a:ea typeface="Cambria Math" panose="02040503050406030204" pitchFamily="18" charset="0"/>
                                </a:rPr>
                                <m:t>𝑖</m:t>
                              </m:r>
                            </m:sub>
                          </m:sSub>
                        </m:den>
                      </m:f>
                    </m:oMath>
                  </m:oMathPara>
                </a14:m>
                <a:endParaRPr kumimoji="1" lang="zh-TW" altLang="en-US" sz="1600" dirty="0"/>
              </a:p>
            </p:txBody>
          </p:sp>
        </mc:Choice>
        <mc:Fallback xmlns="">
          <p:sp>
            <p:nvSpPr>
              <p:cNvPr id="15" name="文字方塊 14">
                <a:extLst>
                  <a:ext uri="{FF2B5EF4-FFF2-40B4-BE49-F238E27FC236}">
                    <a16:creationId xmlns:a16="http://schemas.microsoft.com/office/drawing/2014/main" id="{7971AB78-9549-1A41-90F2-85DA8548D040}"/>
                  </a:ext>
                </a:extLst>
              </p:cNvPr>
              <p:cNvSpPr txBox="1">
                <a:spLocks noRot="1" noChangeAspect="1" noMove="1" noResize="1" noEditPoints="1" noAdjustHandles="1" noChangeArrowheads="1" noChangeShapeType="1" noTextEdit="1"/>
              </p:cNvSpPr>
              <p:nvPr/>
            </p:nvSpPr>
            <p:spPr>
              <a:xfrm>
                <a:off x="1622888" y="893061"/>
                <a:ext cx="722697" cy="504177"/>
              </a:xfrm>
              <a:prstGeom prst="rect">
                <a:avLst/>
              </a:prstGeom>
              <a:blipFill>
                <a:blip r:embed="rId5"/>
                <a:stretch>
                  <a:fillRect l="-1724" b="-7317"/>
                </a:stretch>
              </a:blipFill>
            </p:spPr>
            <p:txBody>
              <a:bodyPr/>
              <a:lstStyle/>
              <a:p>
                <a:r>
                  <a:rPr lang="zh-TW" altLang="en-US">
                    <a:noFill/>
                  </a:rPr>
                  <a:t> </a:t>
                </a:r>
              </a:p>
            </p:txBody>
          </p:sp>
        </mc:Fallback>
      </mc:AlternateContent>
      <p:cxnSp>
        <p:nvCxnSpPr>
          <p:cNvPr id="16" name="直線箭頭接點 15">
            <a:extLst>
              <a:ext uri="{FF2B5EF4-FFF2-40B4-BE49-F238E27FC236}">
                <a16:creationId xmlns:a16="http://schemas.microsoft.com/office/drawing/2014/main" id="{2065747E-2789-5C43-84E5-F260B09B56AC}"/>
              </a:ext>
            </a:extLst>
          </p:cNvPr>
          <p:cNvCxnSpPr>
            <a:cxnSpLocks/>
          </p:cNvCxnSpPr>
          <p:nvPr/>
        </p:nvCxnSpPr>
        <p:spPr>
          <a:xfrm>
            <a:off x="2599717" y="1145149"/>
            <a:ext cx="4994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5FE8F9C8-9FD5-1D4D-9ADE-AB2BCF4C800D}"/>
                  </a:ext>
                </a:extLst>
              </p:cNvPr>
              <p:cNvSpPr/>
              <p:nvPr/>
            </p:nvSpPr>
            <p:spPr>
              <a:xfrm>
                <a:off x="9421913" y="864919"/>
                <a:ext cx="1365630" cy="55265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𝜏</m:t>
                      </m:r>
                      <m:r>
                        <a:rPr lang="en-US" altLang="zh-TW" sz="1600" b="0" i="1" smtClean="0">
                          <a:latin typeface="Cambria Math" panose="02040503050406030204" pitchFamily="18" charset="0"/>
                          <a:ea typeface="Cambria Math" panose="02040503050406030204" pitchFamily="18" charset="0"/>
                        </a:rPr>
                        <m:t>=</m:t>
                      </m:r>
                      <m:f>
                        <m:fPr>
                          <m:ctrlPr>
                            <a:rPr lang="en-US" altLang="zh-TW" sz="1600" i="1">
                              <a:latin typeface="Cambria Math" panose="02040503050406030204" pitchFamily="18" charset="0"/>
                            </a:rPr>
                          </m:ctrlPr>
                        </m:fPr>
                        <m:num>
                          <m:sSub>
                            <m:sSubPr>
                              <m:ctrlPr>
                                <a:rPr lang="en-US" altLang="zh-TW" sz="1600" i="1">
                                  <a:latin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𝜏</m:t>
                              </m:r>
                            </m:e>
                            <m:sub>
                              <m:r>
                                <m:rPr>
                                  <m:sty m:val="p"/>
                                </m:rPr>
                                <a:rPr lang="en-US" altLang="zh-TW" sz="1600">
                                  <a:latin typeface="Cambria Math" panose="02040503050406030204" pitchFamily="18" charset="0"/>
                                </a:rPr>
                                <m:t>r</m:t>
                              </m:r>
                            </m:sub>
                          </m:sSub>
                          <m:sSub>
                            <m:sSubPr>
                              <m:ctrlPr>
                                <a:rPr lang="en-US" altLang="zh-TW" sz="1600" i="1">
                                  <a:latin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𝜏</m:t>
                              </m:r>
                            </m:e>
                            <m:sub>
                              <m:r>
                                <m:rPr>
                                  <m:sty m:val="p"/>
                                </m:rPr>
                                <a:rPr lang="en-US" altLang="zh-TW" sz="1600">
                                  <a:latin typeface="Cambria Math" panose="02040503050406030204" pitchFamily="18" charset="0"/>
                                  <a:ea typeface="Cambria Math" panose="02040503050406030204" pitchFamily="18" charset="0"/>
                                </a:rPr>
                                <m:t>n</m:t>
                              </m:r>
                              <m:r>
                                <m:rPr>
                                  <m:sty m:val="p"/>
                                </m:rPr>
                                <a:rPr lang="en-US" altLang="zh-TW" sz="1600">
                                  <a:latin typeface="Cambria Math" panose="02040503050406030204" pitchFamily="18" charset="0"/>
                                </a:rPr>
                                <m:t>r</m:t>
                              </m:r>
                            </m:sub>
                          </m:sSub>
                        </m:num>
                        <m:den>
                          <m:sSub>
                            <m:sSubPr>
                              <m:ctrlPr>
                                <a:rPr lang="en-US" altLang="zh-TW" sz="1600" i="1">
                                  <a:latin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𝜏</m:t>
                              </m:r>
                            </m:e>
                            <m:sub>
                              <m:r>
                                <m:rPr>
                                  <m:sty m:val="p"/>
                                </m:rPr>
                                <a:rPr lang="en-US" altLang="zh-TW" sz="1600">
                                  <a:latin typeface="Cambria Math" panose="02040503050406030204" pitchFamily="18" charset="0"/>
                                </a:rPr>
                                <m:t>r</m:t>
                              </m:r>
                            </m:sub>
                          </m:sSub>
                          <m:r>
                            <a:rPr lang="en-US" altLang="zh-TW" sz="1600" i="1">
                              <a:latin typeface="Cambria Math" panose="02040503050406030204" pitchFamily="18" charset="0"/>
                            </a:rPr>
                            <m:t>+</m:t>
                          </m:r>
                          <m:sSub>
                            <m:sSubPr>
                              <m:ctrlPr>
                                <a:rPr lang="en-US" altLang="zh-TW" sz="1600" i="1">
                                  <a:latin typeface="Cambria Math" panose="02040503050406030204" pitchFamily="18" charset="0"/>
                                </a:rPr>
                              </m:ctrlPr>
                            </m:sSubPr>
                            <m:e>
                              <m:r>
                                <a:rPr lang="en-US" altLang="zh-TW" sz="1600" i="1">
                                  <a:latin typeface="Cambria Math" panose="02040503050406030204" pitchFamily="18" charset="0"/>
                                  <a:ea typeface="Cambria Math" panose="02040503050406030204" pitchFamily="18" charset="0"/>
                                </a:rPr>
                                <m:t>𝜏</m:t>
                              </m:r>
                            </m:e>
                            <m:sub>
                              <m:r>
                                <m:rPr>
                                  <m:sty m:val="p"/>
                                </m:rPr>
                                <a:rPr lang="en-US" altLang="zh-TW" sz="1600">
                                  <a:latin typeface="Cambria Math" panose="02040503050406030204" pitchFamily="18" charset="0"/>
                                  <a:ea typeface="Cambria Math" panose="02040503050406030204" pitchFamily="18" charset="0"/>
                                </a:rPr>
                                <m:t>n</m:t>
                              </m:r>
                              <m:r>
                                <m:rPr>
                                  <m:sty m:val="p"/>
                                </m:rPr>
                                <a:rPr lang="en-US" altLang="zh-TW" sz="1600">
                                  <a:latin typeface="Cambria Math" panose="02040503050406030204" pitchFamily="18" charset="0"/>
                                </a:rPr>
                                <m:t>r</m:t>
                              </m:r>
                            </m:sub>
                          </m:sSub>
                        </m:den>
                      </m:f>
                      <m:r>
                        <a:rPr lang="en-US" altLang="zh-TW" sz="1600" b="0" i="1" smtClean="0">
                          <a:latin typeface="Cambria Math" panose="02040503050406030204" pitchFamily="18" charset="0"/>
                        </a:rPr>
                        <m:t>.</m:t>
                      </m:r>
                    </m:oMath>
                  </m:oMathPara>
                </a14:m>
                <a:endParaRPr lang="zh-TW" altLang="en-US" sz="1600" dirty="0"/>
              </a:p>
            </p:txBody>
          </p:sp>
        </mc:Choice>
        <mc:Fallback xmlns="">
          <p:sp>
            <p:nvSpPr>
              <p:cNvPr id="17" name="矩形 16">
                <a:extLst>
                  <a:ext uri="{FF2B5EF4-FFF2-40B4-BE49-F238E27FC236}">
                    <a16:creationId xmlns:a16="http://schemas.microsoft.com/office/drawing/2014/main" id="{5FE8F9C8-9FD5-1D4D-9ADE-AB2BCF4C800D}"/>
                  </a:ext>
                </a:extLst>
              </p:cNvPr>
              <p:cNvSpPr>
                <a:spLocks noRot="1" noChangeAspect="1" noMove="1" noResize="1" noEditPoints="1" noAdjustHandles="1" noChangeArrowheads="1" noChangeShapeType="1" noTextEdit="1"/>
              </p:cNvSpPr>
              <p:nvPr/>
            </p:nvSpPr>
            <p:spPr>
              <a:xfrm>
                <a:off x="9421913" y="864919"/>
                <a:ext cx="1365630" cy="552652"/>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8" name="表格 17">
                <a:extLst>
                  <a:ext uri="{FF2B5EF4-FFF2-40B4-BE49-F238E27FC236}">
                    <a16:creationId xmlns:a16="http://schemas.microsoft.com/office/drawing/2014/main" id="{C71AFD7B-BD74-1942-964B-D0B7E07AF4D8}"/>
                  </a:ext>
                </a:extLst>
              </p:cNvPr>
              <p:cNvGraphicFramePr>
                <a:graphicFrameLocks noGrp="1"/>
              </p:cNvGraphicFramePr>
              <p:nvPr>
                <p:extLst>
                  <p:ext uri="{D42A27DB-BD31-4B8C-83A1-F6EECF244321}">
                    <p14:modId xmlns:p14="http://schemas.microsoft.com/office/powerpoint/2010/main" val="82866904"/>
                  </p:ext>
                </p:extLst>
              </p:nvPr>
            </p:nvGraphicFramePr>
            <p:xfrm>
              <a:off x="199698" y="1660910"/>
              <a:ext cx="11819466" cy="5023885"/>
            </p:xfrm>
            <a:graphic>
              <a:graphicData uri="http://schemas.openxmlformats.org/drawingml/2006/table">
                <a:tbl>
                  <a:tblPr firstRow="1" bandRow="1">
                    <a:tableStyleId>{5C22544A-7EE6-4342-B048-85BDC9FD1C3A}</a:tableStyleId>
                  </a:tblPr>
                  <a:tblGrid>
                    <a:gridCol w="892851">
                      <a:extLst>
                        <a:ext uri="{9D8B030D-6E8A-4147-A177-3AD203B41FA5}">
                          <a16:colId xmlns:a16="http://schemas.microsoft.com/office/drawing/2014/main" val="2590656152"/>
                        </a:ext>
                      </a:extLst>
                    </a:gridCol>
                    <a:gridCol w="972979">
                      <a:extLst>
                        <a:ext uri="{9D8B030D-6E8A-4147-A177-3AD203B41FA5}">
                          <a16:colId xmlns:a16="http://schemas.microsoft.com/office/drawing/2014/main" val="3819493802"/>
                        </a:ext>
                      </a:extLst>
                    </a:gridCol>
                    <a:gridCol w="2358043">
                      <a:extLst>
                        <a:ext uri="{9D8B030D-6E8A-4147-A177-3AD203B41FA5}">
                          <a16:colId xmlns:a16="http://schemas.microsoft.com/office/drawing/2014/main" val="1125851121"/>
                        </a:ext>
                      </a:extLst>
                    </a:gridCol>
                    <a:gridCol w="1556766">
                      <a:extLst>
                        <a:ext uri="{9D8B030D-6E8A-4147-A177-3AD203B41FA5}">
                          <a16:colId xmlns:a16="http://schemas.microsoft.com/office/drawing/2014/main" val="419805056"/>
                        </a:ext>
                      </a:extLst>
                    </a:gridCol>
                    <a:gridCol w="1694128">
                      <a:extLst>
                        <a:ext uri="{9D8B030D-6E8A-4147-A177-3AD203B41FA5}">
                          <a16:colId xmlns:a16="http://schemas.microsoft.com/office/drawing/2014/main" val="2258675050"/>
                        </a:ext>
                      </a:extLst>
                    </a:gridCol>
                    <a:gridCol w="1098894">
                      <a:extLst>
                        <a:ext uri="{9D8B030D-6E8A-4147-A177-3AD203B41FA5}">
                          <a16:colId xmlns:a16="http://schemas.microsoft.com/office/drawing/2014/main" val="1787226418"/>
                        </a:ext>
                      </a:extLst>
                    </a:gridCol>
                    <a:gridCol w="1900170">
                      <a:extLst>
                        <a:ext uri="{9D8B030D-6E8A-4147-A177-3AD203B41FA5}">
                          <a16:colId xmlns:a16="http://schemas.microsoft.com/office/drawing/2014/main" val="1275679745"/>
                        </a:ext>
                      </a:extLst>
                    </a:gridCol>
                    <a:gridCol w="1345635">
                      <a:extLst>
                        <a:ext uri="{9D8B030D-6E8A-4147-A177-3AD203B41FA5}">
                          <a16:colId xmlns:a16="http://schemas.microsoft.com/office/drawing/2014/main" val="313315153"/>
                        </a:ext>
                      </a:extLst>
                    </a:gridCol>
                  </a:tblGrid>
                  <a:tr h="425454">
                    <a:tc>
                      <a:txBody>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smtClean="0">
                                    <a:latin typeface="Cambria Math" panose="02040503050406030204" pitchFamily="18" charset="0"/>
                                    <a:ea typeface="Cambria Math" panose="02040503050406030204" pitchFamily="18" charset="0"/>
                                  </a:rPr>
                                  <m:t>≫</m:t>
                                </m:r>
                                <m:sSub>
                                  <m:sSubPr>
                                    <m:ctrlPr>
                                      <a:rPr kumimoji="1" lang="en-US" altLang="zh-TW" sz="1600" b="0" i="1" smtClean="0">
                                        <a:latin typeface="Cambria Math" panose="02040503050406030204" pitchFamily="18" charset="0"/>
                                      </a:rPr>
                                    </m:ctrlPr>
                                  </m:sSubPr>
                                  <m:e>
                                    <m:r>
                                      <a:rPr kumimoji="1" lang="en-US" altLang="zh-TW" sz="1600" b="0" i="1" smtClean="0">
                                        <a:latin typeface="Cambria Math" panose="02040503050406030204" pitchFamily="18" charset="0"/>
                                      </a:rPr>
                                      <m:t>𝑝</m:t>
                                    </m:r>
                                  </m:e>
                                  <m:sub>
                                    <m:r>
                                      <a:rPr kumimoji="1" lang="en-US" altLang="zh-TW" sz="1600" b="0" i="1">
                                        <a:latin typeface="Cambria Math" panose="02040503050406030204" pitchFamily="18" charset="0"/>
                                      </a:rPr>
                                      <m:t>0</m:t>
                                    </m:r>
                                  </m:sub>
                                </m:sSub>
                              </m:oMath>
                            </m:oMathPara>
                          </a14:m>
                          <a:endParaRPr lang="zh-TW" altLang="en-US" sz="1600" b="0" dirty="0"/>
                        </a:p>
                      </a:txBody>
                      <a:tcPr/>
                    </a:tc>
                    <a:tc>
                      <a:txBody>
                        <a:bodyPr/>
                        <a:lstStyle/>
                        <a:p>
                          <a:pPr algn="ctr">
                            <a:lnSpc>
                              <a:spcPct val="150000"/>
                            </a:lnSpc>
                          </a:pPr>
                          <a:r>
                            <a:rPr lang="en-US" altLang="zh-TW" sz="1600" dirty="0"/>
                            <a:t>Injection</a:t>
                          </a:r>
                          <a:endParaRPr lang="zh-TW" altLang="en-US" sz="1600" dirty="0"/>
                        </a:p>
                      </a:txBody>
                      <a:tcPr/>
                    </a:tc>
                    <a:tc>
                      <a:txBody>
                        <a:bodyPr/>
                        <a:lstStyle/>
                        <a:p>
                          <a:pPr algn="ctr">
                            <a:lnSpc>
                              <a:spcPct val="150000"/>
                            </a:lnSpc>
                          </a:pPr>
                          <a:r>
                            <a:rPr lang="en-US" altLang="zh-TW" sz="1600" dirty="0"/>
                            <a:t>Relative magnitude</a:t>
                          </a:r>
                          <a:endParaRPr lang="zh-TW" altLang="en-US" sz="160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rPr>
                                      <m:t>r</m:t>
                                    </m:r>
                                  </m:sub>
                                </m:sSub>
                              </m:oMath>
                            </m:oMathPara>
                          </a14:m>
                          <a:endParaRPr lang="zh-TW" altLang="en-US" sz="160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ea typeface="Cambria Math" panose="02040503050406030204" pitchFamily="18" charset="0"/>
                                      </a:rPr>
                                      <m:t>n</m:t>
                                    </m:r>
                                    <m:r>
                                      <m:rPr>
                                        <m:sty m:val="p"/>
                                      </m:rPr>
                                      <a:rPr kumimoji="1" lang="en-US" altLang="zh-TW" sz="1600" b="0" i="0" smtClean="0">
                                        <a:latin typeface="Cambria Math" panose="02040503050406030204" pitchFamily="18" charset="0"/>
                                      </a:rPr>
                                      <m:t>r</m:t>
                                    </m:r>
                                  </m:sub>
                                </m:sSub>
                              </m:oMath>
                            </m:oMathPara>
                          </a14:m>
                          <a:endParaRPr lang="zh-TW" altLang="en-US" sz="1600" dirty="0"/>
                        </a:p>
                      </a:txBody>
                      <a:tcPr/>
                    </a:tc>
                    <a:tc>
                      <a:txBody>
                        <a:bodyPr/>
                        <a:lstStyle/>
                        <a:p>
                          <a:pPr algn="ctr">
                            <a:lnSpc>
                              <a:spcPct val="150000"/>
                            </a:lnSpc>
                          </a:pPr>
                          <a14:m>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rPr>
                                    <m:t>r</m:t>
                                  </m:r>
                                </m:sub>
                              </m:sSub>
                            </m:oMath>
                          </a14:m>
                          <a:r>
                            <a:rPr lang="en-US" altLang="zh-TW" sz="1600" dirty="0"/>
                            <a:t> vs. </a:t>
                          </a:r>
                          <a14:m>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a:rPr kumimoji="1" lang="en-US" altLang="zh-TW" sz="1600" b="1" i="0" smtClean="0">
                                      <a:latin typeface="Cambria Math" panose="02040503050406030204" pitchFamily="18" charset="0"/>
                                      <a:ea typeface="Cambria Math" panose="02040503050406030204" pitchFamily="18" charset="0"/>
                                    </a:rPr>
                                    <m:t>𝐧</m:t>
                                  </m:r>
                                  <m:r>
                                    <m:rPr>
                                      <m:sty m:val="p"/>
                                    </m:rPr>
                                    <a:rPr kumimoji="1" lang="en-US" altLang="zh-TW" sz="1600" b="0" i="0" smtClean="0">
                                      <a:latin typeface="Cambria Math" panose="02040503050406030204" pitchFamily="18" charset="0"/>
                                    </a:rPr>
                                    <m:t>r</m:t>
                                  </m:r>
                                </m:sub>
                              </m:sSub>
                            </m:oMath>
                          </a14:m>
                          <a:endParaRPr lang="zh-TW" altLang="en-US" sz="160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𝜏</m:t>
                                </m:r>
                              </m:oMath>
                            </m:oMathPara>
                          </a14:m>
                          <a:endParaRPr lang="zh-TW" altLang="en-US" sz="1600" dirty="0"/>
                        </a:p>
                      </a:txBody>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altLang="zh-TW" sz="1600" dirty="0"/>
                            <a:t>Constant</a:t>
                          </a:r>
                          <a:r>
                            <a:rPr kumimoji="1" lang="en-US" altLang="zh-TW" sz="1600" dirty="0">
                              <a:ea typeface="Cambria Math" panose="02040503050406030204" pitchFamily="18" charset="0"/>
                            </a:rPr>
                            <a:t> </a:t>
                          </a:r>
                          <a14:m>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𝜏</m:t>
                              </m:r>
                            </m:oMath>
                          </a14:m>
                          <a:r>
                            <a:rPr lang="en-US" altLang="zh-TW" sz="1600" dirty="0"/>
                            <a:t> ?</a:t>
                          </a:r>
                          <a:endParaRPr lang="zh-TW" altLang="en-US" sz="1600" dirty="0"/>
                        </a:p>
                      </a:txBody>
                      <a:tcPr/>
                    </a:tc>
                    <a:extLst>
                      <a:ext uri="{0D108BD9-81ED-4DB2-BD59-A6C34878D82A}">
                        <a16:rowId xmlns:a16="http://schemas.microsoft.com/office/drawing/2014/main" val="2771878900"/>
                      </a:ext>
                    </a:extLst>
                  </a:tr>
                  <a:tr h="343602">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Yes</a:t>
                          </a:r>
                          <a:endParaRPr lang="zh-TW" altLang="en-US" sz="1400" dirty="0"/>
                        </a:p>
                      </a:txBody>
                      <a:tcPr>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low</a:t>
                          </a:r>
                          <a:endParaRPr lang="zh-TW" altLang="en-US" sz="1400" dirty="0"/>
                        </a:p>
                      </a:txBody>
                      <a:tcPr>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kumimoji="1" lang="en-US" altLang="zh-TW" sz="1400" i="1" dirty="0">
                            <a:latin typeface="Cambria Math" panose="02040503050406030204" pitchFamily="18" charset="0"/>
                          </a:endParaRPr>
                        </a:p>
                        <a:p>
                          <a:pPr algn="ctr">
                            <a:lnSpc>
                              <a:spcPct val="100000"/>
                            </a:lnSpc>
                          </a:pPr>
                          <a:endParaRPr kumimoji="1" lang="en-US" altLang="zh-TW" sz="1400" i="1" dirty="0">
                            <a:latin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𝑛</m:t>
                                    </m:r>
                                  </m:e>
                                  <m:sub>
                                    <m:r>
                                      <a:rPr kumimoji="1" lang="en-US" altLang="zh-TW" sz="1400" b="0" i="1" smtClean="0">
                                        <a:latin typeface="Cambria Math" panose="02040503050406030204" pitchFamily="18" charset="0"/>
                                      </a:rPr>
                                      <m:t>0</m:t>
                                    </m:r>
                                  </m:sub>
                                </m:sSub>
                                <m:r>
                                  <a:rPr kumimoji="1" lang="en-US" altLang="zh-TW" sz="1400" i="1" smtClean="0">
                                    <a:latin typeface="Cambria Math" panose="02040503050406030204" pitchFamily="18" charset="0"/>
                                    <a:ea typeface="Cambria Math" panose="02040503050406030204" pitchFamily="18" charset="0"/>
                                  </a:rPr>
                                  <m:t>≫</m:t>
                                </m:r>
                                <m:sSub>
                                  <m:sSubPr>
                                    <m:ctrlPr>
                                      <a:rPr kumimoji="1" lang="en-US" altLang="zh-TW" sz="1400" i="1">
                                        <a:latin typeface="Cambria Math" panose="02040503050406030204" pitchFamily="18" charset="0"/>
                                      </a:rPr>
                                    </m:ctrlPr>
                                  </m:sSubPr>
                                  <m:e>
                                    <m:r>
                                      <a:rPr kumimoji="1" lang="en-US" altLang="zh-TW" sz="1400" b="0" i="1" smtClean="0">
                                        <a:latin typeface="Cambria Math" panose="02040503050406030204" pitchFamily="18" charset="0"/>
                                      </a:rPr>
                                      <m:t>𝑝</m:t>
                                    </m:r>
                                  </m:e>
                                  <m:sub>
                                    <m:r>
                                      <a:rPr kumimoji="1" lang="en-US" altLang="zh-TW" sz="1400" i="1">
                                        <a:latin typeface="Cambria Math" panose="02040503050406030204" pitchFamily="18" charset="0"/>
                                      </a:rPr>
                                      <m:t>0</m:t>
                                    </m:r>
                                  </m:sub>
                                </m:sSub>
                                <m:r>
                                  <a:rPr kumimoji="1" lang="en-US" altLang="zh-TW" sz="140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m:t>
                                </m:r>
                                <m:r>
                                  <a:rPr kumimoji="1" lang="en-US" altLang="zh-TW" sz="140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𝑛</m:t>
                                </m:r>
                                <m:r>
                                  <a:rPr kumimoji="1" lang="en-US" altLang="zh-TW" sz="1400" b="0" i="1" smtClean="0">
                                    <a:latin typeface="Cambria Math" panose="02040503050406030204" pitchFamily="18" charset="0"/>
                                    <a:ea typeface="Cambria Math" panose="02040503050406030204" pitchFamily="18" charset="0"/>
                                  </a:rPr>
                                  <m:t>,</m:t>
                                </m:r>
                                <m:sSub>
                                  <m:sSubPr>
                                    <m:ctrlPr>
                                      <a:rPr kumimoji="1" lang="en-US" altLang="zh-TW" sz="1400" i="1">
                                        <a:latin typeface="Cambria Math" panose="02040503050406030204" pitchFamily="18" charset="0"/>
                                      </a:rPr>
                                    </m:ctrlPr>
                                  </m:sSubPr>
                                  <m:e>
                                    <m:r>
                                      <a:rPr kumimoji="1" lang="en-US" altLang="zh-TW" sz="1400" b="0" i="1" smtClean="0">
                                        <a:latin typeface="Cambria Math" panose="02040503050406030204" pitchFamily="18" charset="0"/>
                                      </a:rPr>
                                      <m:t>𝑝</m:t>
                                    </m:r>
                                  </m:e>
                                  <m:sub>
                                    <m:r>
                                      <a:rPr kumimoji="1" lang="en-US" altLang="zh-TW" sz="1400" i="1">
                                        <a:latin typeface="Cambria Math" panose="02040503050406030204" pitchFamily="18" charset="0"/>
                                      </a:rPr>
                                      <m:t>1</m:t>
                                    </m:r>
                                  </m:sub>
                                </m:sSub>
                                <m:r>
                                  <a:rPr kumimoji="1" lang="en-US" altLang="zh-TW" sz="1400" b="0" i="1" smtClean="0">
                                    <a:latin typeface="Cambria Math" panose="02040503050406030204" pitchFamily="18" charset="0"/>
                                  </a:rPr>
                                  <m:t>, </m:t>
                                </m:r>
                                <m:sSub>
                                  <m:sSubPr>
                                    <m:ctrlPr>
                                      <a:rPr kumimoji="1" lang="en-US" altLang="zh-TW" sz="1400" i="1">
                                        <a:latin typeface="Cambria Math" panose="02040503050406030204" pitchFamily="18" charset="0"/>
                                      </a:rPr>
                                    </m:ctrlPr>
                                  </m:sSubPr>
                                  <m:e>
                                    <m:r>
                                      <a:rPr kumimoji="1" lang="en-US" altLang="zh-TW" sz="1400" i="1">
                                        <a:latin typeface="Cambria Math" panose="02040503050406030204" pitchFamily="18" charset="0"/>
                                      </a:rPr>
                                      <m:t>𝑛</m:t>
                                    </m:r>
                                  </m:e>
                                  <m:sub>
                                    <m:r>
                                      <a:rPr kumimoji="1" lang="en-US" altLang="zh-TW" sz="1400" i="1">
                                        <a:latin typeface="Cambria Math" panose="02040503050406030204" pitchFamily="18" charset="0"/>
                                      </a:rPr>
                                      <m:t>1</m:t>
                                    </m:r>
                                  </m:sub>
                                </m:sSub>
                              </m:oMath>
                            </m:oMathPara>
                          </a14:m>
                          <a:endParaRPr lang="zh-TW" altLang="en-US" sz="1400" dirty="0"/>
                        </a:p>
                      </a:txBody>
                      <a:tcPr>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kumimoji="1" lang="en-US" altLang="zh-TW" sz="1400" b="0" i="1" dirty="0">
                            <a:solidFill>
                              <a:schemeClr val="tx1"/>
                            </a:solidFill>
                            <a:latin typeface="Cambria Math" panose="02040503050406030204" pitchFamily="18" charset="0"/>
                            <a:ea typeface="Cambria Math" panose="02040503050406030204" pitchFamily="18" charset="0"/>
                          </a:endParaRPr>
                        </a:p>
                        <a:p>
                          <a:pPr algn="ctr">
                            <a:lnSpc>
                              <a:spcPct val="100000"/>
                            </a:lnSpc>
                          </a:pPr>
                          <a:endParaRPr kumimoji="1" lang="en-US" altLang="zh-TW" sz="1400" b="0" i="1" dirty="0">
                            <a:solidFill>
                              <a:schemeClr val="tx1"/>
                            </a:solidFill>
                            <a:latin typeface="Cambria Math" panose="02040503050406030204" pitchFamily="18" charset="0"/>
                            <a:ea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sSup>
                                  <m:sSupPr>
                                    <m:ctrlPr>
                                      <a:rPr kumimoji="1" lang="en-US" altLang="zh-TW" sz="1400" b="0" i="1" smtClean="0">
                                        <a:solidFill>
                                          <a:schemeClr val="tx1"/>
                                        </a:solidFill>
                                        <a:latin typeface="Cambria Math" panose="02040503050406030204" pitchFamily="18" charset="0"/>
                                        <a:ea typeface="Cambria Math" panose="02040503050406030204" pitchFamily="18" charset="0"/>
                                      </a:rPr>
                                    </m:ctrlPr>
                                  </m:sSupPr>
                                  <m:e>
                                    <m:d>
                                      <m:dPr>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r>
                                          <a:rPr kumimoji="1" lang="en-US" altLang="zh-TW" sz="1400" i="1" smtClean="0">
                                            <a:solidFill>
                                              <a:schemeClr val="tx1"/>
                                            </a:solidFill>
                                            <a:latin typeface="Cambria Math" panose="02040503050406030204" pitchFamily="18" charset="0"/>
                                            <a:ea typeface="Cambria Math" panose="02040503050406030204" pitchFamily="18" charset="0"/>
                                          </a:rPr>
                                          <m:t>𝐵</m:t>
                                        </m:r>
                                        <m:sSub>
                                          <m:sSubPr>
                                            <m:ctrlPr>
                                              <a:rPr kumimoji="1" lang="en-US" altLang="zh-TW" sz="1400" i="1" smtClean="0">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rPr>
                                              <m:t>𝑛</m:t>
                                            </m:r>
                                          </m:e>
                                          <m:sub>
                                            <m:r>
                                              <a:rPr kumimoji="1" lang="en-US" altLang="zh-TW" sz="1400" i="1">
                                                <a:solidFill>
                                                  <a:schemeClr val="tx1"/>
                                                </a:solidFill>
                                                <a:latin typeface="Cambria Math" panose="02040503050406030204" pitchFamily="18" charset="0"/>
                                              </a:rPr>
                                              <m:t>0</m:t>
                                            </m:r>
                                          </m:sub>
                                        </m:sSub>
                                      </m:e>
                                    </m:d>
                                  </m:e>
                                  <m:sup>
                                    <m:r>
                                      <a:rPr kumimoji="1" lang="en-US" altLang="zh-TW" sz="1400" b="0" i="1" smtClean="0">
                                        <a:solidFill>
                                          <a:schemeClr val="tx1"/>
                                        </a:solidFill>
                                        <a:latin typeface="Cambria Math" panose="02040503050406030204" pitchFamily="18" charset="0"/>
                                        <a:ea typeface="Cambria Math" panose="02040503050406030204" pitchFamily="18" charset="0"/>
                                      </a:rPr>
                                      <m:t>−1</m:t>
                                    </m:r>
                                  </m:sup>
                                </m:sSup>
                              </m:oMath>
                            </m:oMathPara>
                          </a14:m>
                          <a:endParaRPr lang="zh-TW" altLang="en-US" sz="1400" dirty="0">
                            <a:solidFill>
                              <a:schemeClr val="tx1"/>
                            </a:solidFill>
                          </a:endParaRPr>
                        </a:p>
                      </a:txBody>
                      <a:tcPr>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kumimoji="1" lang="en-US" altLang="zh-TW" sz="1400" i="1" dirty="0">
                            <a:solidFill>
                              <a:schemeClr val="tx1"/>
                            </a:solidFill>
                            <a:latin typeface="Cambria Math" panose="02040503050406030204" pitchFamily="18" charset="0"/>
                            <a:ea typeface="Cambria Math" panose="02040503050406030204" pitchFamily="18" charset="0"/>
                          </a:endParaRPr>
                        </a:p>
                        <a:p>
                          <a:pPr algn="ctr">
                            <a:lnSpc>
                              <a:spcPct val="100000"/>
                            </a:lnSpc>
                          </a:pPr>
                          <a:endParaRPr kumimoji="1" lang="en-US" altLang="zh-TW" sz="1400" i="1" dirty="0">
                            <a:solidFill>
                              <a:schemeClr val="tx1"/>
                            </a:solidFill>
                            <a:latin typeface="Cambria Math" panose="02040503050406030204" pitchFamily="18" charset="0"/>
                            <a:ea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r>
                                  <a:rPr kumimoji="1" lang="en-US" altLang="zh-TW" sz="1400" b="0" i="1" smtClean="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ea typeface="Cambria Math" panose="02040503050406030204" pitchFamily="18" charset="0"/>
                                      </a:rPr>
                                      <m:t>minority</m:t>
                                    </m:r>
                                    <m:r>
                                      <a:rPr kumimoji="1" lang="en-US" altLang="zh-TW" sz="1400" b="0" i="0" smtClean="0">
                                        <a:solidFill>
                                          <a:schemeClr val="tx1"/>
                                        </a:solidFill>
                                        <a:latin typeface="Cambria Math" panose="02040503050406030204" pitchFamily="18" charset="0"/>
                                        <a:ea typeface="Cambria Math" panose="02040503050406030204" pitchFamily="18" charset="0"/>
                                      </a:rPr>
                                      <m:t>, 0</m:t>
                                    </m:r>
                                  </m:sub>
                                </m:sSub>
                              </m:oMath>
                            </m:oMathPara>
                          </a14:m>
                          <a:endParaRPr lang="zh-TW" altLang="en-US" sz="1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i="1" smtClean="0">
                                        <a:latin typeface="Cambria Math" panose="02040503050406030204" pitchFamily="18" charset="0"/>
                                        <a:ea typeface="Cambria Math" panose="02040503050406030204" pitchFamily="18" charset="0"/>
                                      </a:rPr>
                                      <m:t>𝜏</m:t>
                                    </m:r>
                                  </m:e>
                                  <m:sub>
                                    <m:r>
                                      <m:rPr>
                                        <m:sty m:val="p"/>
                                      </m:rPr>
                                      <a:rPr kumimoji="1" lang="en-US" altLang="zh-TW" sz="1400" b="0" i="0" smtClean="0">
                                        <a:latin typeface="Cambria Math" panose="02040503050406030204" pitchFamily="18" charset="0"/>
                                      </a:rPr>
                                      <m:t>r</m:t>
                                    </m:r>
                                  </m:sub>
                                </m:sSub>
                                <m:r>
                                  <a:rPr kumimoji="0" lang="en-US" altLang="zh-TW" sz="1400" b="0" i="0" dirty="0">
                                    <a:latin typeface="Cambria Math" panose="02040503050406030204" pitchFamily="18" charset="0"/>
                                    <a:ea typeface="Cambria Math" panose="02040503050406030204" pitchFamily="18" charset="0"/>
                                  </a:rPr>
                                  <m:t>≪</m:t>
                                </m:r>
                                <m:sSub>
                                  <m:sSubPr>
                                    <m:ctrlPr>
                                      <a:rPr kumimoji="1" lang="en-US" altLang="zh-TW" sz="1400" i="1" smtClean="0">
                                        <a:latin typeface="Cambria Math" panose="02040503050406030204" pitchFamily="18" charset="0"/>
                                      </a:rPr>
                                    </m:ctrlPr>
                                  </m:sSubPr>
                                  <m:e>
                                    <m:r>
                                      <a:rPr kumimoji="1" lang="en-US" altLang="zh-TW" sz="1400" i="1" smtClean="0">
                                        <a:latin typeface="Cambria Math" panose="02040503050406030204" pitchFamily="18" charset="0"/>
                                        <a:ea typeface="Cambria Math" panose="02040503050406030204" pitchFamily="18" charset="0"/>
                                      </a:rPr>
                                      <m:t>𝜏</m:t>
                                    </m:r>
                                  </m:e>
                                  <m:sub>
                                    <m:r>
                                      <a:rPr kumimoji="1" lang="en-US" altLang="zh-TW" sz="1400" b="1" i="0" smtClean="0">
                                        <a:latin typeface="Cambria Math" panose="02040503050406030204" pitchFamily="18" charset="0"/>
                                        <a:ea typeface="Cambria Math" panose="02040503050406030204" pitchFamily="18" charset="0"/>
                                      </a:rPr>
                                      <m:t>𝐧</m:t>
                                    </m:r>
                                    <m:r>
                                      <m:rPr>
                                        <m:sty m:val="p"/>
                                      </m:rPr>
                                      <a:rPr kumimoji="1" lang="en-US" altLang="zh-TW" sz="1400" b="0" i="0" smtClean="0">
                                        <a:latin typeface="Cambria Math" panose="02040503050406030204" pitchFamily="18" charset="0"/>
                                      </a:rPr>
                                      <m:t>r</m:t>
                                    </m:r>
                                  </m:sub>
                                </m:sSub>
                              </m:oMath>
                            </m:oMathPara>
                          </a14:m>
                          <a:endParaRPr lang="zh-TW" altLang="en-US" sz="1400" dirty="0"/>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p>
                                  <m:sSupPr>
                                    <m:ctrlPr>
                                      <a:rPr kumimoji="1" lang="en-US" altLang="zh-TW" sz="1400" b="0" i="1" smtClean="0">
                                        <a:latin typeface="Cambria Math" panose="02040503050406030204" pitchFamily="18" charset="0"/>
                                        <a:ea typeface="Cambria Math" panose="02040503050406030204" pitchFamily="18" charset="0"/>
                                      </a:rPr>
                                    </m:ctrlPr>
                                  </m:sSupPr>
                                  <m:e>
                                    <m:d>
                                      <m:dPr>
                                        <m:ctrlPr>
                                          <a:rPr kumimoji="1" lang="en-US" altLang="zh-TW" sz="1400" b="0" i="1" smtClean="0">
                                            <a:latin typeface="Cambria Math" panose="02040503050406030204" pitchFamily="18" charset="0"/>
                                            <a:ea typeface="Cambria Math" panose="02040503050406030204" pitchFamily="18" charset="0"/>
                                          </a:rPr>
                                        </m:ctrlPr>
                                      </m:dPr>
                                      <m:e>
                                        <m:r>
                                          <a:rPr kumimoji="1" lang="en-US" altLang="zh-TW" sz="1400" i="1" smtClean="0">
                                            <a:latin typeface="Cambria Math" panose="02040503050406030204" pitchFamily="18" charset="0"/>
                                            <a:ea typeface="Cambria Math" panose="02040503050406030204" pitchFamily="18" charset="0"/>
                                          </a:rPr>
                                          <m:t>𝐵</m:t>
                                        </m:r>
                                        <m:sSub>
                                          <m:sSubPr>
                                            <m:ctrlPr>
                                              <a:rPr kumimoji="1" lang="en-US" altLang="zh-TW" sz="1400" i="1" smtClean="0">
                                                <a:latin typeface="Cambria Math" panose="02040503050406030204" pitchFamily="18" charset="0"/>
                                              </a:rPr>
                                            </m:ctrlPr>
                                          </m:sSubPr>
                                          <m:e>
                                            <m:r>
                                              <a:rPr kumimoji="1" lang="en-US" altLang="zh-TW" sz="1400" i="1">
                                                <a:latin typeface="Cambria Math" panose="02040503050406030204" pitchFamily="18" charset="0"/>
                                              </a:rPr>
                                              <m:t>𝑛</m:t>
                                            </m:r>
                                          </m:e>
                                          <m:sub>
                                            <m:r>
                                              <a:rPr kumimoji="1" lang="en-US" altLang="zh-TW" sz="1400" i="1">
                                                <a:latin typeface="Cambria Math" panose="02040503050406030204" pitchFamily="18" charset="0"/>
                                              </a:rPr>
                                              <m:t>0</m:t>
                                            </m:r>
                                          </m:sub>
                                        </m:sSub>
                                      </m:e>
                                    </m:d>
                                  </m:e>
                                  <m:sup>
                                    <m:r>
                                      <a:rPr kumimoji="1" lang="en-US" altLang="zh-TW" sz="1400" b="0" i="1" smtClean="0">
                                        <a:latin typeface="Cambria Math" panose="02040503050406030204" pitchFamily="18" charset="0"/>
                                        <a:ea typeface="Cambria Math" panose="02040503050406030204" pitchFamily="18" charset="0"/>
                                      </a:rPr>
                                      <m:t>−1</m:t>
                                    </m:r>
                                  </m:sup>
                                </m:sSup>
                              </m:oMath>
                            </m:oMathPara>
                          </a14:m>
                          <a:endParaRPr lang="zh-TW" altLang="en-US" sz="1400" dirty="0"/>
                        </a:p>
                      </a:txBody>
                      <a:tcPr/>
                    </a:tc>
                    <a:tc>
                      <a:txBody>
                        <a:bodyPr/>
                        <a:lstStyle/>
                        <a:p>
                          <a:pPr algn="ctr">
                            <a:lnSpc>
                              <a:spcPct val="100000"/>
                            </a:lnSpc>
                          </a:pPr>
                          <a:r>
                            <a:rPr lang="en-US" altLang="zh-TW" sz="1400" dirty="0">
                              <a:solidFill>
                                <a:srgbClr val="FF0000"/>
                              </a:solidFill>
                            </a:rPr>
                            <a:t>Yes</a:t>
                          </a:r>
                          <a:endParaRPr lang="zh-TW" altLang="en-US" sz="1400" dirty="0">
                            <a:solidFill>
                              <a:srgbClr val="FF0000"/>
                            </a:solidFill>
                          </a:endParaRPr>
                        </a:p>
                      </a:txBody>
                      <a:tcPr/>
                    </a:tc>
                    <a:extLst>
                      <a:ext uri="{0D108BD9-81ED-4DB2-BD59-A6C34878D82A}">
                        <a16:rowId xmlns:a16="http://schemas.microsoft.com/office/drawing/2014/main" val="2446508946"/>
                      </a:ext>
                    </a:extLst>
                  </a:tr>
                  <a:tr h="60373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rPr>
                                      <m:t>r</m:t>
                                    </m:r>
                                  </m:sub>
                                </m:sSub>
                                <m:r>
                                  <a:rPr kumimoji="1" lang="en-US" altLang="zh-TW" sz="1400" b="0" i="0" smtClean="0">
                                    <a:solidFill>
                                      <a:schemeClr val="tx1"/>
                                    </a:solidFill>
                                    <a:latin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a:rPr kumimoji="1" lang="en-US" altLang="zh-TW" sz="1400" b="1" i="0" smtClean="0">
                                        <a:solidFill>
                                          <a:schemeClr val="tx1"/>
                                        </a:solidFill>
                                        <a:latin typeface="Cambria Math" panose="02040503050406030204" pitchFamily="18" charset="0"/>
                                        <a:ea typeface="Cambria Math" panose="02040503050406030204" pitchFamily="18" charset="0"/>
                                      </a:rPr>
                                      <m:t>𝐧</m:t>
                                    </m:r>
                                    <m:r>
                                      <m:rPr>
                                        <m:sty m:val="p"/>
                                      </m:rPr>
                                      <a:rPr kumimoji="1" lang="en-US" altLang="zh-TW" sz="1400" b="0" i="0" smtClean="0">
                                        <a:solidFill>
                                          <a:schemeClr val="tx1"/>
                                        </a:solidFill>
                                        <a:latin typeface="Cambria Math" panose="02040503050406030204" pitchFamily="18" charset="0"/>
                                      </a:rPr>
                                      <m:t>r</m:t>
                                    </m:r>
                                  </m:sub>
                                </m:sSub>
                              </m:oMath>
                            </m:oMathPara>
                          </a14:m>
                          <a:endParaRPr lang="zh-TW" altLang="en-US" sz="1400" dirty="0">
                            <a:solidFill>
                              <a:schemeClr val="tx1"/>
                            </a:solidFill>
                          </a:endParaRPr>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f>
                                  <m:fPr>
                                    <m:ctrlPr>
                                      <a:rPr lang="en-US" altLang="zh-TW" sz="1400" i="1" smtClean="0">
                                        <a:solidFill>
                                          <a:schemeClr val="tx1"/>
                                        </a:solidFill>
                                        <a:latin typeface="Cambria Math" panose="02040503050406030204" pitchFamily="18" charset="0"/>
                                      </a:rPr>
                                    </m:ctrlPr>
                                  </m:fPr>
                                  <m:num>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num>
                                  <m:den>
                                    <m:r>
                                      <a:rPr kumimoji="1" lang="en-US" altLang="zh-TW" sz="1400" b="0" i="1" smtClean="0">
                                        <a:solidFill>
                                          <a:schemeClr val="tx1"/>
                                        </a:solidFill>
                                        <a:latin typeface="Cambria Math" panose="02040503050406030204" pitchFamily="18" charset="0"/>
                                        <a:ea typeface="Cambria Math" panose="02040503050406030204" pitchFamily="18" charset="0"/>
                                      </a:rPr>
                                      <m:t>1+</m:t>
                                    </m:r>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𝐵</m:t>
                                        </m:r>
                                        <m:sSub>
                                          <m:sSubPr>
                                            <m:ctrlPr>
                                              <a:rPr kumimoji="1" lang="en-US" altLang="zh-TW" sz="1400" i="1" smtClean="0">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rPr>
                                              <m:t>𝑛</m:t>
                                            </m:r>
                                          </m:e>
                                          <m:sub>
                                            <m:r>
                                              <a:rPr kumimoji="1" lang="en-US" altLang="zh-TW" sz="1400" i="1">
                                                <a:solidFill>
                                                  <a:schemeClr val="tx1"/>
                                                </a:solidFill>
                                                <a:latin typeface="Cambria Math" panose="02040503050406030204" pitchFamily="18" charset="0"/>
                                              </a:rPr>
                                              <m:t>0</m:t>
                                            </m:r>
                                          </m:sub>
                                        </m:sSub>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den>
                                </m:f>
                              </m:oMath>
                            </m:oMathPara>
                          </a14:m>
                          <a:endParaRPr lang="zh-TW" altLang="en-US" sz="1400" dirty="0">
                            <a:solidFill>
                              <a:schemeClr val="tx1"/>
                            </a:solidFill>
                          </a:endParaRPr>
                        </a:p>
                      </a:txBody>
                      <a:tcPr/>
                    </a:tc>
                    <a:tc>
                      <a:txBody>
                        <a:bodyPr/>
                        <a:lstStyle/>
                        <a:p>
                          <a:pPr algn="ctr">
                            <a:lnSpc>
                              <a:spcPct val="150000"/>
                            </a:lnSpc>
                          </a:pPr>
                          <a:r>
                            <a:rPr lang="en-US" altLang="zh-TW" sz="1400" dirty="0">
                              <a:solidFill>
                                <a:srgbClr val="FF0000"/>
                              </a:solidFill>
                            </a:rPr>
                            <a:t>Yes</a:t>
                          </a:r>
                          <a:endParaRPr lang="zh-TW" altLang="en-US" sz="1400" dirty="0">
                            <a:solidFill>
                              <a:srgbClr val="FF0000"/>
                            </a:solidFill>
                          </a:endParaRPr>
                        </a:p>
                      </a:txBody>
                      <a:tcPr/>
                    </a:tc>
                    <a:extLst>
                      <a:ext uri="{0D108BD9-81ED-4DB2-BD59-A6C34878D82A}">
                        <a16:rowId xmlns:a16="http://schemas.microsoft.com/office/drawing/2014/main" val="231189484"/>
                      </a:ext>
                    </a:extLst>
                  </a:tr>
                  <a:tr h="36500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rPr>
                                      <m:t>r</m:t>
                                    </m:r>
                                  </m:sub>
                                </m:sSub>
                                <m:r>
                                  <a:rPr kumimoji="0" lang="en-US" altLang="zh-TW" sz="1400" b="0" i="0" dirty="0" smtClean="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a:rPr kumimoji="1" lang="en-US" altLang="zh-TW" sz="1400" b="1" i="0" smtClean="0">
                                        <a:solidFill>
                                          <a:schemeClr val="tx1"/>
                                        </a:solidFill>
                                        <a:latin typeface="Cambria Math" panose="02040503050406030204" pitchFamily="18" charset="0"/>
                                        <a:ea typeface="Cambria Math" panose="02040503050406030204" pitchFamily="18" charset="0"/>
                                      </a:rPr>
                                      <m:t>𝐧</m:t>
                                    </m:r>
                                    <m:r>
                                      <m:rPr>
                                        <m:sty m:val="p"/>
                                      </m:rPr>
                                      <a:rPr kumimoji="1" lang="en-US" altLang="zh-TW" sz="1400" b="0" i="0" smtClean="0">
                                        <a:solidFill>
                                          <a:schemeClr val="tx1"/>
                                        </a:solidFill>
                                        <a:latin typeface="Cambria Math" panose="02040503050406030204" pitchFamily="18" charset="0"/>
                                      </a:rPr>
                                      <m:t>r</m:t>
                                    </m:r>
                                  </m:sub>
                                </m:sSub>
                              </m:oMath>
                            </m:oMathPara>
                          </a14:m>
                          <a:endParaRPr lang="zh-TW" altLang="en-US" sz="1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rgbClr val="0007FF"/>
                                        </a:solidFill>
                                        <a:latin typeface="Cambria Math" panose="02040503050406030204" pitchFamily="18" charset="0"/>
                                        <a:ea typeface="Cambria Math" panose="02040503050406030204" pitchFamily="18" charset="0"/>
                                      </a:rPr>
                                    </m:ctrlPr>
                                  </m:sSubPr>
                                  <m:e>
                                    <m:r>
                                      <a:rPr kumimoji="1" lang="en-US" altLang="zh-TW" sz="1400" i="1">
                                        <a:solidFill>
                                          <a:srgbClr val="0007FF"/>
                                        </a:solidFill>
                                        <a:latin typeface="Cambria Math" panose="02040503050406030204" pitchFamily="18" charset="0"/>
                                        <a:ea typeface="Cambria Math" panose="02040503050406030204" pitchFamily="18" charset="0"/>
                                      </a:rPr>
                                      <m:t>𝜏</m:t>
                                    </m:r>
                                  </m:e>
                                  <m:sub>
                                    <m:r>
                                      <m:rPr>
                                        <m:sty m:val="p"/>
                                      </m:rPr>
                                      <a:rPr kumimoji="1" lang="en-US" altLang="zh-TW" sz="1400">
                                        <a:solidFill>
                                          <a:srgbClr val="0007FF"/>
                                        </a:solidFill>
                                        <a:latin typeface="Cambria Math" panose="02040503050406030204" pitchFamily="18" charset="0"/>
                                        <a:ea typeface="Cambria Math" panose="02040503050406030204" pitchFamily="18" charset="0"/>
                                      </a:rPr>
                                      <m:t>p</m:t>
                                    </m:r>
                                    <m:r>
                                      <a:rPr kumimoji="1" lang="en-US" altLang="zh-TW" sz="1400">
                                        <a:solidFill>
                                          <a:srgbClr val="0007FF"/>
                                        </a:solidFill>
                                        <a:latin typeface="Cambria Math" panose="02040503050406030204" pitchFamily="18" charset="0"/>
                                        <a:ea typeface="Cambria Math" panose="02040503050406030204" pitchFamily="18" charset="0"/>
                                      </a:rPr>
                                      <m:t>0</m:t>
                                    </m:r>
                                  </m:sub>
                                </m:sSub>
                              </m:oMath>
                            </m:oMathPara>
                          </a14:m>
                          <a:endParaRPr lang="zh-TW" altLang="en-US" sz="1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rgbClr val="FF0000"/>
                              </a:solidFill>
                            </a:rPr>
                            <a:t>Yes</a:t>
                          </a:r>
                          <a:endParaRPr lang="zh-TW" altLang="en-US" sz="1400" dirty="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924475"/>
                      </a:ext>
                    </a:extLst>
                  </a:tr>
                  <a:tr h="343602">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Yes</a:t>
                          </a:r>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moderate</a:t>
                          </a:r>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kumimoji="1" lang="en-US" altLang="zh-TW" sz="1400" i="1" dirty="0">
                            <a:latin typeface="Cambria Math" panose="02040503050406030204" pitchFamily="18" charset="0"/>
                            <a:ea typeface="Cambria Math" panose="02040503050406030204" pitchFamily="18" charset="0"/>
                          </a:endParaRPr>
                        </a:p>
                        <a:p>
                          <a:pPr algn="ctr">
                            <a:lnSpc>
                              <a:spcPct val="100000"/>
                            </a:lnSpc>
                          </a:pPr>
                          <a:endParaRPr kumimoji="1" lang="en-US" altLang="zh-TW" sz="1400" i="1" dirty="0">
                            <a:latin typeface="Cambria Math" panose="02040503050406030204" pitchFamily="18" charset="0"/>
                            <a:ea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r>
                                  <a:rPr kumimoji="1" lang="en-US" altLang="zh-TW" sz="140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𝑛</m:t>
                                </m:r>
                                <m:r>
                                  <a:rPr kumimoji="1" lang="en-US" altLang="zh-TW" sz="1400" b="0" i="1" smtClean="0">
                                    <a:latin typeface="Cambria Math" panose="02040503050406030204" pitchFamily="18" charset="0"/>
                                    <a:ea typeface="Cambria Math" panose="02040503050406030204" pitchFamily="18" charset="0"/>
                                  </a:rPr>
                                  <m:t>≈</m:t>
                                </m:r>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𝑛</m:t>
                                    </m:r>
                                  </m:e>
                                  <m:sub>
                                    <m:r>
                                      <a:rPr kumimoji="1" lang="en-US" altLang="zh-TW" sz="1400" b="0" i="1" smtClean="0">
                                        <a:latin typeface="Cambria Math" panose="02040503050406030204" pitchFamily="18" charset="0"/>
                                      </a:rPr>
                                      <m:t>0</m:t>
                                    </m:r>
                                  </m:sub>
                                </m:sSub>
                                <m:r>
                                  <a:rPr kumimoji="1" lang="en-US" altLang="zh-TW" sz="1400" i="1" smtClean="0">
                                    <a:latin typeface="Cambria Math" panose="02040503050406030204" pitchFamily="18" charset="0"/>
                                    <a:ea typeface="Cambria Math" panose="02040503050406030204" pitchFamily="18" charset="0"/>
                                  </a:rPr>
                                  <m:t>≫</m:t>
                                </m:r>
                                <m:sSub>
                                  <m:sSubPr>
                                    <m:ctrlPr>
                                      <a:rPr kumimoji="1" lang="en-US" altLang="zh-TW" sz="1400" i="1">
                                        <a:latin typeface="Cambria Math" panose="02040503050406030204" pitchFamily="18" charset="0"/>
                                      </a:rPr>
                                    </m:ctrlPr>
                                  </m:sSubPr>
                                  <m:e>
                                    <m:r>
                                      <a:rPr kumimoji="1" lang="en-US" altLang="zh-TW" sz="1400" b="0" i="1" smtClean="0">
                                        <a:latin typeface="Cambria Math" panose="02040503050406030204" pitchFamily="18" charset="0"/>
                                      </a:rPr>
                                      <m:t>𝑝</m:t>
                                    </m:r>
                                  </m:e>
                                  <m:sub>
                                    <m:r>
                                      <a:rPr kumimoji="1" lang="en-US" altLang="zh-TW" sz="1400" i="1">
                                        <a:latin typeface="Cambria Math" panose="02040503050406030204" pitchFamily="18" charset="0"/>
                                      </a:rPr>
                                      <m:t>0</m:t>
                                    </m:r>
                                  </m:sub>
                                </m:sSub>
                                <m:r>
                                  <a:rPr kumimoji="1" lang="en-US" altLang="zh-TW" sz="1400" i="1">
                                    <a:latin typeface="Cambria Math" panose="02040503050406030204" pitchFamily="18" charset="0"/>
                                    <a:ea typeface="Cambria Math" panose="02040503050406030204" pitchFamily="18" charset="0"/>
                                  </a:rPr>
                                  <m:t>≫</m:t>
                                </m:r>
                                <m:sSub>
                                  <m:sSubPr>
                                    <m:ctrlPr>
                                      <a:rPr kumimoji="1" lang="en-US" altLang="zh-TW" sz="1400" i="1">
                                        <a:latin typeface="Cambria Math" panose="02040503050406030204" pitchFamily="18" charset="0"/>
                                      </a:rPr>
                                    </m:ctrlPr>
                                  </m:sSubPr>
                                  <m:e>
                                    <m:r>
                                      <a:rPr kumimoji="1" lang="en-US" altLang="zh-TW" sz="1400" b="0" i="1" smtClean="0">
                                        <a:latin typeface="Cambria Math" panose="02040503050406030204" pitchFamily="18" charset="0"/>
                                      </a:rPr>
                                      <m:t>𝑝</m:t>
                                    </m:r>
                                  </m:e>
                                  <m:sub>
                                    <m:r>
                                      <a:rPr kumimoji="1" lang="en-US" altLang="zh-TW" sz="1400" i="1">
                                        <a:latin typeface="Cambria Math" panose="02040503050406030204" pitchFamily="18" charset="0"/>
                                      </a:rPr>
                                      <m:t>1</m:t>
                                    </m:r>
                                  </m:sub>
                                </m:sSub>
                                <m:r>
                                  <a:rPr kumimoji="1" lang="en-US" altLang="zh-TW" sz="1400" b="0" i="1" smtClean="0">
                                    <a:latin typeface="Cambria Math" panose="02040503050406030204" pitchFamily="18" charset="0"/>
                                  </a:rPr>
                                  <m:t>, </m:t>
                                </m:r>
                                <m:sSub>
                                  <m:sSubPr>
                                    <m:ctrlPr>
                                      <a:rPr kumimoji="1" lang="en-US" altLang="zh-TW" sz="1400" i="1">
                                        <a:latin typeface="Cambria Math" panose="02040503050406030204" pitchFamily="18" charset="0"/>
                                      </a:rPr>
                                    </m:ctrlPr>
                                  </m:sSubPr>
                                  <m:e>
                                    <m:r>
                                      <a:rPr kumimoji="1" lang="en-US" altLang="zh-TW" sz="1400" i="1">
                                        <a:latin typeface="Cambria Math" panose="02040503050406030204" pitchFamily="18" charset="0"/>
                                      </a:rPr>
                                      <m:t>𝑛</m:t>
                                    </m:r>
                                  </m:e>
                                  <m:sub>
                                    <m:r>
                                      <a:rPr kumimoji="1" lang="en-US" altLang="zh-TW" sz="1400" i="1">
                                        <a:latin typeface="Cambria Math" panose="02040503050406030204" pitchFamily="18" charset="0"/>
                                      </a:rPr>
                                      <m:t>1</m:t>
                                    </m:r>
                                  </m:sub>
                                </m:sSub>
                              </m:oMath>
                            </m:oMathPara>
                          </a14:m>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kumimoji="1" lang="en-US" altLang="zh-TW" sz="1400" b="0" i="1" dirty="0">
                            <a:solidFill>
                              <a:schemeClr val="tx1"/>
                            </a:solidFill>
                            <a:latin typeface="Cambria Math" panose="02040503050406030204" pitchFamily="18" charset="0"/>
                            <a:ea typeface="Cambria Math" panose="02040503050406030204" pitchFamily="18" charset="0"/>
                          </a:endParaRPr>
                        </a:p>
                        <a:p>
                          <a:pPr algn="ctr">
                            <a:lnSpc>
                              <a:spcPct val="100000"/>
                            </a:lnSpc>
                          </a:pPr>
                          <a:endParaRPr kumimoji="1" lang="en-US" altLang="zh-TW" sz="1400" b="0" i="1" dirty="0">
                            <a:solidFill>
                              <a:schemeClr val="tx1"/>
                            </a:solidFill>
                            <a:latin typeface="Cambria Math" panose="02040503050406030204" pitchFamily="18" charset="0"/>
                            <a:ea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sSup>
                                  <m:sSupPr>
                                    <m:ctrlPr>
                                      <a:rPr kumimoji="1" lang="en-US" altLang="zh-TW" sz="14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r>
                                          <a:rPr kumimoji="1" lang="en-US" altLang="zh-TW" sz="1400" b="0" i="1" smtClean="0">
                                            <a:solidFill>
                                              <a:schemeClr val="tx1"/>
                                            </a:solidFill>
                                            <a:latin typeface="Cambria Math" panose="02040503050406030204" pitchFamily="18" charset="0"/>
                                            <a:ea typeface="Cambria Math" panose="02040503050406030204" pitchFamily="18" charset="0"/>
                                          </a:rPr>
                                          <m:t>𝐵</m:t>
                                        </m:r>
                                        <m:d>
                                          <m:dPr>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TW" sz="1400" i="1" smtClean="0">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rPr>
                                                  <m:t>𝑛</m:t>
                                                </m:r>
                                              </m:e>
                                              <m:sub>
                                                <m:r>
                                                  <a:rPr kumimoji="1" lang="en-US" altLang="zh-TW" sz="1400" i="1">
                                                    <a:solidFill>
                                                      <a:schemeClr val="tx1"/>
                                                    </a:solidFill>
                                                    <a:latin typeface="Cambria Math" panose="02040503050406030204" pitchFamily="18" charset="0"/>
                                                  </a:rPr>
                                                  <m:t>0</m:t>
                                                </m:r>
                                              </m:sub>
                                            </m:sSub>
                                            <m:r>
                                              <a:rPr kumimoji="1" lang="en-US" altLang="zh-TW" sz="1400" b="0" i="1" smtClean="0">
                                                <a:solidFill>
                                                  <a:schemeClr val="tx1"/>
                                                </a:solidFill>
                                                <a:latin typeface="Cambria Math" panose="02040503050406030204" pitchFamily="18" charset="0"/>
                                              </a:rPr>
                                              <m:t>+</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b="0" i="1" smtClean="0">
                                                <a:solidFill>
                                                  <a:schemeClr val="tx1"/>
                                                </a:solidFill>
                                                <a:latin typeface="Cambria Math" panose="02040503050406030204" pitchFamily="18" charset="0"/>
                                                <a:ea typeface="Cambria Math" panose="02040503050406030204" pitchFamily="18" charset="0"/>
                                              </a:rPr>
                                              <m:t>𝑛</m:t>
                                            </m:r>
                                          </m:e>
                                        </m:d>
                                      </m:e>
                                    </m:d>
                                  </m:e>
                                  <m:sup>
                                    <m:r>
                                      <a:rPr kumimoji="1" lang="en-US" altLang="zh-TW" sz="1400" b="0" i="1" smtClean="0">
                                        <a:solidFill>
                                          <a:schemeClr val="tx1"/>
                                        </a:solidFill>
                                        <a:latin typeface="Cambria Math" panose="02040503050406030204" pitchFamily="18" charset="0"/>
                                        <a:ea typeface="Cambria Math" panose="02040503050406030204" pitchFamily="18" charset="0"/>
                                      </a:rPr>
                                      <m:t>−1</m:t>
                                    </m:r>
                                  </m:sup>
                                </m:sSup>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kumimoji="1" lang="en-US" altLang="zh-TW" sz="1400" i="1" dirty="0">
                            <a:solidFill>
                              <a:schemeClr val="tx1"/>
                            </a:solidFill>
                            <a:latin typeface="Cambria Math" panose="02040503050406030204" pitchFamily="18" charset="0"/>
                            <a:ea typeface="Cambria Math" panose="02040503050406030204" pitchFamily="18" charset="0"/>
                          </a:endParaRPr>
                        </a:p>
                        <a:p>
                          <a:pPr algn="ctr">
                            <a:lnSpc>
                              <a:spcPct val="100000"/>
                            </a:lnSpc>
                          </a:pPr>
                          <a:endParaRPr kumimoji="1" lang="en-US" altLang="zh-TW" sz="1400" i="1" dirty="0">
                            <a:solidFill>
                              <a:schemeClr val="tx1"/>
                            </a:solidFill>
                            <a:latin typeface="Cambria Math" panose="02040503050406030204" pitchFamily="18" charset="0"/>
                            <a:ea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rPr>
                                      <m:t>r</m:t>
                                    </m:r>
                                  </m:sub>
                                </m:sSub>
                                <m:r>
                                  <a:rPr kumimoji="0" lang="en-US" altLang="zh-TW" sz="1400" b="0" i="0" dirty="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a:rPr kumimoji="1" lang="en-US" altLang="zh-TW" sz="1400" b="1" i="0" smtClean="0">
                                        <a:solidFill>
                                          <a:schemeClr val="tx1"/>
                                        </a:solidFill>
                                        <a:latin typeface="Cambria Math" panose="02040503050406030204" pitchFamily="18" charset="0"/>
                                        <a:ea typeface="Cambria Math" panose="02040503050406030204" pitchFamily="18" charset="0"/>
                                      </a:rPr>
                                      <m:t>𝐧</m:t>
                                    </m:r>
                                    <m:r>
                                      <m:rPr>
                                        <m:sty m:val="p"/>
                                      </m:rPr>
                                      <a:rPr kumimoji="1" lang="en-US" altLang="zh-TW" sz="1400" b="0" i="0" smtClean="0">
                                        <a:solidFill>
                                          <a:schemeClr val="tx1"/>
                                        </a:solidFill>
                                        <a:latin typeface="Cambria Math" panose="02040503050406030204" pitchFamily="18" charset="0"/>
                                      </a:rPr>
                                      <m:t>r</m:t>
                                    </m:r>
                                  </m:sub>
                                </m:sSub>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p>
                                  <m:sSupPr>
                                    <m:ctrlPr>
                                      <a:rPr kumimoji="1" lang="en-US" altLang="zh-TW" sz="14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r>
                                          <a:rPr kumimoji="1" lang="en-US" altLang="zh-TW" sz="1400" b="0" i="1" smtClean="0">
                                            <a:solidFill>
                                              <a:schemeClr val="tx1"/>
                                            </a:solidFill>
                                            <a:latin typeface="Cambria Math" panose="02040503050406030204" pitchFamily="18" charset="0"/>
                                            <a:ea typeface="Cambria Math" panose="02040503050406030204" pitchFamily="18" charset="0"/>
                                          </a:rPr>
                                          <m:t>𝐵</m:t>
                                        </m:r>
                                        <m:d>
                                          <m:dPr>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TW" sz="1400" i="1" smtClean="0">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rPr>
                                                  <m:t>𝑛</m:t>
                                                </m:r>
                                              </m:e>
                                              <m:sub>
                                                <m:r>
                                                  <a:rPr kumimoji="1" lang="en-US" altLang="zh-TW" sz="1400" i="1">
                                                    <a:solidFill>
                                                      <a:schemeClr val="tx1"/>
                                                    </a:solidFill>
                                                    <a:latin typeface="Cambria Math" panose="02040503050406030204" pitchFamily="18" charset="0"/>
                                                  </a:rPr>
                                                  <m:t>0</m:t>
                                                </m:r>
                                              </m:sub>
                                            </m:sSub>
                                            <m:r>
                                              <a:rPr kumimoji="1" lang="en-US" altLang="zh-TW" sz="1400" b="0" i="1" smtClean="0">
                                                <a:solidFill>
                                                  <a:schemeClr val="tx1"/>
                                                </a:solidFill>
                                                <a:latin typeface="Cambria Math" panose="02040503050406030204" pitchFamily="18" charset="0"/>
                                              </a:rPr>
                                              <m:t>+</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b="0" i="1" smtClean="0">
                                                <a:solidFill>
                                                  <a:schemeClr val="tx1"/>
                                                </a:solidFill>
                                                <a:latin typeface="Cambria Math" panose="02040503050406030204" pitchFamily="18" charset="0"/>
                                                <a:ea typeface="Cambria Math" panose="02040503050406030204" pitchFamily="18" charset="0"/>
                                              </a:rPr>
                                              <m:t>𝑛</m:t>
                                            </m:r>
                                          </m:e>
                                        </m:d>
                                      </m:e>
                                    </m:d>
                                  </m:e>
                                  <m:sup>
                                    <m:r>
                                      <a:rPr kumimoji="1" lang="en-US" altLang="zh-TW" sz="1400" b="0" i="1" smtClean="0">
                                        <a:solidFill>
                                          <a:schemeClr val="tx1"/>
                                        </a:solidFill>
                                        <a:latin typeface="Cambria Math" panose="02040503050406030204" pitchFamily="18" charset="0"/>
                                        <a:ea typeface="Cambria Math" panose="02040503050406030204" pitchFamily="18" charset="0"/>
                                      </a:rPr>
                                      <m:t>−1</m:t>
                                    </m:r>
                                  </m:sup>
                                </m:sSup>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r>
                            <a:rPr lang="en-US" altLang="zh-TW" sz="1400" dirty="0"/>
                            <a:t>No</a:t>
                          </a:r>
                          <a:endParaRPr lang="zh-TW" alt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30469330"/>
                      </a:ext>
                    </a:extLst>
                  </a:tr>
                  <a:tr h="60373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rPr>
                                      <m:t>r</m:t>
                                    </m:r>
                                  </m:sub>
                                </m:sSub>
                                <m:r>
                                  <a:rPr kumimoji="1" lang="en-US" altLang="zh-TW" sz="1400" b="0" i="0" smtClean="0">
                                    <a:solidFill>
                                      <a:schemeClr val="tx1"/>
                                    </a:solidFill>
                                    <a:latin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a:rPr kumimoji="1" lang="en-US" altLang="zh-TW" sz="1400" b="1" i="0" smtClean="0">
                                        <a:solidFill>
                                          <a:schemeClr val="tx1"/>
                                        </a:solidFill>
                                        <a:latin typeface="Cambria Math" panose="02040503050406030204" pitchFamily="18" charset="0"/>
                                        <a:ea typeface="Cambria Math" panose="02040503050406030204" pitchFamily="18" charset="0"/>
                                      </a:rPr>
                                      <m:t>𝐧</m:t>
                                    </m:r>
                                    <m:r>
                                      <m:rPr>
                                        <m:sty m:val="p"/>
                                      </m:rPr>
                                      <a:rPr kumimoji="1" lang="en-US" altLang="zh-TW" sz="1400" b="0" i="0" smtClean="0">
                                        <a:solidFill>
                                          <a:schemeClr val="tx1"/>
                                        </a:solidFill>
                                        <a:latin typeface="Cambria Math" panose="02040503050406030204" pitchFamily="18" charset="0"/>
                                      </a:rPr>
                                      <m:t>r</m:t>
                                    </m:r>
                                  </m:sub>
                                </m:sSub>
                              </m:oMath>
                            </m:oMathPara>
                          </a14:m>
                          <a:endParaRPr lang="zh-TW" altLang="en-US" sz="1400" dirty="0">
                            <a:solidFill>
                              <a:schemeClr val="tx1"/>
                            </a:solidFill>
                          </a:endParaRPr>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f>
                                  <m:fPr>
                                    <m:ctrlPr>
                                      <a:rPr lang="en-US" altLang="zh-TW" sz="1400" i="1" smtClean="0">
                                        <a:solidFill>
                                          <a:schemeClr val="tx1"/>
                                        </a:solidFill>
                                        <a:latin typeface="Cambria Math" panose="02040503050406030204" pitchFamily="18" charset="0"/>
                                      </a:rPr>
                                    </m:ctrlPr>
                                  </m:fPr>
                                  <m:num>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num>
                                  <m:den>
                                    <m:r>
                                      <a:rPr kumimoji="1" lang="en-US" altLang="zh-TW" sz="1400" b="0" i="1" smtClean="0">
                                        <a:solidFill>
                                          <a:schemeClr val="tx1"/>
                                        </a:solidFill>
                                        <a:latin typeface="Cambria Math" panose="02040503050406030204" pitchFamily="18" charset="0"/>
                                        <a:ea typeface="Cambria Math" panose="02040503050406030204" pitchFamily="18" charset="0"/>
                                      </a:rPr>
                                      <m:t>1+</m:t>
                                    </m:r>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b="0" i="1" smtClean="0">
                                            <a:solidFill>
                                              <a:schemeClr val="tx1"/>
                                            </a:solidFill>
                                            <a:latin typeface="Cambria Math" panose="02040503050406030204" pitchFamily="18" charset="0"/>
                                            <a:ea typeface="Cambria Math" panose="02040503050406030204" pitchFamily="18" charset="0"/>
                                          </a:rPr>
                                          <m:t>𝐵</m:t>
                                        </m:r>
                                        <m:d>
                                          <m:dPr>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TW" sz="1400" i="1" smtClean="0">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rPr>
                                                  <m:t>𝑛</m:t>
                                                </m:r>
                                              </m:e>
                                              <m:sub>
                                                <m:r>
                                                  <a:rPr kumimoji="1" lang="en-US" altLang="zh-TW" sz="1400" i="1">
                                                    <a:solidFill>
                                                      <a:schemeClr val="tx1"/>
                                                    </a:solidFill>
                                                    <a:latin typeface="Cambria Math" panose="02040503050406030204" pitchFamily="18" charset="0"/>
                                                  </a:rPr>
                                                  <m:t>0</m:t>
                                                </m:r>
                                              </m:sub>
                                            </m:sSub>
                                            <m:r>
                                              <a:rPr kumimoji="1" lang="en-US" altLang="zh-TW" sz="1400" b="0" i="1" smtClean="0">
                                                <a:solidFill>
                                                  <a:schemeClr val="tx1"/>
                                                </a:solidFill>
                                                <a:latin typeface="Cambria Math" panose="02040503050406030204" pitchFamily="18" charset="0"/>
                                              </a:rPr>
                                              <m:t>+</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b="0" i="1" smtClean="0">
                                                <a:solidFill>
                                                  <a:schemeClr val="tx1"/>
                                                </a:solidFill>
                                                <a:latin typeface="Cambria Math" panose="02040503050406030204" pitchFamily="18" charset="0"/>
                                                <a:ea typeface="Cambria Math" panose="02040503050406030204" pitchFamily="18" charset="0"/>
                                              </a:rPr>
                                              <m:t>𝑛</m:t>
                                            </m:r>
                                          </m:e>
                                        </m:d>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den>
                                </m:f>
                              </m:oMath>
                            </m:oMathPara>
                          </a14:m>
                          <a:endParaRPr lang="zh-TW" altLang="en-US" sz="1400" dirty="0">
                            <a:solidFill>
                              <a:schemeClr val="tx1"/>
                            </a:solidFill>
                          </a:endParaRPr>
                        </a:p>
                      </a:txBody>
                      <a:tcPr/>
                    </a:tc>
                    <a:tc>
                      <a:txBody>
                        <a:bodyPr/>
                        <a:lstStyle/>
                        <a:p>
                          <a:pPr algn="ctr">
                            <a:lnSpc>
                              <a:spcPct val="150000"/>
                            </a:lnSpc>
                          </a:pPr>
                          <a:r>
                            <a:rPr lang="en-US" altLang="zh-TW" sz="1400" dirty="0"/>
                            <a:t>No</a:t>
                          </a:r>
                          <a:endParaRPr lang="zh-TW" altLang="en-US" sz="1400" dirty="0"/>
                        </a:p>
                      </a:txBody>
                      <a:tcPr/>
                    </a:tc>
                    <a:extLst>
                      <a:ext uri="{0D108BD9-81ED-4DB2-BD59-A6C34878D82A}">
                        <a16:rowId xmlns:a16="http://schemas.microsoft.com/office/drawing/2014/main" val="1791496078"/>
                      </a:ext>
                    </a:extLst>
                  </a:tr>
                  <a:tr h="36500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rPr>
                                      <m:t>r</m:t>
                                    </m:r>
                                  </m:sub>
                                </m:sSub>
                                <m:r>
                                  <a:rPr kumimoji="0" lang="en-US" altLang="zh-TW" sz="1400" b="0" i="0" dirty="0" smtClean="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a:rPr kumimoji="1" lang="en-US" altLang="zh-TW" sz="1400" b="1" i="0" smtClean="0">
                                        <a:solidFill>
                                          <a:schemeClr val="tx1"/>
                                        </a:solidFill>
                                        <a:latin typeface="Cambria Math" panose="02040503050406030204" pitchFamily="18" charset="0"/>
                                        <a:ea typeface="Cambria Math" panose="02040503050406030204" pitchFamily="18" charset="0"/>
                                      </a:rPr>
                                      <m:t>𝐧</m:t>
                                    </m:r>
                                    <m:r>
                                      <m:rPr>
                                        <m:sty m:val="p"/>
                                      </m:rPr>
                                      <a:rPr kumimoji="1" lang="en-US" altLang="zh-TW" sz="1400" b="0" i="0" smtClean="0">
                                        <a:solidFill>
                                          <a:schemeClr val="tx1"/>
                                        </a:solidFill>
                                        <a:latin typeface="Cambria Math" panose="02040503050406030204" pitchFamily="18" charset="0"/>
                                      </a:rPr>
                                      <m:t>r</m:t>
                                    </m:r>
                                  </m:sub>
                                </m:sSub>
                              </m:oMath>
                            </m:oMathPara>
                          </a14:m>
                          <a:endParaRPr lang="zh-TW" altLang="en-US" sz="1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rgbClr val="0007FF"/>
                                        </a:solidFill>
                                        <a:latin typeface="Cambria Math" panose="02040503050406030204" pitchFamily="18" charset="0"/>
                                        <a:ea typeface="Cambria Math" panose="02040503050406030204" pitchFamily="18" charset="0"/>
                                      </a:rPr>
                                    </m:ctrlPr>
                                  </m:sSubPr>
                                  <m:e>
                                    <m:r>
                                      <a:rPr kumimoji="1" lang="en-US" altLang="zh-TW" sz="1400" i="1">
                                        <a:solidFill>
                                          <a:srgbClr val="0007FF"/>
                                        </a:solidFill>
                                        <a:latin typeface="Cambria Math" panose="02040503050406030204" pitchFamily="18" charset="0"/>
                                        <a:ea typeface="Cambria Math" panose="02040503050406030204" pitchFamily="18" charset="0"/>
                                      </a:rPr>
                                      <m:t>𝜏</m:t>
                                    </m:r>
                                  </m:e>
                                  <m:sub>
                                    <m:r>
                                      <m:rPr>
                                        <m:sty m:val="p"/>
                                      </m:rPr>
                                      <a:rPr kumimoji="1" lang="en-US" altLang="zh-TW" sz="1400">
                                        <a:solidFill>
                                          <a:srgbClr val="0007FF"/>
                                        </a:solidFill>
                                        <a:latin typeface="Cambria Math" panose="02040503050406030204" pitchFamily="18" charset="0"/>
                                        <a:ea typeface="Cambria Math" panose="02040503050406030204" pitchFamily="18" charset="0"/>
                                      </a:rPr>
                                      <m:t>p</m:t>
                                    </m:r>
                                    <m:r>
                                      <a:rPr kumimoji="1" lang="en-US" altLang="zh-TW" sz="1400">
                                        <a:solidFill>
                                          <a:srgbClr val="0007FF"/>
                                        </a:solidFill>
                                        <a:latin typeface="Cambria Math" panose="02040503050406030204" pitchFamily="18" charset="0"/>
                                        <a:ea typeface="Cambria Math" panose="02040503050406030204" pitchFamily="18" charset="0"/>
                                      </a:rPr>
                                      <m:t>0</m:t>
                                    </m:r>
                                  </m:sub>
                                </m:sSub>
                              </m:oMath>
                            </m:oMathPara>
                          </a14:m>
                          <a:endParaRPr lang="zh-TW" altLang="en-US" sz="1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rgbClr val="FF0000"/>
                              </a:solidFill>
                            </a:rPr>
                            <a:t>Yes</a:t>
                          </a:r>
                          <a:endParaRPr lang="zh-TW" altLang="en-US" sz="1400" dirty="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5747652"/>
                      </a:ext>
                    </a:extLst>
                  </a:tr>
                  <a:tr h="343602">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Yes/No</a:t>
                          </a:r>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high</a:t>
                          </a:r>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zh-TW" sz="1400" i="1" dirty="0">
                            <a:latin typeface="Cambria Math" panose="02040503050406030204" pitchFamily="18" charset="0"/>
                            <a:ea typeface="Cambria Math"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zh-TW" sz="1400" i="1" dirty="0">
                            <a:latin typeface="Cambria Math" panose="02040503050406030204" pitchFamily="18" charset="0"/>
                            <a:ea typeface="Cambria Math"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TW" sz="140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𝑛</m:t>
                                </m:r>
                                <m:r>
                                  <a:rPr kumimoji="1" lang="en-US" altLang="zh-TW" sz="1400" i="1" smtClean="0">
                                    <a:latin typeface="Cambria Math" panose="02040503050406030204" pitchFamily="18" charset="0"/>
                                    <a:ea typeface="Cambria Math" panose="02040503050406030204" pitchFamily="18" charset="0"/>
                                  </a:rPr>
                                  <m:t>≫</m:t>
                                </m:r>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𝑛</m:t>
                                    </m:r>
                                  </m:e>
                                  <m:sub>
                                    <m:r>
                                      <a:rPr kumimoji="1" lang="en-US" altLang="zh-TW" sz="1400" b="0" i="1" smtClean="0">
                                        <a:latin typeface="Cambria Math" panose="02040503050406030204" pitchFamily="18" charset="0"/>
                                      </a:rPr>
                                      <m:t>0</m:t>
                                    </m:r>
                                  </m:sub>
                                </m:sSub>
                                <m:r>
                                  <a:rPr kumimoji="1" lang="en-US" altLang="zh-TW" sz="140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m:t>
                                </m:r>
                                <m:r>
                                  <a:rPr kumimoji="1" lang="en-US" altLang="zh-TW" sz="1400" i="1" smtClean="0">
                                    <a:latin typeface="Cambria Math" panose="02040503050406030204" pitchFamily="18" charset="0"/>
                                    <a:ea typeface="Cambria Math" panose="02040503050406030204" pitchFamily="18" charset="0"/>
                                  </a:rPr>
                                  <m:t>≈</m:t>
                                </m:r>
                                <m:sSub>
                                  <m:sSubPr>
                                    <m:ctrlPr>
                                      <a:rPr kumimoji="1" lang="en-US" altLang="zh-TW" sz="1400" i="1">
                                        <a:latin typeface="Cambria Math" panose="02040503050406030204" pitchFamily="18" charset="0"/>
                                      </a:rPr>
                                    </m:ctrlPr>
                                  </m:sSubPr>
                                  <m:e>
                                    <m:r>
                                      <a:rPr kumimoji="1" lang="en-US" altLang="zh-TW" sz="1400" b="0" i="1" smtClean="0">
                                        <a:latin typeface="Cambria Math" panose="02040503050406030204" pitchFamily="18" charset="0"/>
                                      </a:rPr>
                                      <m:t>𝑝</m:t>
                                    </m:r>
                                  </m:e>
                                  <m:sub>
                                    <m:r>
                                      <a:rPr kumimoji="1" lang="en-US" altLang="zh-TW" sz="1400" i="1">
                                        <a:latin typeface="Cambria Math" panose="02040503050406030204" pitchFamily="18" charset="0"/>
                                      </a:rPr>
                                      <m:t>0</m:t>
                                    </m:r>
                                  </m:sub>
                                </m:sSub>
                                <m:r>
                                  <a:rPr kumimoji="1" lang="en-US" altLang="zh-TW" sz="1400" i="1">
                                    <a:latin typeface="Cambria Math" panose="02040503050406030204" pitchFamily="18" charset="0"/>
                                    <a:ea typeface="Cambria Math" panose="02040503050406030204" pitchFamily="18" charset="0"/>
                                  </a:rPr>
                                  <m:t>≫</m:t>
                                </m:r>
                                <m:sSub>
                                  <m:sSubPr>
                                    <m:ctrlPr>
                                      <a:rPr kumimoji="1" lang="en-US" altLang="zh-TW" sz="1400" i="1">
                                        <a:latin typeface="Cambria Math" panose="02040503050406030204" pitchFamily="18" charset="0"/>
                                      </a:rPr>
                                    </m:ctrlPr>
                                  </m:sSubPr>
                                  <m:e>
                                    <m:r>
                                      <a:rPr kumimoji="1" lang="en-US" altLang="zh-TW" sz="1400" b="0" i="1" smtClean="0">
                                        <a:latin typeface="Cambria Math" panose="02040503050406030204" pitchFamily="18" charset="0"/>
                                      </a:rPr>
                                      <m:t>𝑝</m:t>
                                    </m:r>
                                  </m:e>
                                  <m:sub>
                                    <m:r>
                                      <a:rPr kumimoji="1" lang="en-US" altLang="zh-TW" sz="1400" i="1">
                                        <a:latin typeface="Cambria Math" panose="02040503050406030204" pitchFamily="18" charset="0"/>
                                      </a:rPr>
                                      <m:t>1</m:t>
                                    </m:r>
                                  </m:sub>
                                </m:sSub>
                                <m:r>
                                  <a:rPr kumimoji="1" lang="en-US" altLang="zh-TW" sz="1400" b="0" i="1" smtClean="0">
                                    <a:latin typeface="Cambria Math" panose="02040503050406030204" pitchFamily="18" charset="0"/>
                                  </a:rPr>
                                  <m:t>, </m:t>
                                </m:r>
                                <m:sSub>
                                  <m:sSubPr>
                                    <m:ctrlPr>
                                      <a:rPr kumimoji="1" lang="en-US" altLang="zh-TW" sz="1400" i="1">
                                        <a:latin typeface="Cambria Math" panose="02040503050406030204" pitchFamily="18" charset="0"/>
                                      </a:rPr>
                                    </m:ctrlPr>
                                  </m:sSubPr>
                                  <m:e>
                                    <m:r>
                                      <a:rPr kumimoji="1" lang="en-US" altLang="zh-TW" sz="1400" i="1">
                                        <a:latin typeface="Cambria Math" panose="02040503050406030204" pitchFamily="18" charset="0"/>
                                      </a:rPr>
                                      <m:t>𝑛</m:t>
                                    </m:r>
                                  </m:e>
                                  <m:sub>
                                    <m:r>
                                      <a:rPr kumimoji="1" lang="en-US" altLang="zh-TW" sz="1400" i="1">
                                        <a:latin typeface="Cambria Math" panose="02040503050406030204" pitchFamily="18" charset="0"/>
                                      </a:rPr>
                                      <m:t>1</m:t>
                                    </m:r>
                                  </m:sub>
                                </m:sSub>
                              </m:oMath>
                            </m:oMathPara>
                          </a14:m>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kumimoji="1" lang="en-US" altLang="zh-TW" sz="1400" b="0" i="1" dirty="0">
                            <a:solidFill>
                              <a:schemeClr val="tx1"/>
                            </a:solidFill>
                            <a:latin typeface="Cambria Math" panose="02040503050406030204" pitchFamily="18" charset="0"/>
                            <a:ea typeface="Cambria Math" panose="02040503050406030204" pitchFamily="18" charset="0"/>
                          </a:endParaRPr>
                        </a:p>
                        <a:p>
                          <a:pPr algn="ctr">
                            <a:lnSpc>
                              <a:spcPct val="100000"/>
                            </a:lnSpc>
                          </a:pPr>
                          <a:endParaRPr kumimoji="1" lang="en-US" altLang="zh-TW" sz="1400" b="0" i="1" dirty="0">
                            <a:solidFill>
                              <a:schemeClr val="tx1"/>
                            </a:solidFill>
                            <a:latin typeface="Cambria Math" panose="02040503050406030204" pitchFamily="18" charset="0"/>
                            <a:ea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sSup>
                                  <m:sSupPr>
                                    <m:ctrlPr>
                                      <a:rPr kumimoji="1" lang="en-US" altLang="zh-TW" sz="1400" b="0" i="1" smtClean="0">
                                        <a:solidFill>
                                          <a:schemeClr val="tx1"/>
                                        </a:solidFill>
                                        <a:latin typeface="Cambria Math" panose="02040503050406030204" pitchFamily="18" charset="0"/>
                                        <a:ea typeface="Cambria Math" panose="02040503050406030204" pitchFamily="18" charset="0"/>
                                      </a:rPr>
                                    </m:ctrlPr>
                                  </m:sSupPr>
                                  <m:e>
                                    <m:d>
                                      <m:dPr>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r>
                                          <a:rPr kumimoji="1" lang="en-US" altLang="zh-TW" sz="1400" i="1" smtClean="0">
                                            <a:solidFill>
                                              <a:schemeClr val="tx1"/>
                                            </a:solidFill>
                                            <a:latin typeface="Cambria Math" panose="02040503050406030204" pitchFamily="18" charset="0"/>
                                            <a:ea typeface="Cambria Math" panose="02040503050406030204" pitchFamily="18" charset="0"/>
                                          </a:rPr>
                                          <m:t>𝐵</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b="0" i="1" smtClean="0">
                                            <a:solidFill>
                                              <a:schemeClr val="tx1"/>
                                            </a:solidFill>
                                            <a:latin typeface="Cambria Math" panose="02040503050406030204" pitchFamily="18" charset="0"/>
                                          </a:rPr>
                                          <m:t>𝑛</m:t>
                                        </m:r>
                                      </m:e>
                                    </m:d>
                                  </m:e>
                                  <m:sup>
                                    <m:r>
                                      <a:rPr kumimoji="1" lang="en-US" altLang="zh-TW" sz="1400" b="0" i="1" smtClean="0">
                                        <a:solidFill>
                                          <a:schemeClr val="tx1"/>
                                        </a:solidFill>
                                        <a:latin typeface="Cambria Math" panose="02040503050406030204" pitchFamily="18" charset="0"/>
                                        <a:ea typeface="Cambria Math" panose="02040503050406030204" pitchFamily="18" charset="0"/>
                                      </a:rPr>
                                      <m:t>−1</m:t>
                                    </m:r>
                                  </m:sup>
                                </m:sSup>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kumimoji="1" lang="en-US" altLang="zh-TW" sz="1400" i="1" dirty="0">
                            <a:solidFill>
                              <a:schemeClr val="tx1"/>
                            </a:solidFill>
                            <a:latin typeface="Cambria Math" panose="02040503050406030204" pitchFamily="18" charset="0"/>
                            <a:ea typeface="Cambria Math" panose="02040503050406030204" pitchFamily="18" charset="0"/>
                          </a:endParaRPr>
                        </a:p>
                        <a:p>
                          <a:pPr algn="ctr">
                            <a:lnSpc>
                              <a:spcPct val="100000"/>
                            </a:lnSpc>
                          </a:pPr>
                          <a:endParaRPr kumimoji="1" lang="en-US" altLang="zh-TW" sz="1400" i="1" dirty="0">
                            <a:solidFill>
                              <a:schemeClr val="tx1"/>
                            </a:solidFill>
                            <a:latin typeface="Cambria Math" panose="02040503050406030204" pitchFamily="18" charset="0"/>
                            <a:ea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r>
                                  <a:rPr kumimoji="1" lang="en-US" altLang="zh-TW" sz="1400" b="0" i="1" smtClean="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ea typeface="Cambria Math" panose="02040503050406030204" pitchFamily="18" charset="0"/>
                                      </a:rPr>
                                      <m:t>n</m:t>
                                    </m:r>
                                    <m:r>
                                      <a:rPr kumimoji="1" lang="en-US" altLang="zh-TW" sz="1400">
                                        <a:solidFill>
                                          <a:schemeClr val="tx1"/>
                                        </a:solidFill>
                                        <a:latin typeface="Cambria Math" panose="02040503050406030204" pitchFamily="18" charset="0"/>
                                        <a:ea typeface="Cambria Math" panose="02040503050406030204" pitchFamily="18" charset="0"/>
                                      </a:rPr>
                                      <m:t>0</m:t>
                                    </m:r>
                                  </m:sub>
                                </m:sSub>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rPr>
                                      <m:t>r</m:t>
                                    </m:r>
                                  </m:sub>
                                </m:sSub>
                                <m:r>
                                  <a:rPr kumimoji="0" lang="en-US" altLang="zh-TW" sz="1400" b="0" i="0" dirty="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a:rPr kumimoji="1" lang="en-US" altLang="zh-TW" sz="1400" b="1" i="0" smtClean="0">
                                        <a:solidFill>
                                          <a:schemeClr val="tx1"/>
                                        </a:solidFill>
                                        <a:latin typeface="Cambria Math" panose="02040503050406030204" pitchFamily="18" charset="0"/>
                                        <a:ea typeface="Cambria Math" panose="02040503050406030204" pitchFamily="18" charset="0"/>
                                      </a:rPr>
                                      <m:t>𝐧</m:t>
                                    </m:r>
                                    <m:r>
                                      <m:rPr>
                                        <m:sty m:val="p"/>
                                      </m:rPr>
                                      <a:rPr kumimoji="1" lang="en-US" altLang="zh-TW" sz="1400" b="0" i="0" smtClean="0">
                                        <a:solidFill>
                                          <a:schemeClr val="tx1"/>
                                        </a:solidFill>
                                        <a:latin typeface="Cambria Math" panose="02040503050406030204" pitchFamily="18" charset="0"/>
                                      </a:rPr>
                                      <m:t>r</m:t>
                                    </m:r>
                                  </m:sub>
                                </m:sSub>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p>
                                  <m:sSupPr>
                                    <m:ctrlPr>
                                      <a:rPr kumimoji="1" lang="en-US" altLang="zh-TW" sz="1400" b="0" i="1" smtClean="0">
                                        <a:solidFill>
                                          <a:schemeClr val="tx1"/>
                                        </a:solidFill>
                                        <a:latin typeface="Cambria Math" panose="02040503050406030204" pitchFamily="18" charset="0"/>
                                        <a:ea typeface="Cambria Math" panose="02040503050406030204" pitchFamily="18" charset="0"/>
                                      </a:rPr>
                                    </m:ctrlPr>
                                  </m:sSupPr>
                                  <m:e>
                                    <m:d>
                                      <m:dPr>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r>
                                          <a:rPr kumimoji="1" lang="en-US" altLang="zh-TW" sz="1400" i="1" smtClean="0">
                                            <a:solidFill>
                                              <a:schemeClr val="tx1"/>
                                            </a:solidFill>
                                            <a:latin typeface="Cambria Math" panose="02040503050406030204" pitchFamily="18" charset="0"/>
                                            <a:ea typeface="Cambria Math" panose="02040503050406030204" pitchFamily="18" charset="0"/>
                                          </a:rPr>
                                          <m:t>𝐵</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b="0" i="1" smtClean="0">
                                            <a:solidFill>
                                              <a:schemeClr val="tx1"/>
                                            </a:solidFill>
                                            <a:latin typeface="Cambria Math" panose="02040503050406030204" pitchFamily="18" charset="0"/>
                                          </a:rPr>
                                          <m:t>𝑛</m:t>
                                        </m:r>
                                      </m:e>
                                    </m:d>
                                  </m:e>
                                  <m:sup>
                                    <m:r>
                                      <a:rPr kumimoji="1" lang="en-US" altLang="zh-TW" sz="1400" b="0" i="1" smtClean="0">
                                        <a:solidFill>
                                          <a:schemeClr val="tx1"/>
                                        </a:solidFill>
                                        <a:latin typeface="Cambria Math" panose="02040503050406030204" pitchFamily="18" charset="0"/>
                                        <a:ea typeface="Cambria Math" panose="02040503050406030204" pitchFamily="18" charset="0"/>
                                      </a:rPr>
                                      <m:t>−1</m:t>
                                    </m:r>
                                  </m:sup>
                                </m:sSup>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r>
                            <a:rPr lang="en-US" altLang="zh-TW" sz="1400" dirty="0"/>
                            <a:t>No</a:t>
                          </a:r>
                          <a:endParaRPr lang="zh-TW" alt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6765741"/>
                      </a:ext>
                    </a:extLst>
                  </a:tr>
                  <a:tr h="6376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rPr>
                                      <m:t>r</m:t>
                                    </m:r>
                                  </m:sub>
                                </m:sSub>
                                <m:r>
                                  <a:rPr kumimoji="1" lang="en-US" altLang="zh-TW" sz="1400" b="0" i="0" smtClean="0">
                                    <a:solidFill>
                                      <a:schemeClr val="tx1"/>
                                    </a:solidFill>
                                    <a:latin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a:rPr kumimoji="1" lang="en-US" altLang="zh-TW" sz="1400" b="1" i="0" smtClean="0">
                                        <a:solidFill>
                                          <a:schemeClr val="tx1"/>
                                        </a:solidFill>
                                        <a:latin typeface="Cambria Math" panose="02040503050406030204" pitchFamily="18" charset="0"/>
                                        <a:ea typeface="Cambria Math" panose="02040503050406030204" pitchFamily="18" charset="0"/>
                                      </a:rPr>
                                      <m:t>𝐧</m:t>
                                    </m:r>
                                    <m:r>
                                      <m:rPr>
                                        <m:sty m:val="p"/>
                                      </m:rPr>
                                      <a:rPr kumimoji="1" lang="en-US" altLang="zh-TW" sz="1400" b="0" i="0" smtClean="0">
                                        <a:solidFill>
                                          <a:schemeClr val="tx1"/>
                                        </a:solidFill>
                                        <a:latin typeface="Cambria Math" panose="02040503050406030204" pitchFamily="18" charset="0"/>
                                      </a:rPr>
                                      <m:t>r</m:t>
                                    </m:r>
                                  </m:sub>
                                </m:sSub>
                              </m:oMath>
                            </m:oMathPara>
                          </a14:m>
                          <a:endParaRPr lang="zh-TW" altLang="en-US" sz="1400" dirty="0">
                            <a:solidFill>
                              <a:schemeClr val="tx1"/>
                            </a:solidFill>
                          </a:endParaRPr>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f>
                                  <m:fPr>
                                    <m:ctrlPr>
                                      <a:rPr lang="en-US" altLang="zh-TW" sz="1400" i="1" smtClean="0">
                                        <a:solidFill>
                                          <a:schemeClr val="tx1"/>
                                        </a:solidFill>
                                        <a:latin typeface="Cambria Math" panose="02040503050406030204" pitchFamily="18" charset="0"/>
                                      </a:rPr>
                                    </m:ctrlPr>
                                  </m:fPr>
                                  <m:num>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r>
                                      <a:rPr kumimoji="1" lang="en-US" altLang="zh-TW" sz="1400" b="0" i="1" smtClean="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ea typeface="Cambria Math" panose="02040503050406030204" pitchFamily="18" charset="0"/>
                                          </a:rPr>
                                          <m:t>n</m:t>
                                        </m:r>
                                        <m:r>
                                          <a:rPr kumimoji="1" lang="en-US" altLang="zh-TW" sz="1400">
                                            <a:solidFill>
                                              <a:schemeClr val="tx1"/>
                                            </a:solidFill>
                                            <a:latin typeface="Cambria Math" panose="02040503050406030204" pitchFamily="18" charset="0"/>
                                            <a:ea typeface="Cambria Math" panose="02040503050406030204" pitchFamily="18" charset="0"/>
                                          </a:rPr>
                                          <m:t>0</m:t>
                                        </m:r>
                                      </m:sub>
                                    </m:sSub>
                                  </m:num>
                                  <m:den>
                                    <m:r>
                                      <a:rPr kumimoji="1" lang="en-US" altLang="zh-TW" sz="1400" b="0" i="1" smtClean="0">
                                        <a:solidFill>
                                          <a:schemeClr val="tx1"/>
                                        </a:solidFill>
                                        <a:latin typeface="Cambria Math" panose="02040503050406030204" pitchFamily="18" charset="0"/>
                                        <a:ea typeface="Cambria Math" panose="02040503050406030204" pitchFamily="18" charset="0"/>
                                      </a:rPr>
                                      <m:t>1+</m:t>
                                    </m:r>
                                    <m:r>
                                      <a:rPr kumimoji="1" lang="en-US" altLang="zh-TW" sz="1400" i="1" smtClean="0">
                                        <a:solidFill>
                                          <a:schemeClr val="tx1"/>
                                        </a:solidFill>
                                        <a:latin typeface="Cambria Math" panose="02040503050406030204" pitchFamily="18" charset="0"/>
                                        <a:ea typeface="Cambria Math" panose="02040503050406030204" pitchFamily="18" charset="0"/>
                                      </a:rPr>
                                      <m:t>𝐵</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b="0" i="1" smtClean="0">
                                        <a:solidFill>
                                          <a:schemeClr val="tx1"/>
                                        </a:solidFill>
                                        <a:latin typeface="Cambria Math" panose="02040503050406030204" pitchFamily="18" charset="0"/>
                                      </a:rPr>
                                      <m:t>𝑛</m:t>
                                    </m:r>
                                    <m:d>
                                      <m:dPr>
                                        <m:ctrlPr>
                                          <a:rPr kumimoji="1" lang="en-US" altLang="zh-TW" sz="1400" b="0" i="1" smtClean="0">
                                            <a:solidFill>
                                              <a:schemeClr val="tx1"/>
                                            </a:solidFill>
                                            <a:latin typeface="Cambria Math" panose="02040503050406030204" pitchFamily="18" charset="0"/>
                                          </a:rPr>
                                        </m:ctrlPr>
                                      </m:dPr>
                                      <m:e>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r>
                                          <a:rPr kumimoji="1" lang="en-US" altLang="zh-TW" sz="1400" b="0" i="1" smtClean="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ea typeface="Cambria Math" panose="02040503050406030204" pitchFamily="18" charset="0"/>
                                              </a:rPr>
                                              <m:t>n</m:t>
                                            </m:r>
                                            <m:r>
                                              <a:rPr kumimoji="1" lang="en-US" altLang="zh-TW" sz="1400">
                                                <a:solidFill>
                                                  <a:schemeClr val="tx1"/>
                                                </a:solidFill>
                                                <a:latin typeface="Cambria Math" panose="02040503050406030204" pitchFamily="18" charset="0"/>
                                                <a:ea typeface="Cambria Math" panose="02040503050406030204" pitchFamily="18" charset="0"/>
                                              </a:rPr>
                                              <m:t>0</m:t>
                                            </m:r>
                                          </m:sub>
                                        </m:sSub>
                                      </m:e>
                                    </m:d>
                                  </m:den>
                                </m:f>
                              </m:oMath>
                            </m:oMathPara>
                          </a14:m>
                          <a:endParaRPr lang="zh-TW" altLang="en-US" sz="1400" dirty="0">
                            <a:solidFill>
                              <a:schemeClr val="tx1"/>
                            </a:solidFill>
                          </a:endParaRPr>
                        </a:p>
                      </a:txBody>
                      <a:tcPr/>
                    </a:tc>
                    <a:tc>
                      <a:txBody>
                        <a:bodyPr/>
                        <a:lstStyle/>
                        <a:p>
                          <a:pPr algn="ctr">
                            <a:lnSpc>
                              <a:spcPct val="150000"/>
                            </a:lnSpc>
                          </a:pPr>
                          <a:r>
                            <a:rPr lang="en-US" altLang="zh-TW" sz="1400" dirty="0"/>
                            <a:t>No</a:t>
                          </a:r>
                          <a:endParaRPr lang="zh-TW" altLang="en-US" sz="1400" dirty="0"/>
                        </a:p>
                      </a:txBody>
                      <a:tcPr/>
                    </a:tc>
                    <a:extLst>
                      <a:ext uri="{0D108BD9-81ED-4DB2-BD59-A6C34878D82A}">
                        <a16:rowId xmlns:a16="http://schemas.microsoft.com/office/drawing/2014/main" val="45426530"/>
                      </a:ext>
                    </a:extLst>
                  </a:tr>
                  <a:tr h="36500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chemeClr val="tx1"/>
                                        </a:solidFill>
                                        <a:latin typeface="Cambria Math" panose="02040503050406030204" pitchFamily="18" charset="0"/>
                                      </a:rPr>
                                      <m:t>r</m:t>
                                    </m:r>
                                  </m:sub>
                                </m:sSub>
                                <m:r>
                                  <a:rPr kumimoji="0" lang="en-US" altLang="zh-TW" sz="1400" b="0" i="0" dirty="0" smtClean="0">
                                    <a:solidFill>
                                      <a:schemeClr val="tx1"/>
                                    </a:solidFill>
                                    <a:latin typeface="Cambria Math" panose="02040503050406030204" pitchFamily="18" charset="0"/>
                                    <a:ea typeface="Cambria Math" panose="02040503050406030204" pitchFamily="18" charset="0"/>
                                  </a:rPr>
                                  <m:t>≫</m:t>
                                </m:r>
                                <m:sSub>
                                  <m:sSubPr>
                                    <m:ctrlPr>
                                      <a:rPr kumimoji="1" lang="en-US" altLang="zh-TW" sz="1400" i="1" smtClean="0">
                                        <a:solidFill>
                                          <a:schemeClr val="tx1"/>
                                        </a:solidFill>
                                        <a:latin typeface="Cambria Math" panose="02040503050406030204" pitchFamily="18" charset="0"/>
                                      </a:rPr>
                                    </m:ctrlPr>
                                  </m:sSubPr>
                                  <m:e>
                                    <m:r>
                                      <a:rPr kumimoji="1" lang="en-US" altLang="zh-TW" sz="1400" i="1" smtClean="0">
                                        <a:solidFill>
                                          <a:schemeClr val="tx1"/>
                                        </a:solidFill>
                                        <a:latin typeface="Cambria Math" panose="02040503050406030204" pitchFamily="18" charset="0"/>
                                        <a:ea typeface="Cambria Math" panose="02040503050406030204" pitchFamily="18" charset="0"/>
                                      </a:rPr>
                                      <m:t>𝜏</m:t>
                                    </m:r>
                                  </m:e>
                                  <m:sub>
                                    <m:r>
                                      <a:rPr kumimoji="1" lang="en-US" altLang="zh-TW" sz="1400" b="1" i="0" smtClean="0">
                                        <a:solidFill>
                                          <a:schemeClr val="tx1"/>
                                        </a:solidFill>
                                        <a:latin typeface="Cambria Math" panose="02040503050406030204" pitchFamily="18" charset="0"/>
                                        <a:ea typeface="Cambria Math" panose="02040503050406030204" pitchFamily="18" charset="0"/>
                                      </a:rPr>
                                      <m:t>𝐧</m:t>
                                    </m:r>
                                    <m:r>
                                      <m:rPr>
                                        <m:sty m:val="p"/>
                                      </m:rPr>
                                      <a:rPr kumimoji="1" lang="en-US" altLang="zh-TW" sz="1400" b="0" i="0" smtClean="0">
                                        <a:solidFill>
                                          <a:schemeClr val="tx1"/>
                                        </a:solidFill>
                                        <a:latin typeface="Cambria Math" panose="02040503050406030204" pitchFamily="18" charset="0"/>
                                      </a:rPr>
                                      <m:t>r</m:t>
                                    </m:r>
                                  </m:sub>
                                </m:sSub>
                              </m:oMath>
                            </m:oMathPara>
                          </a14:m>
                          <a:endParaRPr lang="zh-TW" altLang="en-US" sz="14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rgbClr val="0007FF"/>
                                        </a:solidFill>
                                        <a:latin typeface="Cambria Math" panose="02040503050406030204" pitchFamily="18" charset="0"/>
                                        <a:ea typeface="Cambria Math" panose="02040503050406030204" pitchFamily="18" charset="0"/>
                                      </a:rPr>
                                    </m:ctrlPr>
                                  </m:sSubPr>
                                  <m:e>
                                    <m:r>
                                      <a:rPr kumimoji="1" lang="en-US" altLang="zh-TW" sz="1400" i="1">
                                        <a:solidFill>
                                          <a:srgbClr val="0007FF"/>
                                        </a:solidFill>
                                        <a:latin typeface="Cambria Math" panose="02040503050406030204" pitchFamily="18" charset="0"/>
                                        <a:ea typeface="Cambria Math" panose="02040503050406030204" pitchFamily="18" charset="0"/>
                                      </a:rPr>
                                      <m:t>𝜏</m:t>
                                    </m:r>
                                  </m:e>
                                  <m:sub>
                                    <m:r>
                                      <m:rPr>
                                        <m:sty m:val="p"/>
                                      </m:rPr>
                                      <a:rPr kumimoji="1" lang="en-US" altLang="zh-TW" sz="1400">
                                        <a:solidFill>
                                          <a:srgbClr val="0007FF"/>
                                        </a:solidFill>
                                        <a:latin typeface="Cambria Math" panose="02040503050406030204" pitchFamily="18" charset="0"/>
                                        <a:ea typeface="Cambria Math" panose="02040503050406030204" pitchFamily="18" charset="0"/>
                                      </a:rPr>
                                      <m:t>p</m:t>
                                    </m:r>
                                    <m:r>
                                      <a:rPr kumimoji="1" lang="en-US" altLang="zh-TW" sz="1400">
                                        <a:solidFill>
                                          <a:srgbClr val="0007FF"/>
                                        </a:solidFill>
                                        <a:latin typeface="Cambria Math" panose="02040503050406030204" pitchFamily="18" charset="0"/>
                                        <a:ea typeface="Cambria Math" panose="02040503050406030204" pitchFamily="18" charset="0"/>
                                      </a:rPr>
                                      <m:t>0</m:t>
                                    </m:r>
                                  </m:sub>
                                </m:sSub>
                                <m:r>
                                  <a:rPr kumimoji="1" lang="en-US" altLang="zh-TW" sz="1400" b="0" i="1" smtClean="0">
                                    <a:solidFill>
                                      <a:srgbClr val="0007FF"/>
                                    </a:solidFill>
                                    <a:latin typeface="Cambria Math" panose="02040503050406030204" pitchFamily="18" charset="0"/>
                                    <a:ea typeface="Cambria Math" panose="02040503050406030204" pitchFamily="18" charset="0"/>
                                  </a:rPr>
                                  <m:t>+</m:t>
                                </m:r>
                                <m:sSub>
                                  <m:sSubPr>
                                    <m:ctrlPr>
                                      <a:rPr kumimoji="1" lang="en-US" altLang="zh-TW" sz="1400" i="1" smtClean="0">
                                        <a:solidFill>
                                          <a:srgbClr val="0007FF"/>
                                        </a:solidFill>
                                        <a:latin typeface="Cambria Math" panose="02040503050406030204" pitchFamily="18" charset="0"/>
                                        <a:ea typeface="Cambria Math" panose="02040503050406030204" pitchFamily="18" charset="0"/>
                                      </a:rPr>
                                    </m:ctrlPr>
                                  </m:sSubPr>
                                  <m:e>
                                    <m:r>
                                      <a:rPr kumimoji="1" lang="en-US" altLang="zh-TW" sz="1400" i="1">
                                        <a:solidFill>
                                          <a:srgbClr val="0007FF"/>
                                        </a:solidFill>
                                        <a:latin typeface="Cambria Math" panose="02040503050406030204" pitchFamily="18" charset="0"/>
                                        <a:ea typeface="Cambria Math" panose="02040503050406030204" pitchFamily="18" charset="0"/>
                                      </a:rPr>
                                      <m:t>𝜏</m:t>
                                    </m:r>
                                  </m:e>
                                  <m:sub>
                                    <m:r>
                                      <m:rPr>
                                        <m:sty m:val="p"/>
                                      </m:rPr>
                                      <a:rPr kumimoji="1" lang="en-US" altLang="zh-TW" sz="1400" b="0" i="0" smtClean="0">
                                        <a:solidFill>
                                          <a:srgbClr val="0007FF"/>
                                        </a:solidFill>
                                        <a:latin typeface="Cambria Math" panose="02040503050406030204" pitchFamily="18" charset="0"/>
                                        <a:ea typeface="Cambria Math" panose="02040503050406030204" pitchFamily="18" charset="0"/>
                                      </a:rPr>
                                      <m:t>n</m:t>
                                    </m:r>
                                    <m:r>
                                      <a:rPr kumimoji="1" lang="en-US" altLang="zh-TW" sz="1400">
                                        <a:solidFill>
                                          <a:srgbClr val="0007FF"/>
                                        </a:solidFill>
                                        <a:latin typeface="Cambria Math" panose="02040503050406030204" pitchFamily="18" charset="0"/>
                                        <a:ea typeface="Cambria Math" panose="02040503050406030204" pitchFamily="18" charset="0"/>
                                      </a:rPr>
                                      <m:t>0</m:t>
                                    </m:r>
                                  </m:sub>
                                </m:sSub>
                              </m:oMath>
                            </m:oMathPara>
                          </a14:m>
                          <a:endParaRPr lang="zh-TW" altLang="en-US" sz="1400" dirty="0">
                            <a:solidFill>
                              <a:srgbClr val="0007FF"/>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rgbClr val="FF0000"/>
                              </a:solidFill>
                            </a:rPr>
                            <a:t>Yes</a:t>
                          </a:r>
                          <a:endParaRPr lang="zh-TW" altLang="en-US" sz="1400" dirty="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869423"/>
                      </a:ext>
                    </a:extLst>
                  </a:tr>
                  <a:tr h="595720">
                    <a:tc>
                      <a:txBody>
                        <a:bodyPr/>
                        <a:lstStyle/>
                        <a:p>
                          <a:pPr algn="ctr">
                            <a:lnSpc>
                              <a:spcPct val="150000"/>
                            </a:lnSpc>
                          </a:pPr>
                          <a:r>
                            <a:rPr lang="en-US" altLang="zh-TW" sz="1400" dirty="0"/>
                            <a:t>No</a:t>
                          </a:r>
                          <a:endParaRPr lang="zh-TW" altLang="en-US" sz="1400" dirty="0"/>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altLang="zh-TW" sz="1400" dirty="0"/>
                            <a:t>low</a:t>
                          </a:r>
                          <a:endParaRPr lang="zh-TW" altLang="en-US" sz="14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𝑛</m:t>
                                    </m:r>
                                  </m:e>
                                  <m:sub>
                                    <m:r>
                                      <a:rPr kumimoji="1" lang="en-US" altLang="zh-TW" sz="1400" b="0" i="1" smtClean="0">
                                        <a:latin typeface="Cambria Math" panose="02040503050406030204" pitchFamily="18" charset="0"/>
                                      </a:rPr>
                                      <m:t>0</m:t>
                                    </m:r>
                                  </m:sub>
                                </m:sSub>
                                <m:r>
                                  <a:rPr kumimoji="1" lang="en-US" altLang="zh-TW" sz="1400" i="1" smtClean="0">
                                    <a:latin typeface="Cambria Math" panose="02040503050406030204" pitchFamily="18" charset="0"/>
                                    <a:ea typeface="Cambria Math" panose="02040503050406030204" pitchFamily="18" charset="0"/>
                                  </a:rPr>
                                  <m:t>≈</m:t>
                                </m:r>
                                <m:sSub>
                                  <m:sSubPr>
                                    <m:ctrlPr>
                                      <a:rPr kumimoji="1" lang="en-US" altLang="zh-TW" sz="1400" i="1">
                                        <a:latin typeface="Cambria Math" panose="02040503050406030204" pitchFamily="18" charset="0"/>
                                      </a:rPr>
                                    </m:ctrlPr>
                                  </m:sSubPr>
                                  <m:e>
                                    <m:r>
                                      <a:rPr kumimoji="1" lang="en-US" altLang="zh-TW" sz="1400" b="0" i="1" smtClean="0">
                                        <a:latin typeface="Cambria Math" panose="02040503050406030204" pitchFamily="18" charset="0"/>
                                      </a:rPr>
                                      <m:t>𝑝</m:t>
                                    </m:r>
                                  </m:e>
                                  <m:sub>
                                    <m:r>
                                      <a:rPr kumimoji="1" lang="en-US" altLang="zh-TW" sz="1400" i="1">
                                        <a:latin typeface="Cambria Math" panose="02040503050406030204" pitchFamily="18" charset="0"/>
                                      </a:rPr>
                                      <m:t>0</m:t>
                                    </m:r>
                                  </m:sub>
                                </m:sSub>
                                <m:r>
                                  <a:rPr kumimoji="1" lang="en-US" altLang="zh-TW" sz="140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𝑛</m:t>
                                </m:r>
                                <m:r>
                                  <a:rPr kumimoji="1" lang="en-US" altLang="zh-TW" sz="1400" i="1">
                                    <a:latin typeface="Cambria Math" panose="02040503050406030204" pitchFamily="18" charset="0"/>
                                    <a:ea typeface="Cambria Math" panose="02040503050406030204" pitchFamily="18" charset="0"/>
                                  </a:rPr>
                                  <m:t>≫</m:t>
                                </m:r>
                                <m:sSub>
                                  <m:sSubPr>
                                    <m:ctrlPr>
                                      <a:rPr kumimoji="1" lang="en-US" altLang="zh-TW" sz="1400" i="1">
                                        <a:latin typeface="Cambria Math" panose="02040503050406030204" pitchFamily="18" charset="0"/>
                                      </a:rPr>
                                    </m:ctrlPr>
                                  </m:sSubPr>
                                  <m:e>
                                    <m:r>
                                      <a:rPr kumimoji="1" lang="en-US" altLang="zh-TW" sz="1400" b="0" i="1" smtClean="0">
                                        <a:latin typeface="Cambria Math" panose="02040503050406030204" pitchFamily="18" charset="0"/>
                                      </a:rPr>
                                      <m:t>𝑝</m:t>
                                    </m:r>
                                  </m:e>
                                  <m:sub>
                                    <m:r>
                                      <a:rPr kumimoji="1" lang="en-US" altLang="zh-TW" sz="1400" i="1">
                                        <a:latin typeface="Cambria Math" panose="02040503050406030204" pitchFamily="18" charset="0"/>
                                      </a:rPr>
                                      <m:t>1</m:t>
                                    </m:r>
                                  </m:sub>
                                </m:sSub>
                                <m:r>
                                  <a:rPr kumimoji="1" lang="en-US" altLang="zh-TW" sz="1400" b="0" i="1" smtClean="0">
                                    <a:latin typeface="Cambria Math" panose="02040503050406030204" pitchFamily="18" charset="0"/>
                                  </a:rPr>
                                  <m:t>, </m:t>
                                </m:r>
                                <m:sSub>
                                  <m:sSubPr>
                                    <m:ctrlPr>
                                      <a:rPr kumimoji="1" lang="en-US" altLang="zh-TW" sz="1400" i="1">
                                        <a:latin typeface="Cambria Math" panose="02040503050406030204" pitchFamily="18" charset="0"/>
                                      </a:rPr>
                                    </m:ctrlPr>
                                  </m:sSubPr>
                                  <m:e>
                                    <m:r>
                                      <a:rPr kumimoji="1" lang="en-US" altLang="zh-TW" sz="1400" i="1">
                                        <a:latin typeface="Cambria Math" panose="02040503050406030204" pitchFamily="18" charset="0"/>
                                      </a:rPr>
                                      <m:t>𝑛</m:t>
                                    </m:r>
                                  </m:e>
                                  <m:sub>
                                    <m:r>
                                      <a:rPr kumimoji="1" lang="en-US" altLang="zh-TW" sz="1400" i="1">
                                        <a:latin typeface="Cambria Math" panose="02040503050406030204" pitchFamily="18" charset="0"/>
                                      </a:rPr>
                                      <m:t>1</m:t>
                                    </m:r>
                                  </m:sub>
                                </m:sSub>
                              </m:oMath>
                            </m:oMathPara>
                          </a14:m>
                          <a:endParaRPr lang="zh-TW" altLang="en-US" sz="1400" dirty="0"/>
                        </a:p>
                      </a:txBody>
                      <a:tcPr>
                        <a:lnT w="12700" cap="flat" cmpd="sng" algn="ctr">
                          <a:solidFill>
                            <a:schemeClr val="tx1"/>
                          </a:solidFill>
                          <a:prstDash val="solid"/>
                          <a:round/>
                          <a:headEnd type="none" w="med" len="med"/>
                          <a:tailEnd type="none" w="med" len="med"/>
                        </a:lnT>
                      </a:tcPr>
                    </a:tc>
                    <a:tc>
                      <a:txBody>
                        <a:bodyPr/>
                        <a:lstStyle/>
                        <a:p>
                          <a:pPr algn="ctr">
                            <a:lnSpc>
                              <a:spcPct val="150000"/>
                            </a:lnSpc>
                          </a:pPr>
                          <a14:m>
                            <m:oMathPara xmlns:m="http://schemas.openxmlformats.org/officeDocument/2006/math">
                              <m:oMathParaPr>
                                <m:jc m:val="centerGroup"/>
                              </m:oMathParaPr>
                              <m:oMath xmlns:m="http://schemas.openxmlformats.org/officeDocument/2006/math">
                                <m:sSup>
                                  <m:sSupPr>
                                    <m:ctrlPr>
                                      <a:rPr kumimoji="1" lang="en-US" altLang="zh-TW" sz="14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r>
                                          <a:rPr kumimoji="1" lang="en-US" altLang="zh-TW" sz="1400" b="0" i="1" smtClean="0">
                                            <a:solidFill>
                                              <a:schemeClr val="tx1"/>
                                            </a:solidFill>
                                            <a:latin typeface="Cambria Math" panose="02040503050406030204" pitchFamily="18" charset="0"/>
                                            <a:ea typeface="Cambria Math" panose="02040503050406030204" pitchFamily="18" charset="0"/>
                                          </a:rPr>
                                          <m:t>𝐵</m:t>
                                        </m:r>
                                        <m:d>
                                          <m:dPr>
                                            <m:ctrlPr>
                                              <a:rPr kumimoji="1" lang="en-US" altLang="zh-TW" sz="1400" b="0"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TW" sz="1400" i="1" smtClean="0">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rPr>
                                                  <m:t>𝑛</m:t>
                                                </m:r>
                                              </m:e>
                                              <m:sub>
                                                <m:r>
                                                  <a:rPr kumimoji="1" lang="en-US" altLang="zh-TW" sz="1400" i="1">
                                                    <a:solidFill>
                                                      <a:schemeClr val="tx1"/>
                                                    </a:solidFill>
                                                    <a:latin typeface="Cambria Math" panose="02040503050406030204" pitchFamily="18" charset="0"/>
                                                  </a:rPr>
                                                  <m:t>0</m:t>
                                                </m:r>
                                              </m:sub>
                                            </m:sSub>
                                            <m:r>
                                              <a:rPr kumimoji="1" lang="en-US" altLang="zh-TW" sz="1400" b="0" i="1" smtClean="0">
                                                <a:solidFill>
                                                  <a:schemeClr val="tx1"/>
                                                </a:solidFill>
                                                <a:latin typeface="Cambria Math" panose="02040503050406030204" pitchFamily="18" charset="0"/>
                                              </a:rPr>
                                              <m:t>+</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b="0" i="1" smtClean="0">
                                                <a:solidFill>
                                                  <a:schemeClr val="tx1"/>
                                                </a:solidFill>
                                                <a:latin typeface="Cambria Math" panose="02040503050406030204" pitchFamily="18" charset="0"/>
                                                <a:ea typeface="Cambria Math" panose="02040503050406030204" pitchFamily="18" charset="0"/>
                                              </a:rPr>
                                              <m:t>𝑛</m:t>
                                            </m:r>
                                          </m:e>
                                        </m:d>
                                      </m:e>
                                    </m:d>
                                  </m:e>
                                  <m:sup>
                                    <m:r>
                                      <a:rPr kumimoji="1" lang="en-US" altLang="zh-TW" sz="1400" b="0" i="1" smtClean="0">
                                        <a:solidFill>
                                          <a:schemeClr val="tx1"/>
                                        </a:solidFill>
                                        <a:latin typeface="Cambria Math" panose="02040503050406030204" pitchFamily="18" charset="0"/>
                                        <a:ea typeface="Cambria Math" panose="02040503050406030204" pitchFamily="18" charset="0"/>
                                      </a:rPr>
                                      <m:t>−1</m:t>
                                    </m:r>
                                  </m:sup>
                                </m:sSup>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chemeClr val="tx1"/>
                                        </a:solidFill>
                                        <a:latin typeface="Cambria Math" panose="02040503050406030204" pitchFamily="18" charset="0"/>
                                        <a:ea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m:rPr>
                                        <m:sty m:val="p"/>
                                      </m:rPr>
                                      <a:rPr kumimoji="1" lang="en-US" altLang="zh-TW" sz="1400">
                                        <a:solidFill>
                                          <a:schemeClr val="tx1"/>
                                        </a:solidFill>
                                        <a:latin typeface="Cambria Math" panose="02040503050406030204" pitchFamily="18" charset="0"/>
                                        <a:ea typeface="Cambria Math" panose="02040503050406030204" pitchFamily="18" charset="0"/>
                                      </a:rPr>
                                      <m:t>p</m:t>
                                    </m:r>
                                    <m:r>
                                      <a:rPr kumimoji="1" lang="en-US" altLang="zh-TW" sz="1400">
                                        <a:solidFill>
                                          <a:schemeClr val="tx1"/>
                                        </a:solidFill>
                                        <a:latin typeface="Cambria Math" panose="02040503050406030204" pitchFamily="18" charset="0"/>
                                        <a:ea typeface="Cambria Math" panose="02040503050406030204" pitchFamily="18" charset="0"/>
                                      </a:rPr>
                                      <m:t>0</m:t>
                                    </m:r>
                                  </m:sub>
                                </m:sSub>
                                <m:r>
                                  <a:rPr kumimoji="1" lang="en-US" altLang="zh-TW" sz="1400" b="0" i="1" smtClean="0">
                                    <a:solidFill>
                                      <a:schemeClr val="tx1"/>
                                    </a:solidFill>
                                    <a:latin typeface="Cambria Math" panose="02040503050406030204" pitchFamily="18" charset="0"/>
                                    <a:ea typeface="Cambria Math" panose="02040503050406030204" pitchFamily="18" charset="0"/>
                                  </a:rPr>
                                  <m:t>+</m:t>
                                </m:r>
                                <m:f>
                                  <m:fPr>
                                    <m:ctrlPr>
                                      <a:rPr kumimoji="1" lang="en-US" altLang="zh-TW" sz="1400" i="1" smtClean="0">
                                        <a:solidFill>
                                          <a:schemeClr val="tx1"/>
                                        </a:solidFill>
                                        <a:latin typeface="Cambria Math" panose="02040503050406030204" pitchFamily="18" charset="0"/>
                                      </a:rPr>
                                    </m:ctrlPr>
                                  </m:fPr>
                                  <m:num>
                                    <m:sSub>
                                      <m:sSubPr>
                                        <m:ctrlPr>
                                          <a:rPr kumimoji="1" lang="en-US" altLang="zh-TW" sz="1400" i="1">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rPr>
                                          <m:t>𝑝</m:t>
                                        </m:r>
                                      </m:e>
                                      <m:sub>
                                        <m:r>
                                          <a:rPr kumimoji="1" lang="en-US" altLang="zh-TW" sz="1400" i="1">
                                            <a:solidFill>
                                              <a:schemeClr val="tx1"/>
                                            </a:solidFill>
                                            <a:latin typeface="Cambria Math" panose="02040503050406030204" pitchFamily="18" charset="0"/>
                                          </a:rPr>
                                          <m:t>0</m:t>
                                        </m:r>
                                      </m:sub>
                                    </m:sSub>
                                    <m:r>
                                      <a:rPr kumimoji="1" lang="en-US" altLang="zh-TW" sz="1400" i="1">
                                        <a:solidFill>
                                          <a:schemeClr val="tx1"/>
                                        </a:solidFill>
                                        <a:latin typeface="Cambria Math" panose="02040503050406030204" pitchFamily="18" charset="0"/>
                                      </a:rPr>
                                      <m:t>+</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i="1" smtClean="0">
                                        <a:solidFill>
                                          <a:schemeClr val="tx1"/>
                                        </a:solidFill>
                                        <a:latin typeface="Cambria Math" panose="02040503050406030204" pitchFamily="18" charset="0"/>
                                        <a:ea typeface="Cambria Math" panose="02040503050406030204" pitchFamily="18" charset="0"/>
                                      </a:rPr>
                                      <m:t>𝑛</m:t>
                                    </m:r>
                                  </m:num>
                                  <m:den>
                                    <m:sSub>
                                      <m:sSubPr>
                                        <m:ctrlPr>
                                          <a:rPr kumimoji="1" lang="en-US" altLang="zh-TW" sz="1400" i="1">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rPr>
                                          <m:t>𝑛</m:t>
                                        </m:r>
                                      </m:e>
                                      <m:sub>
                                        <m:r>
                                          <a:rPr kumimoji="1" lang="en-US" altLang="zh-TW" sz="1400" i="1">
                                            <a:solidFill>
                                              <a:schemeClr val="tx1"/>
                                            </a:solidFill>
                                            <a:latin typeface="Cambria Math" panose="02040503050406030204" pitchFamily="18" charset="0"/>
                                          </a:rPr>
                                          <m:t>0</m:t>
                                        </m:r>
                                      </m:sub>
                                    </m:sSub>
                                    <m:r>
                                      <a:rPr kumimoji="1" lang="en-US" altLang="zh-TW" sz="1400" i="1">
                                        <a:solidFill>
                                          <a:schemeClr val="tx1"/>
                                        </a:solidFill>
                                        <a:latin typeface="Cambria Math" panose="02040503050406030204" pitchFamily="18" charset="0"/>
                                        <a:ea typeface="Cambria Math" panose="02040503050406030204" pitchFamily="18" charset="0"/>
                                      </a:rPr>
                                      <m:t>+</m:t>
                                    </m:r>
                                    <m:r>
                                      <a:rPr kumimoji="1" lang="en-US" altLang="zh-TW" sz="1400" i="1" smtClean="0">
                                        <a:solidFill>
                                          <a:schemeClr val="tx1"/>
                                        </a:solidFill>
                                        <a:latin typeface="Cambria Math" panose="02040503050406030204" pitchFamily="18" charset="0"/>
                                        <a:ea typeface="Cambria Math" panose="02040503050406030204" pitchFamily="18" charset="0"/>
                                      </a:rPr>
                                      <m:t>∆</m:t>
                                    </m:r>
                                    <m:r>
                                      <a:rPr kumimoji="1" lang="en-US" altLang="zh-TW" sz="1400" i="1" smtClean="0">
                                        <a:solidFill>
                                          <a:schemeClr val="tx1"/>
                                        </a:solidFill>
                                        <a:latin typeface="Cambria Math" panose="02040503050406030204" pitchFamily="18" charset="0"/>
                                        <a:ea typeface="Cambria Math" panose="02040503050406030204" pitchFamily="18" charset="0"/>
                                      </a:rPr>
                                      <m:t>𝑛</m:t>
                                    </m:r>
                                  </m:den>
                                </m:f>
                                <m:sSub>
                                  <m:sSubPr>
                                    <m:ctrlPr>
                                      <a:rPr kumimoji="1" lang="en-US" altLang="zh-TW" sz="1400" i="1">
                                        <a:solidFill>
                                          <a:schemeClr val="tx1"/>
                                        </a:solidFill>
                                        <a:latin typeface="Cambria Math" panose="02040503050406030204" pitchFamily="18" charset="0"/>
                                      </a:rPr>
                                    </m:ctrlPr>
                                  </m:sSubPr>
                                  <m:e>
                                    <m:r>
                                      <a:rPr kumimoji="1" lang="en-US" altLang="zh-TW" sz="1400" i="1">
                                        <a:solidFill>
                                          <a:schemeClr val="tx1"/>
                                        </a:solidFill>
                                        <a:latin typeface="Cambria Math" panose="02040503050406030204" pitchFamily="18" charset="0"/>
                                        <a:ea typeface="Cambria Math" panose="02040503050406030204" pitchFamily="18" charset="0"/>
                                      </a:rPr>
                                      <m:t>𝜏</m:t>
                                    </m:r>
                                  </m:e>
                                  <m:sub>
                                    <m:r>
                                      <a:rPr kumimoji="1" lang="en-US" altLang="zh-TW" sz="1400" b="0" i="1" smtClean="0">
                                        <a:solidFill>
                                          <a:schemeClr val="tx1"/>
                                        </a:solidFill>
                                        <a:latin typeface="Cambria Math" panose="02040503050406030204" pitchFamily="18" charset="0"/>
                                        <a:ea typeface="Cambria Math" panose="02040503050406030204" pitchFamily="18" charset="0"/>
                                      </a:rPr>
                                      <m:t>𝑛</m:t>
                                    </m:r>
                                    <m:r>
                                      <a:rPr kumimoji="1" lang="en-US" altLang="zh-TW" sz="1400" i="1">
                                        <a:solidFill>
                                          <a:schemeClr val="tx1"/>
                                        </a:solidFill>
                                        <a:latin typeface="Cambria Math" panose="02040503050406030204" pitchFamily="18" charset="0"/>
                                      </a:rPr>
                                      <m:t>0</m:t>
                                    </m:r>
                                  </m:sub>
                                </m:sSub>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00000"/>
                            </a:lnSpc>
                          </a:pPr>
                          <a14:m>
                            <m:oMathPara xmlns:m="http://schemas.openxmlformats.org/officeDocument/2006/math">
                              <m:oMathParaPr>
                                <m:jc m:val="centerGroup"/>
                              </m:oMathParaPr>
                              <m:oMath xmlns:m="http://schemas.openxmlformats.org/officeDocument/2006/math">
                                <m:f>
                                  <m:fPr>
                                    <m:ctrlPr>
                                      <a:rPr lang="en-US" altLang="zh-TW" sz="1400" i="1" smtClean="0">
                                        <a:solidFill>
                                          <a:schemeClr val="tx1"/>
                                        </a:solidFill>
                                        <a:latin typeface="Cambria Math" panose="02040503050406030204" pitchFamily="18" charset="0"/>
                                      </a:rPr>
                                    </m:ctrlPr>
                                  </m:fPr>
                                  <m:num>
                                    <m:sSub>
                                      <m:sSubPr>
                                        <m:ctrlPr>
                                          <a:rPr lang="en-US" altLang="zh-TW" sz="1400" i="1" smtClean="0">
                                            <a:solidFill>
                                              <a:schemeClr val="tx1"/>
                                            </a:solidFill>
                                            <a:latin typeface="Cambria Math" panose="02040503050406030204" pitchFamily="18" charset="0"/>
                                          </a:rPr>
                                        </m:ctrlPr>
                                      </m:sSubPr>
                                      <m:e>
                                        <m:r>
                                          <a:rPr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lang="en-US" altLang="zh-TW" sz="1400" b="0" i="0" smtClean="0">
                                            <a:solidFill>
                                              <a:schemeClr val="tx1"/>
                                            </a:solidFill>
                                            <a:latin typeface="Cambria Math" panose="02040503050406030204" pitchFamily="18" charset="0"/>
                                          </a:rPr>
                                          <m:t>r</m:t>
                                        </m:r>
                                      </m:sub>
                                    </m:sSub>
                                    <m:sSub>
                                      <m:sSubPr>
                                        <m:ctrlPr>
                                          <a:rPr lang="en-US" altLang="zh-TW" sz="1400" i="1" smtClean="0">
                                            <a:solidFill>
                                              <a:schemeClr val="tx1"/>
                                            </a:solidFill>
                                            <a:latin typeface="Cambria Math" panose="02040503050406030204" pitchFamily="18" charset="0"/>
                                          </a:rPr>
                                        </m:ctrlPr>
                                      </m:sSubPr>
                                      <m:e>
                                        <m:r>
                                          <a:rPr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lang="en-US" altLang="zh-TW" sz="1400" b="0" i="0" smtClean="0">
                                            <a:solidFill>
                                              <a:schemeClr val="tx1"/>
                                            </a:solidFill>
                                            <a:latin typeface="Cambria Math" panose="02040503050406030204" pitchFamily="18" charset="0"/>
                                            <a:ea typeface="Cambria Math" panose="02040503050406030204" pitchFamily="18" charset="0"/>
                                          </a:rPr>
                                          <m:t>n</m:t>
                                        </m:r>
                                        <m:r>
                                          <m:rPr>
                                            <m:sty m:val="p"/>
                                          </m:rPr>
                                          <a:rPr lang="en-US" altLang="zh-TW" sz="1400" b="0" i="0" smtClean="0">
                                            <a:solidFill>
                                              <a:schemeClr val="tx1"/>
                                            </a:solidFill>
                                            <a:latin typeface="Cambria Math" panose="02040503050406030204" pitchFamily="18" charset="0"/>
                                          </a:rPr>
                                          <m:t>r</m:t>
                                        </m:r>
                                      </m:sub>
                                    </m:sSub>
                                  </m:num>
                                  <m:den>
                                    <m:sSub>
                                      <m:sSubPr>
                                        <m:ctrlPr>
                                          <a:rPr lang="en-US" altLang="zh-TW" sz="1400" i="1" smtClean="0">
                                            <a:solidFill>
                                              <a:schemeClr val="tx1"/>
                                            </a:solidFill>
                                            <a:latin typeface="Cambria Math" panose="02040503050406030204" pitchFamily="18" charset="0"/>
                                          </a:rPr>
                                        </m:ctrlPr>
                                      </m:sSubPr>
                                      <m:e>
                                        <m:r>
                                          <a:rPr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lang="en-US" altLang="zh-TW" sz="1400" b="0" i="0" smtClean="0">
                                            <a:solidFill>
                                              <a:schemeClr val="tx1"/>
                                            </a:solidFill>
                                            <a:latin typeface="Cambria Math" panose="02040503050406030204" pitchFamily="18" charset="0"/>
                                          </a:rPr>
                                          <m:t>r</m:t>
                                        </m:r>
                                      </m:sub>
                                    </m:sSub>
                                    <m:r>
                                      <a:rPr lang="en-US" altLang="zh-TW" sz="1400" b="0" i="1" smtClean="0">
                                        <a:solidFill>
                                          <a:schemeClr val="tx1"/>
                                        </a:solidFill>
                                        <a:latin typeface="Cambria Math" panose="02040503050406030204" pitchFamily="18" charset="0"/>
                                      </a:rPr>
                                      <m:t>+</m:t>
                                    </m:r>
                                    <m:sSub>
                                      <m:sSubPr>
                                        <m:ctrlPr>
                                          <a:rPr lang="en-US" altLang="zh-TW" sz="1400" i="1" smtClean="0">
                                            <a:solidFill>
                                              <a:schemeClr val="tx1"/>
                                            </a:solidFill>
                                            <a:latin typeface="Cambria Math" panose="02040503050406030204" pitchFamily="18" charset="0"/>
                                          </a:rPr>
                                        </m:ctrlPr>
                                      </m:sSubPr>
                                      <m:e>
                                        <m:r>
                                          <a:rPr lang="en-US" altLang="zh-TW" sz="1400" i="1" smtClean="0">
                                            <a:solidFill>
                                              <a:schemeClr val="tx1"/>
                                            </a:solidFill>
                                            <a:latin typeface="Cambria Math" panose="02040503050406030204" pitchFamily="18" charset="0"/>
                                            <a:ea typeface="Cambria Math" panose="02040503050406030204" pitchFamily="18" charset="0"/>
                                          </a:rPr>
                                          <m:t>𝜏</m:t>
                                        </m:r>
                                      </m:e>
                                      <m:sub>
                                        <m:r>
                                          <m:rPr>
                                            <m:sty m:val="p"/>
                                          </m:rPr>
                                          <a:rPr lang="en-US" altLang="zh-TW" sz="1400" b="0" i="0" smtClean="0">
                                            <a:solidFill>
                                              <a:schemeClr val="tx1"/>
                                            </a:solidFill>
                                            <a:latin typeface="Cambria Math" panose="02040503050406030204" pitchFamily="18" charset="0"/>
                                            <a:ea typeface="Cambria Math" panose="02040503050406030204" pitchFamily="18" charset="0"/>
                                          </a:rPr>
                                          <m:t>n</m:t>
                                        </m:r>
                                        <m:r>
                                          <m:rPr>
                                            <m:sty m:val="p"/>
                                          </m:rPr>
                                          <a:rPr lang="en-US" altLang="zh-TW" sz="1400" b="0" i="0" smtClean="0">
                                            <a:solidFill>
                                              <a:schemeClr val="tx1"/>
                                            </a:solidFill>
                                            <a:latin typeface="Cambria Math" panose="02040503050406030204" pitchFamily="18" charset="0"/>
                                          </a:rPr>
                                          <m:t>r</m:t>
                                        </m:r>
                                      </m:sub>
                                    </m:sSub>
                                  </m:den>
                                </m:f>
                              </m:oMath>
                            </m:oMathPara>
                          </a14:m>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altLang="zh-TW" sz="1400" dirty="0"/>
                            <a:t>No</a:t>
                          </a:r>
                          <a:endParaRPr lang="zh-TW" alt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91176855"/>
                      </a:ext>
                    </a:extLst>
                  </a:tr>
                </a:tbl>
              </a:graphicData>
            </a:graphic>
          </p:graphicFrame>
        </mc:Choice>
        <mc:Fallback xmlns="">
          <p:graphicFrame>
            <p:nvGraphicFramePr>
              <p:cNvPr id="18" name="表格 17">
                <a:extLst>
                  <a:ext uri="{FF2B5EF4-FFF2-40B4-BE49-F238E27FC236}">
                    <a16:creationId xmlns:a16="http://schemas.microsoft.com/office/drawing/2014/main" id="{C71AFD7B-BD74-1942-964B-D0B7E07AF4D8}"/>
                  </a:ext>
                </a:extLst>
              </p:cNvPr>
              <p:cNvGraphicFramePr>
                <a:graphicFrameLocks noGrp="1"/>
              </p:cNvGraphicFramePr>
              <p:nvPr>
                <p:extLst>
                  <p:ext uri="{D42A27DB-BD31-4B8C-83A1-F6EECF244321}">
                    <p14:modId xmlns:p14="http://schemas.microsoft.com/office/powerpoint/2010/main" val="82866904"/>
                  </p:ext>
                </p:extLst>
              </p:nvPr>
            </p:nvGraphicFramePr>
            <p:xfrm>
              <a:off x="199698" y="1660910"/>
              <a:ext cx="11819466" cy="5023885"/>
            </p:xfrm>
            <a:graphic>
              <a:graphicData uri="http://schemas.openxmlformats.org/drawingml/2006/table">
                <a:tbl>
                  <a:tblPr firstRow="1" bandRow="1">
                    <a:tableStyleId>{5C22544A-7EE6-4342-B048-85BDC9FD1C3A}</a:tableStyleId>
                  </a:tblPr>
                  <a:tblGrid>
                    <a:gridCol w="892851">
                      <a:extLst>
                        <a:ext uri="{9D8B030D-6E8A-4147-A177-3AD203B41FA5}">
                          <a16:colId xmlns:a16="http://schemas.microsoft.com/office/drawing/2014/main" val="2590656152"/>
                        </a:ext>
                      </a:extLst>
                    </a:gridCol>
                    <a:gridCol w="972979">
                      <a:extLst>
                        <a:ext uri="{9D8B030D-6E8A-4147-A177-3AD203B41FA5}">
                          <a16:colId xmlns:a16="http://schemas.microsoft.com/office/drawing/2014/main" val="3819493802"/>
                        </a:ext>
                      </a:extLst>
                    </a:gridCol>
                    <a:gridCol w="2358043">
                      <a:extLst>
                        <a:ext uri="{9D8B030D-6E8A-4147-A177-3AD203B41FA5}">
                          <a16:colId xmlns:a16="http://schemas.microsoft.com/office/drawing/2014/main" val="1125851121"/>
                        </a:ext>
                      </a:extLst>
                    </a:gridCol>
                    <a:gridCol w="1556766">
                      <a:extLst>
                        <a:ext uri="{9D8B030D-6E8A-4147-A177-3AD203B41FA5}">
                          <a16:colId xmlns:a16="http://schemas.microsoft.com/office/drawing/2014/main" val="419805056"/>
                        </a:ext>
                      </a:extLst>
                    </a:gridCol>
                    <a:gridCol w="1694128">
                      <a:extLst>
                        <a:ext uri="{9D8B030D-6E8A-4147-A177-3AD203B41FA5}">
                          <a16:colId xmlns:a16="http://schemas.microsoft.com/office/drawing/2014/main" val="2258675050"/>
                        </a:ext>
                      </a:extLst>
                    </a:gridCol>
                    <a:gridCol w="1098894">
                      <a:extLst>
                        <a:ext uri="{9D8B030D-6E8A-4147-A177-3AD203B41FA5}">
                          <a16:colId xmlns:a16="http://schemas.microsoft.com/office/drawing/2014/main" val="1787226418"/>
                        </a:ext>
                      </a:extLst>
                    </a:gridCol>
                    <a:gridCol w="1900170">
                      <a:extLst>
                        <a:ext uri="{9D8B030D-6E8A-4147-A177-3AD203B41FA5}">
                          <a16:colId xmlns:a16="http://schemas.microsoft.com/office/drawing/2014/main" val="1275679745"/>
                        </a:ext>
                      </a:extLst>
                    </a:gridCol>
                    <a:gridCol w="1345635">
                      <a:extLst>
                        <a:ext uri="{9D8B030D-6E8A-4147-A177-3AD203B41FA5}">
                          <a16:colId xmlns:a16="http://schemas.microsoft.com/office/drawing/2014/main" val="313315153"/>
                        </a:ext>
                      </a:extLst>
                    </a:gridCol>
                  </a:tblGrid>
                  <a:tr h="457200">
                    <a:tc>
                      <a:txBody>
                        <a:bodyPr/>
                        <a:lstStyle/>
                        <a:p>
                          <a:endParaRPr lang="zh-TW"/>
                        </a:p>
                      </a:txBody>
                      <a:tcPr>
                        <a:blipFill>
                          <a:blip r:embed="rId7"/>
                          <a:stretch>
                            <a:fillRect l="-1429" r="-1232857" b="-1002778"/>
                          </a:stretch>
                        </a:blipFill>
                      </a:tcPr>
                    </a:tc>
                    <a:tc>
                      <a:txBody>
                        <a:bodyPr/>
                        <a:lstStyle/>
                        <a:p>
                          <a:pPr algn="ctr">
                            <a:lnSpc>
                              <a:spcPct val="150000"/>
                            </a:lnSpc>
                          </a:pPr>
                          <a:r>
                            <a:rPr lang="en-US" altLang="zh-TW" sz="1600" dirty="0"/>
                            <a:t>Injection</a:t>
                          </a:r>
                          <a:endParaRPr lang="zh-TW" altLang="en-US" sz="1600" dirty="0"/>
                        </a:p>
                      </a:txBody>
                      <a:tcPr/>
                    </a:tc>
                    <a:tc>
                      <a:txBody>
                        <a:bodyPr/>
                        <a:lstStyle/>
                        <a:p>
                          <a:pPr algn="ctr">
                            <a:lnSpc>
                              <a:spcPct val="150000"/>
                            </a:lnSpc>
                          </a:pPr>
                          <a:r>
                            <a:rPr lang="en-US" altLang="zh-TW" sz="1600" dirty="0"/>
                            <a:t>Relative magnitude</a:t>
                          </a:r>
                          <a:endParaRPr lang="zh-TW" altLang="en-US" sz="1600" dirty="0"/>
                        </a:p>
                      </a:txBody>
                      <a:tcPr/>
                    </a:tc>
                    <a:tc>
                      <a:txBody>
                        <a:bodyPr/>
                        <a:lstStyle/>
                        <a:p>
                          <a:endParaRPr lang="zh-TW"/>
                        </a:p>
                      </a:txBody>
                      <a:tcPr>
                        <a:blipFill>
                          <a:blip r:embed="rId7"/>
                          <a:stretch>
                            <a:fillRect l="-271545" r="-387805" b="-1002778"/>
                          </a:stretch>
                        </a:blipFill>
                      </a:tcPr>
                    </a:tc>
                    <a:tc>
                      <a:txBody>
                        <a:bodyPr/>
                        <a:lstStyle/>
                        <a:p>
                          <a:endParaRPr lang="zh-TW"/>
                        </a:p>
                      </a:txBody>
                      <a:tcPr>
                        <a:blipFill>
                          <a:blip r:embed="rId7"/>
                          <a:stretch>
                            <a:fillRect l="-343609" r="-258647" b="-1002778"/>
                          </a:stretch>
                        </a:blipFill>
                      </a:tcPr>
                    </a:tc>
                    <a:tc>
                      <a:txBody>
                        <a:bodyPr/>
                        <a:lstStyle/>
                        <a:p>
                          <a:endParaRPr lang="zh-TW"/>
                        </a:p>
                      </a:txBody>
                      <a:tcPr>
                        <a:blipFill>
                          <a:blip r:embed="rId7"/>
                          <a:stretch>
                            <a:fillRect l="-678161" r="-295402" b="-1002778"/>
                          </a:stretch>
                        </a:blipFill>
                      </a:tcPr>
                    </a:tc>
                    <a:tc>
                      <a:txBody>
                        <a:bodyPr/>
                        <a:lstStyle/>
                        <a:p>
                          <a:endParaRPr lang="zh-TW"/>
                        </a:p>
                      </a:txBody>
                      <a:tcPr>
                        <a:blipFill>
                          <a:blip r:embed="rId7"/>
                          <a:stretch>
                            <a:fillRect l="-451333" r="-71333" b="-1002778"/>
                          </a:stretch>
                        </a:blipFill>
                      </a:tcPr>
                    </a:tc>
                    <a:tc>
                      <a:txBody>
                        <a:bodyPr/>
                        <a:lstStyle/>
                        <a:p>
                          <a:endParaRPr lang="zh-TW"/>
                        </a:p>
                      </a:txBody>
                      <a:tcPr>
                        <a:blipFill>
                          <a:blip r:embed="rId7"/>
                          <a:stretch>
                            <a:fillRect l="-780189" r="-943" b="-1002778"/>
                          </a:stretch>
                        </a:blipFill>
                      </a:tcPr>
                    </a:tc>
                    <a:extLst>
                      <a:ext uri="{0D108BD9-81ED-4DB2-BD59-A6C34878D82A}">
                        <a16:rowId xmlns:a16="http://schemas.microsoft.com/office/drawing/2014/main" val="2771878900"/>
                      </a:ext>
                    </a:extLst>
                  </a:tr>
                  <a:tr h="343602">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Yes</a:t>
                          </a:r>
                          <a:endParaRPr lang="zh-TW" altLang="en-US" sz="1400" dirty="0"/>
                        </a:p>
                      </a:txBody>
                      <a:tcPr>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low</a:t>
                          </a:r>
                          <a:endParaRPr lang="zh-TW" altLang="en-US" sz="1400" dirty="0"/>
                        </a:p>
                      </a:txBody>
                      <a:tcPr>
                        <a:lnB w="12700" cap="flat" cmpd="sng" algn="ctr">
                          <a:solidFill>
                            <a:schemeClr val="tx1"/>
                          </a:solidFill>
                          <a:prstDash val="solid"/>
                          <a:round/>
                          <a:headEnd type="none" w="med" len="med"/>
                          <a:tailEnd type="none" w="med" len="med"/>
                        </a:lnB>
                      </a:tcPr>
                    </a:tc>
                    <a:tc rowSpan="3">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79570" t="-34615" r="-322581" b="-247115"/>
                          </a:stretch>
                        </a:blipFill>
                      </a:tcPr>
                    </a:tc>
                    <a:tc rowSpan="3">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271545" t="-34615" r="-387805" b="-247115"/>
                          </a:stretch>
                        </a:blipFill>
                      </a:tcPr>
                    </a:tc>
                    <a:tc rowSpan="3">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343609" t="-34615" r="-258647" b="-247115"/>
                          </a:stretch>
                        </a:blipFill>
                      </a:tcPr>
                    </a:tc>
                    <a:tc>
                      <a:txBody>
                        <a:bodyPr/>
                        <a:lstStyle/>
                        <a:p>
                          <a:endParaRPr lang="zh-TW"/>
                        </a:p>
                      </a:txBody>
                      <a:tcPr>
                        <a:blipFill>
                          <a:blip r:embed="rId7"/>
                          <a:stretch>
                            <a:fillRect l="-678161" t="-133333" r="-295402" b="-1237037"/>
                          </a:stretch>
                        </a:blipFill>
                      </a:tcPr>
                    </a:tc>
                    <a:tc>
                      <a:txBody>
                        <a:bodyPr/>
                        <a:lstStyle/>
                        <a:p>
                          <a:endParaRPr lang="zh-TW"/>
                        </a:p>
                      </a:txBody>
                      <a:tcPr>
                        <a:blipFill>
                          <a:blip r:embed="rId7"/>
                          <a:stretch>
                            <a:fillRect l="-451333" t="-133333" r="-71333" b="-1237037"/>
                          </a:stretch>
                        </a:blipFill>
                      </a:tcPr>
                    </a:tc>
                    <a:tc>
                      <a:txBody>
                        <a:bodyPr/>
                        <a:lstStyle/>
                        <a:p>
                          <a:pPr algn="ctr">
                            <a:lnSpc>
                              <a:spcPct val="100000"/>
                            </a:lnSpc>
                          </a:pPr>
                          <a:r>
                            <a:rPr lang="en-US" altLang="zh-TW" sz="1400" dirty="0">
                              <a:solidFill>
                                <a:srgbClr val="FF0000"/>
                              </a:solidFill>
                            </a:rPr>
                            <a:t>Yes</a:t>
                          </a:r>
                          <a:endParaRPr lang="zh-TW" altLang="en-US" sz="1400" dirty="0">
                            <a:solidFill>
                              <a:srgbClr val="FF0000"/>
                            </a:solidFill>
                          </a:endParaRPr>
                        </a:p>
                      </a:txBody>
                      <a:tcPr/>
                    </a:tc>
                    <a:extLst>
                      <a:ext uri="{0D108BD9-81ED-4DB2-BD59-A6C34878D82A}">
                        <a16:rowId xmlns:a16="http://schemas.microsoft.com/office/drawing/2014/main" val="2446508946"/>
                      </a:ext>
                    </a:extLst>
                  </a:tr>
                  <a:tr h="60373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blipFill>
                          <a:blip r:embed="rId7"/>
                          <a:stretch>
                            <a:fillRect l="-678161" t="-131250" r="-295402" b="-595833"/>
                          </a:stretch>
                        </a:blipFill>
                      </a:tcPr>
                    </a:tc>
                    <a:tc>
                      <a:txBody>
                        <a:bodyPr/>
                        <a:lstStyle/>
                        <a:p>
                          <a:endParaRPr lang="zh-TW"/>
                        </a:p>
                      </a:txBody>
                      <a:tcPr>
                        <a:blipFill>
                          <a:blip r:embed="rId7"/>
                          <a:stretch>
                            <a:fillRect l="-451333" t="-131250" r="-71333" b="-595833"/>
                          </a:stretch>
                        </a:blipFill>
                      </a:tcPr>
                    </a:tc>
                    <a:tc>
                      <a:txBody>
                        <a:bodyPr/>
                        <a:lstStyle/>
                        <a:p>
                          <a:pPr algn="ctr">
                            <a:lnSpc>
                              <a:spcPct val="150000"/>
                            </a:lnSpc>
                          </a:pPr>
                          <a:r>
                            <a:rPr lang="en-US" altLang="zh-TW" sz="1400" dirty="0">
                              <a:solidFill>
                                <a:srgbClr val="FF0000"/>
                              </a:solidFill>
                            </a:rPr>
                            <a:t>Yes</a:t>
                          </a:r>
                          <a:endParaRPr lang="zh-TW" altLang="en-US" sz="1400" dirty="0">
                            <a:solidFill>
                              <a:srgbClr val="FF0000"/>
                            </a:solidFill>
                          </a:endParaRPr>
                        </a:p>
                      </a:txBody>
                      <a:tcPr/>
                    </a:tc>
                    <a:extLst>
                      <a:ext uri="{0D108BD9-81ED-4DB2-BD59-A6C34878D82A}">
                        <a16:rowId xmlns:a16="http://schemas.microsoft.com/office/drawing/2014/main" val="231189484"/>
                      </a:ext>
                    </a:extLst>
                  </a:tr>
                  <a:tr h="36500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678161" t="-382759" r="-295402" b="-886207"/>
                          </a:stretch>
                        </a:blipFill>
                      </a:tcPr>
                    </a:tc>
                    <a:tc>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451333" t="-382759" r="-71333" b="-886207"/>
                          </a:stretch>
                        </a:blipFill>
                      </a:tcPr>
                    </a:tc>
                    <a:tc>
                      <a:txBody>
                        <a:bodyPr/>
                        <a:lstStyle/>
                        <a:p>
                          <a:pPr algn="ctr"/>
                          <a:r>
                            <a:rPr lang="en-US" altLang="zh-TW" sz="1400" dirty="0">
                              <a:solidFill>
                                <a:srgbClr val="FF0000"/>
                              </a:solidFill>
                            </a:rPr>
                            <a:t>Yes</a:t>
                          </a:r>
                          <a:endParaRPr lang="zh-TW" altLang="en-US" sz="1400" dirty="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924475"/>
                      </a:ext>
                    </a:extLst>
                  </a:tr>
                  <a:tr h="343602">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Yes</a:t>
                          </a:r>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moderate</a:t>
                          </a:r>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9570" t="-134615" r="-322581" b="-147115"/>
                          </a:stretch>
                        </a:blipFill>
                      </a:tcPr>
                    </a:tc>
                    <a:tc rowSpan="3">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71545" t="-134615" r="-387805" b="-147115"/>
                          </a:stretch>
                        </a:blipFill>
                      </a:tcPr>
                    </a:tc>
                    <a:tc rowSpan="3">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43609" t="-134615" r="-258647" b="-147115"/>
                          </a:stretch>
                        </a:blipFill>
                      </a:tcPr>
                    </a:tc>
                    <a:tc>
                      <a:txBody>
                        <a:bodyPr/>
                        <a:lstStyle/>
                        <a:p>
                          <a:endParaRPr lang="zh-TW"/>
                        </a:p>
                      </a:txBody>
                      <a:tcPr>
                        <a:lnT w="12700" cap="flat" cmpd="sng" algn="ctr">
                          <a:solidFill>
                            <a:schemeClr val="tx1"/>
                          </a:solidFill>
                          <a:prstDash val="solid"/>
                          <a:round/>
                          <a:headEnd type="none" w="med" len="med"/>
                          <a:tailEnd type="none" w="med" len="med"/>
                        </a:lnT>
                        <a:blipFill>
                          <a:blip r:embed="rId7"/>
                          <a:stretch>
                            <a:fillRect l="-678161" t="-518519" r="-295402" b="-851852"/>
                          </a:stretch>
                        </a:blipFill>
                      </a:tcPr>
                    </a:tc>
                    <a:tc>
                      <a:txBody>
                        <a:bodyPr/>
                        <a:lstStyle/>
                        <a:p>
                          <a:endParaRPr lang="zh-TW"/>
                        </a:p>
                      </a:txBody>
                      <a:tcPr>
                        <a:lnT w="12700" cap="flat" cmpd="sng" algn="ctr">
                          <a:solidFill>
                            <a:schemeClr val="tx1"/>
                          </a:solidFill>
                          <a:prstDash val="solid"/>
                          <a:round/>
                          <a:headEnd type="none" w="med" len="med"/>
                          <a:tailEnd type="none" w="med" len="med"/>
                        </a:lnT>
                        <a:blipFill>
                          <a:blip r:embed="rId7"/>
                          <a:stretch>
                            <a:fillRect l="-451333" t="-518519" r="-71333" b="-851852"/>
                          </a:stretch>
                        </a:blipFill>
                      </a:tcPr>
                    </a:tc>
                    <a:tc>
                      <a:txBody>
                        <a:bodyPr/>
                        <a:lstStyle/>
                        <a:p>
                          <a:pPr algn="ctr">
                            <a:lnSpc>
                              <a:spcPct val="100000"/>
                            </a:lnSpc>
                          </a:pPr>
                          <a:r>
                            <a:rPr lang="en-US" altLang="zh-TW" sz="1400" dirty="0"/>
                            <a:t>No</a:t>
                          </a:r>
                          <a:endParaRPr lang="zh-TW" alt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30469330"/>
                      </a:ext>
                    </a:extLst>
                  </a:tr>
                  <a:tr h="60373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blipFill>
                          <a:blip r:embed="rId7"/>
                          <a:stretch>
                            <a:fillRect l="-678161" t="-347917" r="-295402" b="-379167"/>
                          </a:stretch>
                        </a:blipFill>
                      </a:tcPr>
                    </a:tc>
                    <a:tc>
                      <a:txBody>
                        <a:bodyPr/>
                        <a:lstStyle/>
                        <a:p>
                          <a:endParaRPr lang="zh-TW"/>
                        </a:p>
                      </a:txBody>
                      <a:tcPr>
                        <a:blipFill>
                          <a:blip r:embed="rId7"/>
                          <a:stretch>
                            <a:fillRect l="-451333" t="-347917" r="-71333" b="-379167"/>
                          </a:stretch>
                        </a:blipFill>
                      </a:tcPr>
                    </a:tc>
                    <a:tc>
                      <a:txBody>
                        <a:bodyPr/>
                        <a:lstStyle/>
                        <a:p>
                          <a:pPr algn="ctr">
                            <a:lnSpc>
                              <a:spcPct val="150000"/>
                            </a:lnSpc>
                          </a:pPr>
                          <a:r>
                            <a:rPr lang="en-US" altLang="zh-TW" sz="1400" dirty="0"/>
                            <a:t>No</a:t>
                          </a:r>
                          <a:endParaRPr lang="zh-TW" altLang="en-US" sz="1400" dirty="0"/>
                        </a:p>
                      </a:txBody>
                      <a:tcPr/>
                    </a:tc>
                    <a:extLst>
                      <a:ext uri="{0D108BD9-81ED-4DB2-BD59-A6C34878D82A}">
                        <a16:rowId xmlns:a16="http://schemas.microsoft.com/office/drawing/2014/main" val="1791496078"/>
                      </a:ext>
                    </a:extLst>
                  </a:tr>
                  <a:tr h="36500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678161" t="-741379" r="-295402" b="-527586"/>
                          </a:stretch>
                        </a:blipFill>
                      </a:tcPr>
                    </a:tc>
                    <a:tc>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451333" t="-741379" r="-71333" b="-527586"/>
                          </a:stretch>
                        </a:blipFill>
                      </a:tcPr>
                    </a:tc>
                    <a:tc>
                      <a:txBody>
                        <a:bodyPr/>
                        <a:lstStyle/>
                        <a:p>
                          <a:pPr algn="ctr"/>
                          <a:r>
                            <a:rPr lang="en-US" altLang="zh-TW" sz="1400" dirty="0">
                              <a:solidFill>
                                <a:srgbClr val="FF0000"/>
                              </a:solidFill>
                            </a:rPr>
                            <a:t>Yes</a:t>
                          </a:r>
                          <a:endParaRPr lang="zh-TW" altLang="en-US" sz="1400" dirty="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5747652"/>
                      </a:ext>
                    </a:extLst>
                  </a:tr>
                  <a:tr h="343602">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Yes/No</a:t>
                          </a:r>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endParaRPr lang="en-US" altLang="zh-TW" sz="1400" dirty="0"/>
                        </a:p>
                        <a:p>
                          <a:pPr algn="ctr">
                            <a:lnSpc>
                              <a:spcPct val="100000"/>
                            </a:lnSpc>
                          </a:pPr>
                          <a:endParaRPr lang="en-US" altLang="zh-TW" sz="1400" dirty="0"/>
                        </a:p>
                        <a:p>
                          <a:pPr algn="ctr">
                            <a:lnSpc>
                              <a:spcPct val="100000"/>
                            </a:lnSpc>
                          </a:pPr>
                          <a:r>
                            <a:rPr lang="en-US" altLang="zh-TW" sz="1400" dirty="0"/>
                            <a:t>high</a:t>
                          </a:r>
                          <a:endParaRPr lang="zh-TW"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79570" t="-230189" r="-322581" b="-44340"/>
                          </a:stretch>
                        </a:blipFill>
                      </a:tcPr>
                    </a:tc>
                    <a:tc rowSpan="3">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71545" t="-230189" r="-387805" b="-44340"/>
                          </a:stretch>
                        </a:blipFill>
                      </a:tcPr>
                    </a:tc>
                    <a:tc rowSpan="3">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43609" t="-230189" r="-258647" b="-44340"/>
                          </a:stretch>
                        </a:blipFill>
                      </a:tcPr>
                    </a:tc>
                    <a:tc>
                      <a:txBody>
                        <a:bodyPr/>
                        <a:lstStyle/>
                        <a:p>
                          <a:endParaRPr lang="zh-TW"/>
                        </a:p>
                      </a:txBody>
                      <a:tcPr>
                        <a:lnT w="12700" cap="flat" cmpd="sng" algn="ctr">
                          <a:solidFill>
                            <a:schemeClr val="tx1"/>
                          </a:solidFill>
                          <a:prstDash val="solid"/>
                          <a:round/>
                          <a:headEnd type="none" w="med" len="med"/>
                          <a:tailEnd type="none" w="med" len="med"/>
                        </a:lnT>
                        <a:blipFill>
                          <a:blip r:embed="rId7"/>
                          <a:stretch>
                            <a:fillRect l="-678161" t="-903704" r="-295402" b="-466667"/>
                          </a:stretch>
                        </a:blipFill>
                      </a:tcPr>
                    </a:tc>
                    <a:tc>
                      <a:txBody>
                        <a:bodyPr/>
                        <a:lstStyle/>
                        <a:p>
                          <a:endParaRPr lang="zh-TW"/>
                        </a:p>
                      </a:txBody>
                      <a:tcPr>
                        <a:lnT w="12700" cap="flat" cmpd="sng" algn="ctr">
                          <a:solidFill>
                            <a:schemeClr val="tx1"/>
                          </a:solidFill>
                          <a:prstDash val="solid"/>
                          <a:round/>
                          <a:headEnd type="none" w="med" len="med"/>
                          <a:tailEnd type="none" w="med" len="med"/>
                        </a:lnT>
                        <a:blipFill>
                          <a:blip r:embed="rId7"/>
                          <a:stretch>
                            <a:fillRect l="-451333" t="-903704" r="-71333" b="-466667"/>
                          </a:stretch>
                        </a:blipFill>
                      </a:tcPr>
                    </a:tc>
                    <a:tc>
                      <a:txBody>
                        <a:bodyPr/>
                        <a:lstStyle/>
                        <a:p>
                          <a:pPr algn="ctr">
                            <a:lnSpc>
                              <a:spcPct val="100000"/>
                            </a:lnSpc>
                          </a:pPr>
                          <a:r>
                            <a:rPr lang="en-US" altLang="zh-TW" sz="1400" dirty="0"/>
                            <a:t>No</a:t>
                          </a:r>
                          <a:endParaRPr lang="zh-TW" alt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6765741"/>
                      </a:ext>
                    </a:extLst>
                  </a:tr>
                  <a:tr h="6376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blipFill>
                          <a:blip r:embed="rId7"/>
                          <a:stretch>
                            <a:fillRect l="-678161" t="-542000" r="-295402" b="-152000"/>
                          </a:stretch>
                        </a:blipFill>
                      </a:tcPr>
                    </a:tc>
                    <a:tc>
                      <a:txBody>
                        <a:bodyPr/>
                        <a:lstStyle/>
                        <a:p>
                          <a:endParaRPr lang="zh-TW"/>
                        </a:p>
                      </a:txBody>
                      <a:tcPr>
                        <a:blipFill>
                          <a:blip r:embed="rId7"/>
                          <a:stretch>
                            <a:fillRect l="-451333" t="-542000" r="-71333" b="-152000"/>
                          </a:stretch>
                        </a:blipFill>
                      </a:tcPr>
                    </a:tc>
                    <a:tc>
                      <a:txBody>
                        <a:bodyPr/>
                        <a:lstStyle/>
                        <a:p>
                          <a:pPr algn="ctr">
                            <a:lnSpc>
                              <a:spcPct val="150000"/>
                            </a:lnSpc>
                          </a:pPr>
                          <a:r>
                            <a:rPr lang="en-US" altLang="zh-TW" sz="1400" dirty="0"/>
                            <a:t>No</a:t>
                          </a:r>
                          <a:endParaRPr lang="zh-TW" altLang="en-US" sz="1400" dirty="0"/>
                        </a:p>
                      </a:txBody>
                      <a:tcPr/>
                    </a:tc>
                    <a:extLst>
                      <a:ext uri="{0D108BD9-81ED-4DB2-BD59-A6C34878D82A}">
                        <a16:rowId xmlns:a16="http://schemas.microsoft.com/office/drawing/2014/main" val="45426530"/>
                      </a:ext>
                    </a:extLst>
                  </a:tr>
                  <a:tr h="36500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678161" t="-1106897" r="-295402" b="-162069"/>
                          </a:stretch>
                        </a:blipFill>
                      </a:tcPr>
                    </a:tc>
                    <a:tc>
                      <a:txBody>
                        <a:bodyPr/>
                        <a:lstStyle/>
                        <a:p>
                          <a:endParaRPr lang="zh-TW"/>
                        </a:p>
                      </a:txBody>
                      <a:tcPr>
                        <a:lnB w="12700" cap="flat" cmpd="sng" algn="ctr">
                          <a:solidFill>
                            <a:schemeClr val="tx1"/>
                          </a:solidFill>
                          <a:prstDash val="solid"/>
                          <a:round/>
                          <a:headEnd type="none" w="med" len="med"/>
                          <a:tailEnd type="none" w="med" len="med"/>
                        </a:lnB>
                        <a:blipFill>
                          <a:blip r:embed="rId7"/>
                          <a:stretch>
                            <a:fillRect l="-451333" t="-1106897" r="-71333" b="-162069"/>
                          </a:stretch>
                        </a:blipFill>
                      </a:tcPr>
                    </a:tc>
                    <a:tc>
                      <a:txBody>
                        <a:bodyPr/>
                        <a:lstStyle/>
                        <a:p>
                          <a:pPr algn="ctr"/>
                          <a:r>
                            <a:rPr lang="en-US" altLang="zh-TW" sz="1400" dirty="0">
                              <a:solidFill>
                                <a:srgbClr val="FF0000"/>
                              </a:solidFill>
                            </a:rPr>
                            <a:t>Yes</a:t>
                          </a:r>
                          <a:endParaRPr lang="zh-TW" altLang="en-US" sz="1400" dirty="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869423"/>
                      </a:ext>
                    </a:extLst>
                  </a:tr>
                  <a:tr h="595720">
                    <a:tc>
                      <a:txBody>
                        <a:bodyPr/>
                        <a:lstStyle/>
                        <a:p>
                          <a:pPr algn="ctr">
                            <a:lnSpc>
                              <a:spcPct val="150000"/>
                            </a:lnSpc>
                          </a:pPr>
                          <a:r>
                            <a:rPr lang="en-US" altLang="zh-TW" sz="1400" dirty="0"/>
                            <a:t>No</a:t>
                          </a:r>
                          <a:endParaRPr lang="zh-TW" altLang="en-US" sz="1400" dirty="0"/>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altLang="zh-TW" sz="1400" dirty="0"/>
                            <a:t>low</a:t>
                          </a:r>
                          <a:endParaRPr lang="zh-TW" altLang="en-US" sz="14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7"/>
                          <a:stretch>
                            <a:fillRect l="-79570" t="-744681" r="-322581"/>
                          </a:stretch>
                        </a:blipFill>
                      </a:tcPr>
                    </a:tc>
                    <a:tc>
                      <a:txBody>
                        <a:bodyPr/>
                        <a:lstStyle/>
                        <a:p>
                          <a:endParaRPr lang="zh-TW"/>
                        </a:p>
                      </a:txBody>
                      <a:tcPr>
                        <a:lnT w="12700" cap="flat" cmpd="sng" algn="ctr">
                          <a:solidFill>
                            <a:schemeClr val="tx1"/>
                          </a:solidFill>
                          <a:prstDash val="solid"/>
                          <a:round/>
                          <a:headEnd type="none" w="med" len="med"/>
                          <a:tailEnd type="none" w="med" len="med"/>
                        </a:lnT>
                        <a:blipFill>
                          <a:blip r:embed="rId7"/>
                          <a:stretch>
                            <a:fillRect l="-271545" t="-744681" r="-387805"/>
                          </a:stretch>
                        </a:blipFill>
                      </a:tcPr>
                    </a:tc>
                    <a:tc>
                      <a:txBody>
                        <a:bodyPr/>
                        <a:lstStyle/>
                        <a:p>
                          <a:endParaRPr lang="zh-TW"/>
                        </a:p>
                      </a:txBody>
                      <a:tcPr>
                        <a:lnT w="12700" cap="flat" cmpd="sng" algn="ctr">
                          <a:solidFill>
                            <a:schemeClr val="tx1"/>
                          </a:solidFill>
                          <a:prstDash val="solid"/>
                          <a:round/>
                          <a:headEnd type="none" w="med" len="med"/>
                          <a:tailEnd type="none" w="med" len="med"/>
                        </a:lnT>
                        <a:blipFill>
                          <a:blip r:embed="rId7"/>
                          <a:stretch>
                            <a:fillRect l="-343609" t="-744681" r="-258647"/>
                          </a:stretch>
                        </a:blipFill>
                      </a:tcPr>
                    </a:tc>
                    <a:tc>
                      <a:txBody>
                        <a:bodyPr/>
                        <a:lstStyle/>
                        <a:p>
                          <a:pPr algn="ctr">
                            <a:lnSpc>
                              <a:spcPct val="100000"/>
                            </a:lnSpc>
                          </a:pPr>
                          <a:endParaRPr lang="zh-TW" altLang="en-US"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7"/>
                          <a:stretch>
                            <a:fillRect l="-451333" t="-744681" r="-71333"/>
                          </a:stretch>
                        </a:blipFill>
                      </a:tcPr>
                    </a:tc>
                    <a:tc>
                      <a:txBody>
                        <a:bodyPr/>
                        <a:lstStyle/>
                        <a:p>
                          <a:pPr algn="ctr">
                            <a:lnSpc>
                              <a:spcPct val="150000"/>
                            </a:lnSpc>
                          </a:pPr>
                          <a:r>
                            <a:rPr lang="en-US" altLang="zh-TW" sz="1400" dirty="0"/>
                            <a:t>No</a:t>
                          </a:r>
                          <a:endParaRPr lang="zh-TW" alt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91176855"/>
                      </a:ext>
                    </a:extLst>
                  </a:tr>
                </a:tbl>
              </a:graphicData>
            </a:graphic>
          </p:graphicFrame>
        </mc:Fallback>
      </mc:AlternateContent>
    </p:spTree>
    <p:extLst>
      <p:ext uri="{BB962C8B-B14F-4D97-AF65-F5344CB8AC3E}">
        <p14:creationId xmlns:p14="http://schemas.microsoft.com/office/powerpoint/2010/main" val="268920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接點 21">
            <a:extLst>
              <a:ext uri="{FF2B5EF4-FFF2-40B4-BE49-F238E27FC236}">
                <a16:creationId xmlns:a16="http://schemas.microsoft.com/office/drawing/2014/main" id="{87EF55B5-A23E-0145-91B2-D9EEDC756991}"/>
              </a:ext>
            </a:extLst>
          </p:cNvPr>
          <p:cNvCxnSpPr>
            <a:cxnSpLocks/>
          </p:cNvCxnSpPr>
          <p:nvPr/>
        </p:nvCxnSpPr>
        <p:spPr>
          <a:xfrm>
            <a:off x="706561" y="1591733"/>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1242771C-18DC-1740-A8EB-3163C3857253}"/>
              </a:ext>
            </a:extLst>
          </p:cNvPr>
          <p:cNvSpPr txBox="1"/>
          <p:nvPr/>
        </p:nvSpPr>
        <p:spPr>
          <a:xfrm>
            <a:off x="739175" y="878447"/>
            <a:ext cx="10742877" cy="646331"/>
          </a:xfrm>
          <a:prstGeom prst="rect">
            <a:avLst/>
          </a:prstGeom>
          <a:noFill/>
        </p:spPr>
        <p:txBody>
          <a:bodyPr wrap="none" rtlCol="0">
            <a:spAutoFit/>
          </a:bodyPr>
          <a:lstStyle/>
          <a:p>
            <a:pPr algn="ctr"/>
            <a:r>
              <a:rPr kumimoji="1" lang="en-US" altLang="zh-TW" sz="3600" dirty="0"/>
              <a:t>Photoluminescence decay theory of lifetime measurement</a:t>
            </a:r>
            <a:endParaRPr kumimoji="1" lang="zh-TW" altLang="en-US" sz="3600" dirty="0">
              <a:latin typeface="+mj-lt"/>
            </a:endParaRPr>
          </a:p>
        </p:txBody>
      </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33B920D7-4D0F-7E4B-A2FD-A5C68C608C29}"/>
                  </a:ext>
                </a:extLst>
              </p:cNvPr>
              <p:cNvSpPr txBox="1"/>
              <p:nvPr/>
            </p:nvSpPr>
            <p:spPr>
              <a:xfrm>
                <a:off x="3111282" y="2064963"/>
                <a:ext cx="3405099" cy="5900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𝐹</m:t>
                          </m:r>
                        </m:e>
                        <m:sub>
                          <m:r>
                            <a:rPr kumimoji="1" lang="en-US" altLang="zh-TW" sz="1600" i="1">
                              <a:latin typeface="Cambria Math" panose="02040503050406030204" pitchFamily="18" charset="0"/>
                            </a:rPr>
                            <m:t>0</m:t>
                          </m:r>
                        </m:sub>
                      </m:sSub>
                      <m:r>
                        <m:rPr>
                          <m:sty m:val="p"/>
                        </m:rPr>
                        <a:rPr kumimoji="1" lang="en-US" altLang="zh-TW" sz="1600" b="0" i="0" smtClean="0">
                          <a:latin typeface="Cambria Math" panose="02040503050406030204" pitchFamily="18" charset="0"/>
                        </a:rPr>
                        <m:t>exp</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𝑡</m:t>
                              </m:r>
                            </m:num>
                            <m:den>
                              <m:r>
                                <a:rPr kumimoji="1" lang="en-US" altLang="zh-TW" sz="1600" b="0" i="1" smtClean="0">
                                  <a:latin typeface="Cambria Math" panose="02040503050406030204" pitchFamily="18" charset="0"/>
                                  <a:ea typeface="Cambria Math" panose="02040503050406030204" pitchFamily="18" charset="0"/>
                                </a:rPr>
                                <m:t>𝜏</m:t>
                              </m:r>
                            </m:den>
                          </m:f>
                        </m:e>
                      </m:d>
                      <m:d>
                        <m:dPr>
                          <m:begChr m:val="["/>
                          <m:endChr m:val="]"/>
                          <m:ctrlPr>
                            <a:rPr kumimoji="1" lang="en-US" altLang="zh-TW" sz="1600" b="0" i="1" smtClean="0">
                              <a:latin typeface="Cambria Math" panose="02040503050406030204" pitchFamily="18" charset="0"/>
                            </a:rPr>
                          </m:ctrlPr>
                        </m:dPr>
                        <m:e>
                          <m:f>
                            <m:fPr>
                              <m:ctrlPr>
                                <a:rPr kumimoji="1" lang="en-US" altLang="zh-TW" sz="1600" i="1">
                                  <a:latin typeface="Cambria Math" panose="02040503050406030204" pitchFamily="18" charset="0"/>
                                </a:rPr>
                              </m:ctrlPr>
                            </m:fPr>
                            <m:num>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rPr>
                                    <m:t>𝑒</m:t>
                                  </m:r>
                                </m:e>
                                <m:sup>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ea typeface="Cambria Math" panose="02040503050406030204" pitchFamily="18" charset="0"/>
                                        </a:rPr>
                                        <m:t>𝛼</m:t>
                                      </m:r>
                                    </m:e>
                                    <m:sup>
                                      <m:r>
                                        <a:rPr kumimoji="1" lang="en-US" altLang="zh-TW" sz="1600" i="1">
                                          <a:latin typeface="Cambria Math" panose="02040503050406030204" pitchFamily="18" charset="0"/>
                                        </a:rPr>
                                        <m:t>2</m:t>
                                      </m:r>
                                    </m:sup>
                                  </m:sSup>
                                  <m:r>
                                    <a:rPr kumimoji="1" lang="en-US" altLang="zh-TW" sz="1600" i="1">
                                      <a:latin typeface="Cambria Math" panose="02040503050406030204" pitchFamily="18" charset="0"/>
                                    </a:rPr>
                                    <m:t>𝐷𝑡</m:t>
                                  </m:r>
                                </m:sup>
                              </m:sSup>
                            </m:num>
                            <m:den>
                              <m:r>
                                <a:rPr kumimoji="1" lang="en-US" altLang="zh-TW" sz="1600" i="1">
                                  <a:latin typeface="Cambria Math" panose="02040503050406030204" pitchFamily="18" charset="0"/>
                                  <a:ea typeface="Cambria Math" panose="02040503050406030204" pitchFamily="18" charset="0"/>
                                </a:rPr>
                                <m:t>𝛼</m:t>
                              </m:r>
                            </m:den>
                          </m:f>
                          <m:r>
                            <m:rPr>
                              <m:sty m:val="p"/>
                            </m:rPr>
                            <a:rPr kumimoji="1" lang="en-US" altLang="zh-TW" sz="1600">
                              <a:latin typeface="Cambria Math" panose="02040503050406030204" pitchFamily="18" charset="0"/>
                            </a:rPr>
                            <m:t>erfc</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ea typeface="Cambria Math" panose="02040503050406030204" pitchFamily="18" charset="0"/>
                                </a:rPr>
                                <m:t>𝛼</m:t>
                              </m:r>
                              <m:rad>
                                <m:radPr>
                                  <m:degHide m:val="on"/>
                                  <m:ctrlPr>
                                    <a:rPr kumimoji="1" lang="en-US" altLang="zh-TW" sz="1600" i="1">
                                      <a:latin typeface="Cambria Math" panose="02040503050406030204" pitchFamily="18" charset="0"/>
                                      <a:ea typeface="Cambria Math" panose="02040503050406030204" pitchFamily="18" charset="0"/>
                                    </a:rPr>
                                  </m:ctrlPr>
                                </m:radPr>
                                <m:deg/>
                                <m:e>
                                  <m:r>
                                    <a:rPr kumimoji="1" lang="en-US" altLang="zh-TW" sz="1600" i="1">
                                      <a:latin typeface="Cambria Math" panose="02040503050406030204" pitchFamily="18" charset="0"/>
                                      <a:ea typeface="Cambria Math" panose="02040503050406030204" pitchFamily="18" charset="0"/>
                                    </a:rPr>
                                    <m:t>𝐷𝑡</m:t>
                                  </m:r>
                                </m:e>
                              </m:rad>
                            </m:e>
                          </m:d>
                        </m:e>
                      </m:d>
                    </m:oMath>
                  </m:oMathPara>
                </a14:m>
                <a:endParaRPr kumimoji="1" lang="zh-TW" altLang="en-US" sz="1600" dirty="0"/>
              </a:p>
            </p:txBody>
          </p:sp>
        </mc:Choice>
        <mc:Fallback xmlns="">
          <p:sp>
            <p:nvSpPr>
              <p:cNvPr id="43" name="文字方塊 42">
                <a:extLst>
                  <a:ext uri="{FF2B5EF4-FFF2-40B4-BE49-F238E27FC236}">
                    <a16:creationId xmlns:a16="http://schemas.microsoft.com/office/drawing/2014/main" id="{33B920D7-4D0F-7E4B-A2FD-A5C68C608C29}"/>
                  </a:ext>
                </a:extLst>
              </p:cNvPr>
              <p:cNvSpPr txBox="1">
                <a:spLocks noRot="1" noChangeAspect="1" noMove="1" noResize="1" noEditPoints="1" noAdjustHandles="1" noChangeArrowheads="1" noChangeShapeType="1" noTextEdit="1"/>
              </p:cNvSpPr>
              <p:nvPr/>
            </p:nvSpPr>
            <p:spPr>
              <a:xfrm>
                <a:off x="3111282" y="2064963"/>
                <a:ext cx="3405099" cy="590033"/>
              </a:xfrm>
              <a:prstGeom prst="rect">
                <a:avLst/>
              </a:prstGeom>
              <a:blipFill>
                <a:blip r:embed="rId2"/>
                <a:stretch>
                  <a:fillRect l="-743"/>
                </a:stretch>
              </a:blipFill>
            </p:spPr>
            <p:txBody>
              <a:bodyPr/>
              <a:lstStyle/>
              <a:p>
                <a:r>
                  <a:rPr lang="zh-TW" altLang="en-US">
                    <a:noFill/>
                  </a:rPr>
                  <a:t> </a:t>
                </a:r>
              </a:p>
            </p:txBody>
          </p:sp>
        </mc:Fallback>
      </mc:AlternateContent>
      <p:sp>
        <p:nvSpPr>
          <p:cNvPr id="2" name="圓角矩形 1">
            <a:extLst>
              <a:ext uri="{FF2B5EF4-FFF2-40B4-BE49-F238E27FC236}">
                <a16:creationId xmlns:a16="http://schemas.microsoft.com/office/drawing/2014/main" id="{ED8BF3EA-3D1D-8444-903A-E26278181724}"/>
              </a:ext>
            </a:extLst>
          </p:cNvPr>
          <p:cNvSpPr/>
          <p:nvPr/>
        </p:nvSpPr>
        <p:spPr>
          <a:xfrm>
            <a:off x="1802430" y="2524352"/>
            <a:ext cx="880533" cy="35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TW" sz="1600" dirty="0"/>
              <a:t>PL data</a:t>
            </a:r>
            <a:endParaRPr kumimoji="1" lang="zh-TW" altLang="en-US" sz="1600" dirty="0"/>
          </a:p>
        </p:txBody>
      </p:sp>
      <p:cxnSp>
        <p:nvCxnSpPr>
          <p:cNvPr id="9" name="直線箭頭接點 8">
            <a:extLst>
              <a:ext uri="{FF2B5EF4-FFF2-40B4-BE49-F238E27FC236}">
                <a16:creationId xmlns:a16="http://schemas.microsoft.com/office/drawing/2014/main" id="{209D8737-DD5B-E440-B3C5-6CB078E4C8D0}"/>
              </a:ext>
            </a:extLst>
          </p:cNvPr>
          <p:cNvCxnSpPr/>
          <p:nvPr/>
        </p:nvCxnSpPr>
        <p:spPr>
          <a:xfrm>
            <a:off x="2908740" y="2701400"/>
            <a:ext cx="3852835"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圓角矩形 37">
                <a:extLst>
                  <a:ext uri="{FF2B5EF4-FFF2-40B4-BE49-F238E27FC236}">
                    <a16:creationId xmlns:a16="http://schemas.microsoft.com/office/drawing/2014/main" id="{8FDBC18C-ACE1-184C-8443-40F871751296}"/>
                  </a:ext>
                </a:extLst>
              </p:cNvPr>
              <p:cNvSpPr/>
              <p:nvPr/>
            </p:nvSpPr>
            <p:spPr>
              <a:xfrm>
                <a:off x="7292303" y="1690624"/>
                <a:ext cx="2093906" cy="3755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TW" sz="1600" dirty="0"/>
                  <a:t>effective lifetime </a:t>
                </a:r>
                <a14:m>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𝜏</m:t>
                    </m:r>
                  </m:oMath>
                </a14:m>
                <a:endParaRPr kumimoji="1" lang="zh-TW" altLang="en-US" sz="1600" dirty="0"/>
              </a:p>
            </p:txBody>
          </p:sp>
        </mc:Choice>
        <mc:Fallback xmlns="">
          <p:sp>
            <p:nvSpPr>
              <p:cNvPr id="38" name="圓角矩形 37">
                <a:extLst>
                  <a:ext uri="{FF2B5EF4-FFF2-40B4-BE49-F238E27FC236}">
                    <a16:creationId xmlns:a16="http://schemas.microsoft.com/office/drawing/2014/main" id="{8FDBC18C-ACE1-184C-8443-40F871751296}"/>
                  </a:ext>
                </a:extLst>
              </p:cNvPr>
              <p:cNvSpPr>
                <a:spLocks noRot="1" noChangeAspect="1" noMove="1" noResize="1" noEditPoints="1" noAdjustHandles="1" noChangeArrowheads="1" noChangeShapeType="1" noTextEdit="1"/>
              </p:cNvSpPr>
              <p:nvPr/>
            </p:nvSpPr>
            <p:spPr>
              <a:xfrm>
                <a:off x="7292303" y="1690624"/>
                <a:ext cx="2093906" cy="375558"/>
              </a:xfrm>
              <a:prstGeom prst="roundRect">
                <a:avLst/>
              </a:prstGeom>
              <a:blipFill>
                <a:blip r:embed="rId3"/>
                <a:stretch>
                  <a:fillRect b="-9375"/>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C443A869-470A-A64C-936E-1464A1EC5E30}"/>
              </a:ext>
            </a:extLst>
          </p:cNvPr>
          <p:cNvSpPr txBox="1"/>
          <p:nvPr/>
        </p:nvSpPr>
        <p:spPr>
          <a:xfrm>
            <a:off x="3801672" y="2695533"/>
            <a:ext cx="2372765" cy="338554"/>
          </a:xfrm>
          <a:prstGeom prst="rect">
            <a:avLst/>
          </a:prstGeom>
          <a:noFill/>
        </p:spPr>
        <p:txBody>
          <a:bodyPr wrap="none" rtlCol="0">
            <a:spAutoFit/>
          </a:bodyPr>
          <a:lstStyle/>
          <a:p>
            <a:r>
              <a:rPr kumimoji="1" lang="en-US" altLang="zh-TW" sz="1600" dirty="0"/>
              <a:t>Least-square fitting method</a:t>
            </a:r>
            <a:endParaRPr kumimoji="1" lang="zh-TW" altLang="en-US" sz="1600" dirty="0"/>
          </a:p>
        </p:txBody>
      </p:sp>
      <p:cxnSp>
        <p:nvCxnSpPr>
          <p:cNvPr id="14" name="直線接點 13">
            <a:extLst>
              <a:ext uri="{FF2B5EF4-FFF2-40B4-BE49-F238E27FC236}">
                <a16:creationId xmlns:a16="http://schemas.microsoft.com/office/drawing/2014/main" id="{9F31D530-3728-CA46-BEC0-CAF89E172CB4}"/>
              </a:ext>
            </a:extLst>
          </p:cNvPr>
          <p:cNvCxnSpPr>
            <a:cxnSpLocks/>
          </p:cNvCxnSpPr>
          <p:nvPr/>
        </p:nvCxnSpPr>
        <p:spPr>
          <a:xfrm>
            <a:off x="891822" y="3152722"/>
            <a:ext cx="10410039"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圓角矩形 23">
                <a:extLst>
                  <a:ext uri="{FF2B5EF4-FFF2-40B4-BE49-F238E27FC236}">
                    <a16:creationId xmlns:a16="http://schemas.microsoft.com/office/drawing/2014/main" id="{FC3050AE-F182-AF4B-8ADF-D7341CAA683E}"/>
                  </a:ext>
                </a:extLst>
              </p:cNvPr>
              <p:cNvSpPr/>
              <p:nvPr/>
            </p:nvSpPr>
            <p:spPr>
              <a:xfrm>
                <a:off x="7292303" y="2316892"/>
                <a:ext cx="3320125" cy="590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342900" indent="-342900">
                  <a:buFont typeface="+mj-lt"/>
                  <a:buAutoNum type="arabicPeriod"/>
                </a:pPr>
                <a:r>
                  <a:rPr kumimoji="1" lang="en-US" altLang="zh-TW" sz="1600" dirty="0">
                    <a:ea typeface="Cambria Math" panose="02040503050406030204" pitchFamily="18" charset="0"/>
                  </a:rPr>
                  <a:t>(Minority) carrier SRH lifetime </a:t>
                </a:r>
                <a14:m>
                  <m:oMath xmlns:m="http://schemas.openxmlformats.org/officeDocument/2006/math">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ea typeface="Cambria Math" panose="02040503050406030204" pitchFamily="18" charset="0"/>
                          </a:rPr>
                          <m:t>0</m:t>
                        </m:r>
                      </m:sub>
                    </m:sSub>
                  </m:oMath>
                </a14:m>
                <a:endParaRPr kumimoji="1" lang="en-US" altLang="zh-TW" sz="1600" dirty="0"/>
              </a:p>
              <a:p>
                <a:pPr marL="342900" indent="-342900">
                  <a:buFont typeface="+mj-lt"/>
                  <a:buAutoNum type="arabicPeriod"/>
                </a:pPr>
                <a:r>
                  <a:rPr kumimoji="1" lang="en-US" altLang="zh-TW" sz="1600" dirty="0"/>
                  <a:t>Radiative recombination rate </a:t>
                </a:r>
                <a14:m>
                  <m:oMath xmlns:m="http://schemas.openxmlformats.org/officeDocument/2006/math">
                    <m:r>
                      <a:rPr kumimoji="1" lang="en-US" altLang="zh-TW" sz="1600" b="0" i="1" smtClean="0">
                        <a:latin typeface="Cambria Math" panose="02040503050406030204" pitchFamily="18" charset="0"/>
                      </a:rPr>
                      <m:t>𝐵</m:t>
                    </m:r>
                  </m:oMath>
                </a14:m>
                <a:endParaRPr kumimoji="1" lang="zh-TW" altLang="en-US" sz="1600" dirty="0"/>
              </a:p>
            </p:txBody>
          </p:sp>
        </mc:Choice>
        <mc:Fallback xmlns="">
          <p:sp>
            <p:nvSpPr>
              <p:cNvPr id="24" name="圓角矩形 23">
                <a:extLst>
                  <a:ext uri="{FF2B5EF4-FFF2-40B4-BE49-F238E27FC236}">
                    <a16:creationId xmlns:a16="http://schemas.microsoft.com/office/drawing/2014/main" id="{FC3050AE-F182-AF4B-8ADF-D7341CAA683E}"/>
                  </a:ext>
                </a:extLst>
              </p:cNvPr>
              <p:cNvSpPr>
                <a:spLocks noRot="1" noChangeAspect="1" noMove="1" noResize="1" noEditPoints="1" noAdjustHandles="1" noChangeArrowheads="1" noChangeShapeType="1" noTextEdit="1"/>
              </p:cNvSpPr>
              <p:nvPr/>
            </p:nvSpPr>
            <p:spPr>
              <a:xfrm>
                <a:off x="7292303" y="2316892"/>
                <a:ext cx="3320125" cy="590088"/>
              </a:xfrm>
              <a:prstGeom prst="roundRect">
                <a:avLst/>
              </a:prstGeom>
              <a:blipFill>
                <a:blip r:embed="rId4"/>
                <a:stretch>
                  <a:fillRect b="-8000"/>
                </a:stretch>
              </a:blipFill>
            </p:spPr>
            <p:txBody>
              <a:bodyPr/>
              <a:lstStyle/>
              <a:p>
                <a:r>
                  <a:rPr lang="zh-TW" altLang="en-US">
                    <a:noFill/>
                  </a:rPr>
                  <a:t> </a:t>
                </a:r>
              </a:p>
            </p:txBody>
          </p:sp>
        </mc:Fallback>
      </mc:AlternateContent>
      <p:cxnSp>
        <p:nvCxnSpPr>
          <p:cNvPr id="25" name="直線箭頭接點 24">
            <a:extLst>
              <a:ext uri="{FF2B5EF4-FFF2-40B4-BE49-F238E27FC236}">
                <a16:creationId xmlns:a16="http://schemas.microsoft.com/office/drawing/2014/main" id="{7C414AFC-C4BE-AD48-9863-89AEB0AA3D83}"/>
              </a:ext>
            </a:extLst>
          </p:cNvPr>
          <p:cNvCxnSpPr>
            <a:cxnSpLocks/>
          </p:cNvCxnSpPr>
          <p:nvPr/>
        </p:nvCxnSpPr>
        <p:spPr>
          <a:xfrm>
            <a:off x="9511295" y="1867672"/>
            <a:ext cx="623574" cy="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箭頭接點 28">
            <a:extLst>
              <a:ext uri="{FF2B5EF4-FFF2-40B4-BE49-F238E27FC236}">
                <a16:creationId xmlns:a16="http://schemas.microsoft.com/office/drawing/2014/main" id="{FE69C2C9-5E59-E14C-A006-A595A165376D}"/>
              </a:ext>
            </a:extLst>
          </p:cNvPr>
          <p:cNvCxnSpPr>
            <a:cxnSpLocks/>
          </p:cNvCxnSpPr>
          <p:nvPr/>
        </p:nvCxnSpPr>
        <p:spPr>
          <a:xfrm>
            <a:off x="10128893" y="1869821"/>
            <a:ext cx="0" cy="359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87BD8B54-6715-AD47-9DCD-700DECE90CEE}"/>
              </a:ext>
            </a:extLst>
          </p:cNvPr>
          <p:cNvSpPr txBox="1"/>
          <p:nvPr/>
        </p:nvSpPr>
        <p:spPr>
          <a:xfrm>
            <a:off x="739175" y="1764214"/>
            <a:ext cx="995785"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en-US" altLang="zh-TW" dirty="0"/>
              <a:t>Constant</a:t>
            </a:r>
          </a:p>
          <a:p>
            <a:pPr algn="ctr"/>
            <a:r>
              <a:rPr kumimoji="1" lang="en-US" altLang="zh-TW" dirty="0"/>
              <a:t>lifetime</a:t>
            </a:r>
            <a:endParaRPr kumimoji="1" lang="zh-TW" altLang="en-US" dirty="0"/>
          </a:p>
        </p:txBody>
      </p:sp>
      <p:cxnSp>
        <p:nvCxnSpPr>
          <p:cNvPr id="34" name="直線箭頭接點 33">
            <a:extLst>
              <a:ext uri="{FF2B5EF4-FFF2-40B4-BE49-F238E27FC236}">
                <a16:creationId xmlns:a16="http://schemas.microsoft.com/office/drawing/2014/main" id="{7D1F1B44-D8EB-484A-8B6D-706DB7432DCB}"/>
              </a:ext>
            </a:extLst>
          </p:cNvPr>
          <p:cNvCxnSpPr>
            <a:cxnSpLocks/>
          </p:cNvCxnSpPr>
          <p:nvPr/>
        </p:nvCxnSpPr>
        <p:spPr>
          <a:xfrm flipV="1">
            <a:off x="6755599" y="1896851"/>
            <a:ext cx="0" cy="80303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箭頭接點 34">
            <a:extLst>
              <a:ext uri="{FF2B5EF4-FFF2-40B4-BE49-F238E27FC236}">
                <a16:creationId xmlns:a16="http://schemas.microsoft.com/office/drawing/2014/main" id="{A7534B6C-1E14-3247-B0F3-46AC0E3D56A4}"/>
              </a:ext>
            </a:extLst>
          </p:cNvPr>
          <p:cNvCxnSpPr>
            <a:cxnSpLocks/>
          </p:cNvCxnSpPr>
          <p:nvPr/>
        </p:nvCxnSpPr>
        <p:spPr>
          <a:xfrm>
            <a:off x="6760133" y="1889136"/>
            <a:ext cx="3904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字方塊 36">
            <a:extLst>
              <a:ext uri="{FF2B5EF4-FFF2-40B4-BE49-F238E27FC236}">
                <a16:creationId xmlns:a16="http://schemas.microsoft.com/office/drawing/2014/main" id="{D5368A68-1EB5-2545-8821-C5A6AD5CD8FA}"/>
              </a:ext>
            </a:extLst>
          </p:cNvPr>
          <p:cNvSpPr txBox="1"/>
          <p:nvPr/>
        </p:nvSpPr>
        <p:spPr>
          <a:xfrm>
            <a:off x="741067" y="3448618"/>
            <a:ext cx="1430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zh-TW" dirty="0"/>
              <a:t>Non-constant</a:t>
            </a:r>
          </a:p>
          <a:p>
            <a:pPr algn="ctr"/>
            <a:r>
              <a:rPr kumimoji="1" lang="en-US" altLang="zh-TW" dirty="0"/>
              <a:t>lifetime</a:t>
            </a:r>
            <a:endParaRPr kumimoji="1" lang="zh-TW" altLang="en-US" dirty="0"/>
          </a:p>
        </p:txBody>
      </p:sp>
      <p:sp>
        <p:nvSpPr>
          <p:cNvPr id="19" name="圓角矩形 18">
            <a:extLst>
              <a:ext uri="{FF2B5EF4-FFF2-40B4-BE49-F238E27FC236}">
                <a16:creationId xmlns:a16="http://schemas.microsoft.com/office/drawing/2014/main" id="{BDDB8C6A-3D72-5744-BDE3-69AF0EB73593}"/>
              </a:ext>
            </a:extLst>
          </p:cNvPr>
          <p:cNvSpPr/>
          <p:nvPr/>
        </p:nvSpPr>
        <p:spPr>
          <a:xfrm>
            <a:off x="2514019" y="3550217"/>
            <a:ext cx="6481341" cy="14819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TW" altLang="en-US"/>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F252DDD0-2B8F-164D-8347-3E59D5774F76}"/>
                  </a:ext>
                </a:extLst>
              </p:cNvPr>
              <p:cNvSpPr txBox="1"/>
              <p:nvPr/>
            </p:nvSpPr>
            <p:spPr>
              <a:xfrm>
                <a:off x="2613142" y="3671515"/>
                <a:ext cx="2116605"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TW" sz="1600" i="1" smtClean="0">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m:t>
                          </m:r>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𝑡</m:t>
                          </m:r>
                        </m:den>
                      </m:f>
                      <m:r>
                        <a:rPr kumimoji="1" lang="en-US" altLang="zh-TW" sz="1600" b="0" i="1" smtClean="0">
                          <a:latin typeface="Cambria Math" panose="02040503050406030204" pitchFamily="18" charset="0"/>
                          <a:ea typeface="Cambria Math" panose="02040503050406030204" pitchFamily="18" charset="0"/>
                        </a:rPr>
                        <m:t>=−</m:t>
                      </m:r>
                      <m:sSup>
                        <m:sSupPr>
                          <m:ctrlPr>
                            <a:rPr kumimoji="1" lang="en-US" altLang="zh-TW" sz="1600" b="0" i="1" smtClean="0">
                              <a:latin typeface="Cambria Math" panose="02040503050406030204" pitchFamily="18" charset="0"/>
                              <a:ea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𝐷</m:t>
                          </m:r>
                        </m:e>
                        <m:sup>
                          <m:r>
                            <a:rPr kumimoji="1" lang="en-US" altLang="zh-TW" sz="1600" b="0" i="1" smtClean="0">
                              <a:latin typeface="Cambria Math" panose="02040503050406030204" pitchFamily="18" charset="0"/>
                              <a:ea typeface="Cambria Math" panose="02040503050406030204" pitchFamily="18" charset="0"/>
                            </a:rPr>
                            <m:t>∗</m:t>
                          </m:r>
                        </m:sup>
                      </m:sSup>
                      <m:f>
                        <m:fPr>
                          <m:ctrlPr>
                            <a:rPr kumimoji="1" lang="en-US" altLang="zh-TW" sz="1600" i="1" smtClean="0">
                              <a:latin typeface="Cambria Math" panose="02040503050406030204" pitchFamily="18" charset="0"/>
                            </a:rPr>
                          </m:ctrlPr>
                        </m:fPr>
                        <m:num>
                          <m:sSup>
                            <m:sSupPr>
                              <m:ctrlPr>
                                <a:rPr kumimoji="1" lang="en-US" altLang="zh-TW" sz="1600" i="1" smtClean="0">
                                  <a:latin typeface="Cambria Math" panose="02040503050406030204" pitchFamily="18" charset="0"/>
                                </a:rPr>
                              </m:ctrlPr>
                            </m:sSupPr>
                            <m:e>
                              <m:r>
                                <a:rPr kumimoji="1" lang="en-US" altLang="zh-TW" sz="1600" i="1" smtClean="0">
                                  <a:latin typeface="Cambria Math" panose="02040503050406030204" pitchFamily="18" charset="0"/>
                                  <a:ea typeface="Cambria Math" panose="02040503050406030204" pitchFamily="18" charset="0"/>
                                </a:rPr>
                                <m:t>𝜕</m:t>
                              </m:r>
                            </m:e>
                            <m:sup>
                              <m:r>
                                <a:rPr kumimoji="1" lang="en-US" altLang="zh-TW" sz="1600" b="0" i="1" smtClean="0">
                                  <a:latin typeface="Cambria Math" panose="02040503050406030204" pitchFamily="18" charset="0"/>
                                </a:rPr>
                                <m:t>2</m:t>
                              </m:r>
                            </m:sup>
                          </m:sSup>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smtClean="0">
                              <a:latin typeface="Cambria Math" panose="02040503050406030204" pitchFamily="18" charset="0"/>
                              <a:ea typeface="Cambria Math" panose="02040503050406030204" pitchFamily="18" charset="0"/>
                            </a:rPr>
                            <m:t>𝜕</m:t>
                          </m:r>
                          <m:sSup>
                            <m:sSupPr>
                              <m:ctrlPr>
                                <a:rPr kumimoji="1" lang="en-US" altLang="zh-TW" sz="1600" i="1" smtClean="0">
                                  <a:latin typeface="Cambria Math" panose="02040503050406030204" pitchFamily="18" charset="0"/>
                                  <a:ea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𝑥</m:t>
                              </m:r>
                            </m:e>
                            <m:sup>
                              <m:r>
                                <a:rPr kumimoji="1" lang="en-US" altLang="zh-TW" sz="1600" b="0" i="1" smtClean="0">
                                  <a:latin typeface="Cambria Math" panose="02040503050406030204" pitchFamily="18" charset="0"/>
                                  <a:ea typeface="Cambria Math" panose="02040503050406030204" pitchFamily="18" charset="0"/>
                                </a:rPr>
                                <m:t>2</m:t>
                              </m:r>
                            </m:sup>
                          </m:sSup>
                        </m:den>
                      </m:f>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zh-TW" altLang="en-US" sz="1600" i="1">
                              <a:latin typeface="Cambria Math" panose="02040503050406030204" pitchFamily="18" charset="0"/>
                            </a:rPr>
                            <m:t>𝜏</m:t>
                          </m:r>
                        </m:den>
                      </m:f>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45" name="文字方塊 44">
                <a:extLst>
                  <a:ext uri="{FF2B5EF4-FFF2-40B4-BE49-F238E27FC236}">
                    <a16:creationId xmlns:a16="http://schemas.microsoft.com/office/drawing/2014/main" id="{F252DDD0-2B8F-164D-8347-3E59D5774F76}"/>
                  </a:ext>
                </a:extLst>
              </p:cNvPr>
              <p:cNvSpPr txBox="1">
                <a:spLocks noRot="1" noChangeAspect="1" noMove="1" noResize="1" noEditPoints="1" noAdjustHandles="1" noChangeArrowheads="1" noChangeShapeType="1" noTextEdit="1"/>
              </p:cNvSpPr>
              <p:nvPr/>
            </p:nvSpPr>
            <p:spPr>
              <a:xfrm>
                <a:off x="2613142" y="3671515"/>
                <a:ext cx="2116605" cy="494110"/>
              </a:xfrm>
              <a:prstGeom prst="rect">
                <a:avLst/>
              </a:prstGeom>
              <a:blipFill>
                <a:blip r:embed="rId5"/>
                <a:stretch>
                  <a:fillRect l="-1198" b="-12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1D2C79FA-5EDC-E447-BFC3-DF56B80DBF4F}"/>
                  </a:ext>
                </a:extLst>
              </p:cNvPr>
              <p:cNvSpPr txBox="1"/>
              <p:nvPr/>
            </p:nvSpPr>
            <p:spPr>
              <a:xfrm>
                <a:off x="4988055" y="3636347"/>
                <a:ext cx="2453429" cy="575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r>
                        <a:rPr kumimoji="1" lang="en-US" altLang="zh-TW" sz="1600" b="0" i="1" smtClean="0">
                          <a:latin typeface="Cambria Math" panose="02040503050406030204" pitchFamily="18" charset="0"/>
                        </a:rPr>
                        <m:t>=</m:t>
                      </m:r>
                      <m:nary>
                        <m:naryPr>
                          <m:ctrlPr>
                            <a:rPr kumimoji="1" lang="en-US" altLang="zh-TW" sz="1600" b="0" i="1" smtClean="0">
                              <a:latin typeface="Cambria Math" panose="02040503050406030204" pitchFamily="18" charset="0"/>
                            </a:rPr>
                          </m:ctrlPr>
                        </m:naryPr>
                        <m:sub>
                          <m:r>
                            <m:rPr>
                              <m:brk m:alnAt="23"/>
                            </m:rPr>
                            <a:rPr kumimoji="1" lang="en-US" altLang="zh-TW" sz="1600" b="0" i="1" smtClean="0">
                              <a:latin typeface="Cambria Math" panose="02040503050406030204" pitchFamily="18" charset="0"/>
                            </a:rPr>
                            <m:t>𝑉</m:t>
                          </m:r>
                        </m:sub>
                        <m:sup/>
                        <m:e>
                          <m:r>
                            <m:rPr>
                              <m:sty m:val="p"/>
                            </m:rPr>
                            <a:rPr kumimoji="1" lang="en-US" altLang="zh-TW" sz="1600">
                              <a:latin typeface="Cambria Math" panose="02040503050406030204" pitchFamily="18" charset="0"/>
                            </a:rPr>
                            <m:t>exp</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𝛽</m:t>
                              </m:r>
                              <m:r>
                                <a:rPr kumimoji="1" lang="en-US" altLang="zh-TW" sz="1600" i="1">
                                  <a:latin typeface="Cambria Math" panose="02040503050406030204" pitchFamily="18" charset="0"/>
                                  <a:ea typeface="Cambria Math" panose="02040503050406030204" pitchFamily="18" charset="0"/>
                                </a:rPr>
                                <m:t>𝑥</m:t>
                              </m:r>
                            </m:e>
                          </m:d>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 </m:t>
                          </m:r>
                          <m:r>
                            <a:rPr kumimoji="1" lang="en-US" altLang="zh-TW" sz="1600" i="1">
                              <a:latin typeface="Cambria Math" panose="02040503050406030204" pitchFamily="18" charset="0"/>
                              <a:ea typeface="Cambria Math" panose="02040503050406030204" pitchFamily="18" charset="0"/>
                            </a:rPr>
                            <m:t>𝑑</m:t>
                          </m:r>
                          <m:r>
                            <a:rPr kumimoji="1" lang="en-US" altLang="zh-TW" sz="1600" b="0" i="1" smtClean="0">
                              <a:latin typeface="Cambria Math" panose="02040503050406030204" pitchFamily="18" charset="0"/>
                              <a:ea typeface="Cambria Math" panose="02040503050406030204" pitchFamily="18" charset="0"/>
                            </a:rPr>
                            <m:t>𝑉</m:t>
                          </m:r>
                        </m:e>
                      </m:nary>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46" name="文字方塊 45">
                <a:extLst>
                  <a:ext uri="{FF2B5EF4-FFF2-40B4-BE49-F238E27FC236}">
                    <a16:creationId xmlns:a16="http://schemas.microsoft.com/office/drawing/2014/main" id="{1D2C79FA-5EDC-E447-BFC3-DF56B80DBF4F}"/>
                  </a:ext>
                </a:extLst>
              </p:cNvPr>
              <p:cNvSpPr txBox="1">
                <a:spLocks noRot="1" noChangeAspect="1" noMove="1" noResize="1" noEditPoints="1" noAdjustHandles="1" noChangeArrowheads="1" noChangeShapeType="1" noTextEdit="1"/>
              </p:cNvSpPr>
              <p:nvPr/>
            </p:nvSpPr>
            <p:spPr>
              <a:xfrm>
                <a:off x="4988055" y="3636347"/>
                <a:ext cx="2453429" cy="575286"/>
              </a:xfrm>
              <a:prstGeom prst="rect">
                <a:avLst/>
              </a:prstGeom>
              <a:blipFill>
                <a:blip r:embed="rId6"/>
                <a:stretch>
                  <a:fillRect l="-9278" t="-161702" b="-2446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D32285B3-86C5-2949-A260-5FA001135142}"/>
                  </a:ext>
                </a:extLst>
              </p:cNvPr>
              <p:cNvSpPr txBox="1"/>
              <p:nvPr/>
            </p:nvSpPr>
            <p:spPr>
              <a:xfrm>
                <a:off x="2930014" y="4375439"/>
                <a:ext cx="1578702" cy="504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rPr>
                            <m:t>r</m:t>
                          </m:r>
                        </m:sub>
                      </m:sSub>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1</m:t>
                          </m:r>
                        </m:num>
                        <m:den>
                          <m:r>
                            <a:rPr kumimoji="1" lang="en-US" altLang="zh-TW" sz="1600" i="1">
                              <a:latin typeface="Cambria Math" panose="02040503050406030204" pitchFamily="18" charset="0"/>
                              <a:ea typeface="Cambria Math" panose="02040503050406030204" pitchFamily="18" charset="0"/>
                            </a:rPr>
                            <m:t>𝐵</m:t>
                          </m:r>
                          <m:d>
                            <m:dPr>
                              <m:ctrlPr>
                                <a:rPr kumimoji="1" lang="en-US" altLang="zh-TW" sz="1600" i="1">
                                  <a:latin typeface="Cambria Math" panose="02040503050406030204" pitchFamily="18" charset="0"/>
                                  <a:ea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e>
                          </m:d>
                        </m:den>
                      </m:f>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47" name="文字方塊 46">
                <a:extLst>
                  <a:ext uri="{FF2B5EF4-FFF2-40B4-BE49-F238E27FC236}">
                    <a16:creationId xmlns:a16="http://schemas.microsoft.com/office/drawing/2014/main" id="{D32285B3-86C5-2949-A260-5FA001135142}"/>
                  </a:ext>
                </a:extLst>
              </p:cNvPr>
              <p:cNvSpPr txBox="1">
                <a:spLocks noRot="1" noChangeAspect="1" noMove="1" noResize="1" noEditPoints="1" noAdjustHandles="1" noChangeArrowheads="1" noChangeShapeType="1" noTextEdit="1"/>
              </p:cNvSpPr>
              <p:nvPr/>
            </p:nvSpPr>
            <p:spPr>
              <a:xfrm>
                <a:off x="2930014" y="4375439"/>
                <a:ext cx="1578702" cy="504433"/>
              </a:xfrm>
              <a:prstGeom prst="rect">
                <a:avLst/>
              </a:prstGeom>
              <a:blipFill>
                <a:blip r:embed="rId7"/>
                <a:stretch>
                  <a:fillRect l="-800" t="-2500" b="-7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DF7502BA-670C-A641-B979-197310E815D4}"/>
                  </a:ext>
                </a:extLst>
              </p:cNvPr>
              <p:cNvSpPr txBox="1"/>
              <p:nvPr/>
            </p:nvSpPr>
            <p:spPr>
              <a:xfrm>
                <a:off x="4871228" y="4375439"/>
                <a:ext cx="3798669" cy="504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i="1" smtClean="0">
                              <a:latin typeface="Cambria Math" panose="02040503050406030204" pitchFamily="18" charset="0"/>
                              <a:ea typeface="Cambria Math" panose="02040503050406030204" pitchFamily="18" charset="0"/>
                            </a:rPr>
                            <m:t>𝜏</m:t>
                          </m:r>
                        </m:e>
                        <m:sub>
                          <m:r>
                            <m:rPr>
                              <m:sty m:val="p"/>
                            </m:rPr>
                            <a:rPr kumimoji="1" lang="en-US" altLang="zh-TW" sz="1600" b="0" i="0" smtClean="0">
                              <a:latin typeface="Cambria Math" panose="02040503050406030204" pitchFamily="18" charset="0"/>
                            </a:rPr>
                            <m:t>n</m:t>
                          </m:r>
                          <m:r>
                            <m:rPr>
                              <m:sty m:val="p"/>
                            </m:rPr>
                            <a:rPr kumimoji="1" lang="en-US" altLang="zh-TW" sz="1600">
                              <a:latin typeface="Cambria Math" panose="02040503050406030204" pitchFamily="18" charset="0"/>
                            </a:rPr>
                            <m:t>r</m:t>
                          </m:r>
                        </m:sub>
                      </m:sSub>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1</m:t>
                              </m:r>
                            </m:sub>
                          </m:sSub>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en>
                      </m:f>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i="1">
                              <a:latin typeface="Cambria Math" panose="02040503050406030204" pitchFamily="18" charset="0"/>
                            </a:rPr>
                            <m:t>𝑝</m:t>
                          </m:r>
                          <m:r>
                            <a:rPr kumimoji="1" lang="en-US" altLang="zh-TW" sz="1600" i="1">
                              <a:latin typeface="Cambria Math" panose="02040503050406030204" pitchFamily="18" charset="0"/>
                            </a:rPr>
                            <m:t>0</m:t>
                          </m:r>
                        </m:sub>
                      </m:sSub>
                      <m:r>
                        <a:rPr kumimoji="1" lang="en-US" altLang="zh-TW" sz="1600" b="0" i="1" smtClean="0">
                          <a:latin typeface="Cambria Math" panose="02040503050406030204" pitchFamily="18" charset="0"/>
                        </a:rPr>
                        <m:t>+</m:t>
                      </m:r>
                      <m:f>
                        <m:fPr>
                          <m:ctrlPr>
                            <a:rPr kumimoji="1" lang="en-US" altLang="zh-TW" sz="1600" i="1">
                              <a:latin typeface="Cambria Math" panose="02040503050406030204" pitchFamily="18" charset="0"/>
                            </a:rPr>
                          </m:ctrlPr>
                        </m:fPr>
                        <m:num>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1</m:t>
                              </m:r>
                            </m:sub>
                          </m:sSub>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en>
                      </m:f>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rPr>
                            <m:t>0</m:t>
                          </m:r>
                        </m:sub>
                      </m:sSub>
                    </m:oMath>
                  </m:oMathPara>
                </a14:m>
                <a:endParaRPr kumimoji="1" lang="zh-TW" altLang="en-US" sz="1600" dirty="0"/>
              </a:p>
            </p:txBody>
          </p:sp>
        </mc:Choice>
        <mc:Fallback xmlns="">
          <p:sp>
            <p:nvSpPr>
              <p:cNvPr id="48" name="文字方塊 47">
                <a:extLst>
                  <a:ext uri="{FF2B5EF4-FFF2-40B4-BE49-F238E27FC236}">
                    <a16:creationId xmlns:a16="http://schemas.microsoft.com/office/drawing/2014/main" id="{DF7502BA-670C-A641-B979-197310E815D4}"/>
                  </a:ext>
                </a:extLst>
              </p:cNvPr>
              <p:cNvSpPr txBox="1">
                <a:spLocks noRot="1" noChangeAspect="1" noMove="1" noResize="1" noEditPoints="1" noAdjustHandles="1" noChangeArrowheads="1" noChangeShapeType="1" noTextEdit="1"/>
              </p:cNvSpPr>
              <p:nvPr/>
            </p:nvSpPr>
            <p:spPr>
              <a:xfrm>
                <a:off x="4871228" y="4375439"/>
                <a:ext cx="3798669" cy="504433"/>
              </a:xfrm>
              <a:prstGeom prst="rect">
                <a:avLst/>
              </a:prstGeom>
              <a:blipFill>
                <a:blip r:embed="rId8"/>
                <a:stretch>
                  <a:fillRect t="-2500" b="-7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矩形 48">
                <a:extLst>
                  <a:ext uri="{FF2B5EF4-FFF2-40B4-BE49-F238E27FC236}">
                    <a16:creationId xmlns:a16="http://schemas.microsoft.com/office/drawing/2014/main" id="{F846BEE6-0E0A-614C-8991-050ED223AC38}"/>
                  </a:ext>
                </a:extLst>
              </p:cNvPr>
              <p:cNvSpPr/>
              <p:nvPr/>
            </p:nvSpPr>
            <p:spPr>
              <a:xfrm>
                <a:off x="7690773" y="3636347"/>
                <a:ext cx="1304588" cy="595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en-US" altLang="zh-TW" sz="1600" i="1" smtClean="0">
                              <a:latin typeface="Cambria Math" panose="02040503050406030204" pitchFamily="18" charset="0"/>
                            </a:rPr>
                          </m:ctrlPr>
                        </m:fPr>
                        <m:num>
                          <m:r>
                            <a:rPr kumimoji="1" lang="en-US" altLang="zh-TW" sz="1600" b="0" i="1" smtClean="0">
                              <a:latin typeface="Cambria Math" panose="02040503050406030204" pitchFamily="18" charset="0"/>
                              <a:ea typeface="Cambria Math" panose="02040503050406030204" pitchFamily="18" charset="0"/>
                            </a:rPr>
                            <m:t>1</m:t>
                          </m:r>
                        </m:num>
                        <m:den>
                          <m:r>
                            <a:rPr kumimoji="1" lang="zh-TW" altLang="en-US" sz="1600" i="1">
                              <a:latin typeface="Cambria Math" panose="02040503050406030204" pitchFamily="18" charset="0"/>
                            </a:rPr>
                            <m:t>𝜏</m:t>
                          </m:r>
                        </m:den>
                      </m:f>
                      <m:r>
                        <a:rPr kumimoji="1" lang="en-US" altLang="zh-TW" sz="1600" b="0" i="1" smtClean="0">
                          <a:latin typeface="Cambria Math" panose="02040503050406030204" pitchFamily="18" charset="0"/>
                        </a:rPr>
                        <m:t>=</m:t>
                      </m:r>
                      <m:f>
                        <m:fPr>
                          <m:ctrlPr>
                            <a:rPr kumimoji="1" lang="en-US" altLang="zh-TW" sz="1600" i="1">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1</m:t>
                          </m:r>
                        </m:num>
                        <m:den>
                          <m:sSub>
                            <m:sSubPr>
                              <m:ctrlPr>
                                <a:rPr kumimoji="1" lang="en-US" altLang="zh-TW" sz="1600" i="1" smtClean="0">
                                  <a:latin typeface="Cambria Math" panose="02040503050406030204" pitchFamily="18" charset="0"/>
                                  <a:ea typeface="Cambria Math" panose="02040503050406030204" pitchFamily="18" charset="0"/>
                                </a:rPr>
                              </m:ctrlPr>
                            </m:sSubPr>
                            <m:e>
                              <m:r>
                                <a:rPr kumimoji="1" lang="zh-TW" altLang="en-US" sz="1600" i="1">
                                  <a:latin typeface="Cambria Math" panose="02040503050406030204" pitchFamily="18" charset="0"/>
                                </a:rPr>
                                <m:t>𝜏</m:t>
                              </m:r>
                            </m:e>
                            <m:sub>
                              <m:r>
                                <m:rPr>
                                  <m:sty m:val="p"/>
                                </m:rPr>
                                <a:rPr kumimoji="1" lang="en-US" altLang="zh-TW" sz="1600" b="0" i="0" smtClean="0">
                                  <a:latin typeface="Cambria Math" panose="02040503050406030204" pitchFamily="18" charset="0"/>
                                  <a:ea typeface="Cambria Math" panose="02040503050406030204" pitchFamily="18" charset="0"/>
                                </a:rPr>
                                <m:t>r</m:t>
                              </m:r>
                            </m:sub>
                          </m:sSub>
                        </m:den>
                      </m:f>
                      <m:r>
                        <a:rPr kumimoji="1" lang="en-US" altLang="zh-TW" sz="1600" b="0" i="1" smtClean="0">
                          <a:latin typeface="Cambria Math" panose="02040503050406030204" pitchFamily="18" charset="0"/>
                        </a:rPr>
                        <m:t>+</m:t>
                      </m:r>
                      <m:f>
                        <m:fPr>
                          <m:ctrlPr>
                            <a:rPr kumimoji="1" lang="en-US" altLang="zh-TW" sz="1600" i="1">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1</m:t>
                          </m:r>
                        </m:num>
                        <m:den>
                          <m:sSub>
                            <m:sSubPr>
                              <m:ctrlPr>
                                <a:rPr kumimoji="1" lang="en-US" altLang="zh-TW" sz="1600" i="1">
                                  <a:latin typeface="Cambria Math" panose="02040503050406030204" pitchFamily="18" charset="0"/>
                                  <a:ea typeface="Cambria Math" panose="02040503050406030204" pitchFamily="18" charset="0"/>
                                </a:rPr>
                              </m:ctrlPr>
                            </m:sSubPr>
                            <m:e>
                              <m:r>
                                <a:rPr kumimoji="1" lang="zh-TW" altLang="en-US" sz="1600" i="1">
                                  <a:latin typeface="Cambria Math" panose="02040503050406030204" pitchFamily="18" charset="0"/>
                                </a:rPr>
                                <m:t>𝜏</m:t>
                              </m:r>
                            </m:e>
                            <m:sub>
                              <m:r>
                                <m:rPr>
                                  <m:sty m:val="p"/>
                                </m:rPr>
                                <a:rPr kumimoji="1" lang="en-US" altLang="zh-TW" sz="1600" b="0" i="0" smtClean="0">
                                  <a:latin typeface="Cambria Math" panose="02040503050406030204" pitchFamily="18" charset="0"/>
                                </a:rPr>
                                <m:t>n</m:t>
                              </m:r>
                              <m:r>
                                <m:rPr>
                                  <m:sty m:val="p"/>
                                </m:rPr>
                                <a:rPr kumimoji="1" lang="en-US" altLang="zh-TW" sz="1600">
                                  <a:latin typeface="Cambria Math" panose="02040503050406030204" pitchFamily="18" charset="0"/>
                                  <a:ea typeface="Cambria Math" panose="02040503050406030204" pitchFamily="18" charset="0"/>
                                </a:rPr>
                                <m:t>r</m:t>
                              </m:r>
                            </m:sub>
                          </m:sSub>
                        </m:den>
                      </m:f>
                    </m:oMath>
                  </m:oMathPara>
                </a14:m>
                <a:endParaRPr lang="zh-TW" altLang="en-US" sz="1600" dirty="0"/>
              </a:p>
            </p:txBody>
          </p:sp>
        </mc:Choice>
        <mc:Fallback xmlns="">
          <p:sp>
            <p:nvSpPr>
              <p:cNvPr id="49" name="矩形 48">
                <a:extLst>
                  <a:ext uri="{FF2B5EF4-FFF2-40B4-BE49-F238E27FC236}">
                    <a16:creationId xmlns:a16="http://schemas.microsoft.com/office/drawing/2014/main" id="{F846BEE6-0E0A-614C-8991-050ED223AC38}"/>
                  </a:ext>
                </a:extLst>
              </p:cNvPr>
              <p:cNvSpPr>
                <a:spLocks noRot="1" noChangeAspect="1" noMove="1" noResize="1" noEditPoints="1" noAdjustHandles="1" noChangeArrowheads="1" noChangeShapeType="1" noTextEdit="1"/>
              </p:cNvSpPr>
              <p:nvPr/>
            </p:nvSpPr>
            <p:spPr>
              <a:xfrm>
                <a:off x="7690773" y="3636347"/>
                <a:ext cx="1304588" cy="595228"/>
              </a:xfrm>
              <a:prstGeom prst="rect">
                <a:avLst/>
              </a:prstGeom>
              <a:blipFill>
                <a:blip r:embed="rId9"/>
                <a:stretch>
                  <a:fillRect/>
                </a:stretch>
              </a:blipFill>
            </p:spPr>
            <p:txBody>
              <a:bodyPr/>
              <a:lstStyle/>
              <a:p>
                <a:r>
                  <a:rPr lang="zh-TW" altLang="en-US">
                    <a:noFill/>
                  </a:rPr>
                  <a:t> </a:t>
                </a:r>
              </a:p>
            </p:txBody>
          </p:sp>
        </mc:Fallback>
      </mc:AlternateContent>
      <p:sp>
        <p:nvSpPr>
          <p:cNvPr id="50" name="圓角矩形 49">
            <a:extLst>
              <a:ext uri="{FF2B5EF4-FFF2-40B4-BE49-F238E27FC236}">
                <a16:creationId xmlns:a16="http://schemas.microsoft.com/office/drawing/2014/main" id="{24F0BCDA-D0F6-BB46-A3A0-9AA71F27891E}"/>
              </a:ext>
            </a:extLst>
          </p:cNvPr>
          <p:cNvSpPr/>
          <p:nvPr/>
        </p:nvSpPr>
        <p:spPr>
          <a:xfrm>
            <a:off x="1186697" y="4991414"/>
            <a:ext cx="880533" cy="35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TW" sz="1600" dirty="0"/>
              <a:t>PL data</a:t>
            </a:r>
            <a:endParaRPr kumimoji="1" lang="zh-TW" altLang="en-US" sz="1600" dirty="0"/>
          </a:p>
        </p:txBody>
      </p:sp>
      <p:cxnSp>
        <p:nvCxnSpPr>
          <p:cNvPr id="51" name="直線箭頭接點 50">
            <a:extLst>
              <a:ext uri="{FF2B5EF4-FFF2-40B4-BE49-F238E27FC236}">
                <a16:creationId xmlns:a16="http://schemas.microsoft.com/office/drawing/2014/main" id="{A9E81116-4937-3B43-877E-6C95642FA9BD}"/>
              </a:ext>
            </a:extLst>
          </p:cNvPr>
          <p:cNvCxnSpPr>
            <a:cxnSpLocks/>
          </p:cNvCxnSpPr>
          <p:nvPr/>
        </p:nvCxnSpPr>
        <p:spPr>
          <a:xfrm>
            <a:off x="2335047" y="5168462"/>
            <a:ext cx="69350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51">
            <a:extLst>
              <a:ext uri="{FF2B5EF4-FFF2-40B4-BE49-F238E27FC236}">
                <a16:creationId xmlns:a16="http://schemas.microsoft.com/office/drawing/2014/main" id="{320CE244-A8C0-0043-8D31-5F610CEA3142}"/>
              </a:ext>
            </a:extLst>
          </p:cNvPr>
          <p:cNvSpPr txBox="1"/>
          <p:nvPr/>
        </p:nvSpPr>
        <p:spPr>
          <a:xfrm>
            <a:off x="2194030" y="5185847"/>
            <a:ext cx="7327775" cy="338554"/>
          </a:xfrm>
          <a:prstGeom prst="rect">
            <a:avLst/>
          </a:prstGeom>
          <a:noFill/>
        </p:spPr>
        <p:txBody>
          <a:bodyPr wrap="none" rtlCol="0">
            <a:spAutoFit/>
          </a:bodyPr>
          <a:lstStyle/>
          <a:p>
            <a:r>
              <a:rPr kumimoji="1" lang="en-US" altLang="zh-TW" sz="1600" dirty="0"/>
              <a:t>Numerical algorithm solver[1]; manually tune parameter to find the best fitting parameters</a:t>
            </a:r>
            <a:endParaRPr kumimoji="1" lang="zh-TW" altLang="en-US" sz="1600" dirty="0"/>
          </a:p>
        </p:txBody>
      </p:sp>
      <mc:AlternateContent xmlns:mc="http://schemas.openxmlformats.org/markup-compatibility/2006" xmlns:a14="http://schemas.microsoft.com/office/drawing/2010/main">
        <mc:Choice Requires="a14">
          <p:sp>
            <p:nvSpPr>
              <p:cNvPr id="53" name="圓角矩形 52">
                <a:extLst>
                  <a:ext uri="{FF2B5EF4-FFF2-40B4-BE49-F238E27FC236}">
                    <a16:creationId xmlns:a16="http://schemas.microsoft.com/office/drawing/2014/main" id="{0C6DDEBF-7A4B-FB4F-AEB6-0E86B38EE9B7}"/>
                  </a:ext>
                </a:extLst>
              </p:cNvPr>
              <p:cNvSpPr/>
              <p:nvPr/>
            </p:nvSpPr>
            <p:spPr>
              <a:xfrm>
                <a:off x="9512332" y="4997669"/>
                <a:ext cx="1313322" cy="35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ea typeface="Cambria Math" panose="02040503050406030204" pitchFamily="18" charset="0"/>
                            </a:rPr>
                            <m:t>𝑝</m:t>
                          </m:r>
                          <m:r>
                            <a:rPr kumimoji="1" lang="en-US" altLang="zh-TW" sz="1600" b="0" i="1" smtClean="0">
                              <a:latin typeface="Cambria Math" panose="02040503050406030204" pitchFamily="18" charset="0"/>
                              <a:ea typeface="Cambria Math" panose="02040503050406030204" pitchFamily="18" charset="0"/>
                            </a:rPr>
                            <m:t>0</m:t>
                          </m:r>
                        </m:sub>
                      </m:sSub>
                      <m:r>
                        <a:rPr kumimoji="1" lang="en-US" altLang="zh-TW" sz="1600" b="0" i="0" smtClean="0">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𝜏</m:t>
                          </m:r>
                        </m:e>
                        <m:sub>
                          <m:r>
                            <a:rPr kumimoji="1" lang="en-US" altLang="zh-TW" sz="1600" b="0" i="1" smtClean="0">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0</m:t>
                          </m:r>
                        </m:sub>
                      </m:sSub>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rPr>
                        <m:t>𝐵</m:t>
                      </m:r>
                    </m:oMath>
                  </m:oMathPara>
                </a14:m>
                <a:endParaRPr kumimoji="1" lang="zh-TW" altLang="en-US" sz="1600" dirty="0"/>
              </a:p>
            </p:txBody>
          </p:sp>
        </mc:Choice>
        <mc:Fallback xmlns="">
          <p:sp>
            <p:nvSpPr>
              <p:cNvPr id="53" name="圓角矩形 52">
                <a:extLst>
                  <a:ext uri="{FF2B5EF4-FFF2-40B4-BE49-F238E27FC236}">
                    <a16:creationId xmlns:a16="http://schemas.microsoft.com/office/drawing/2014/main" id="{0C6DDEBF-7A4B-FB4F-AEB6-0E86B38EE9B7}"/>
                  </a:ext>
                </a:extLst>
              </p:cNvPr>
              <p:cNvSpPr>
                <a:spLocks noRot="1" noChangeAspect="1" noMove="1" noResize="1" noEditPoints="1" noAdjustHandles="1" noChangeArrowheads="1" noChangeShapeType="1" noTextEdit="1"/>
              </p:cNvSpPr>
              <p:nvPr/>
            </p:nvSpPr>
            <p:spPr>
              <a:xfrm>
                <a:off x="9512332" y="4997669"/>
                <a:ext cx="1313322" cy="354096"/>
              </a:xfrm>
              <a:prstGeom prst="roundRect">
                <a:avLst/>
              </a:prstGeom>
              <a:blipFill>
                <a:blip r:embed="rId10"/>
                <a:stretch>
                  <a:fillRect/>
                </a:stretch>
              </a:blipFill>
            </p:spPr>
            <p:txBody>
              <a:bodyPr/>
              <a:lstStyle/>
              <a:p>
                <a:r>
                  <a:rPr lang="zh-TW" altLang="en-US">
                    <a:noFill/>
                  </a:rPr>
                  <a:t> </a:t>
                </a:r>
              </a:p>
            </p:txBody>
          </p:sp>
        </mc:Fallback>
      </mc:AlternateContent>
      <p:sp>
        <p:nvSpPr>
          <p:cNvPr id="36" name="文字方塊 35">
            <a:extLst>
              <a:ext uri="{FF2B5EF4-FFF2-40B4-BE49-F238E27FC236}">
                <a16:creationId xmlns:a16="http://schemas.microsoft.com/office/drawing/2014/main" id="{A497278F-B5B1-5945-8AA1-FC3F256F9068}"/>
              </a:ext>
            </a:extLst>
          </p:cNvPr>
          <p:cNvSpPr txBox="1"/>
          <p:nvPr/>
        </p:nvSpPr>
        <p:spPr>
          <a:xfrm>
            <a:off x="678001" y="5827017"/>
            <a:ext cx="10804051" cy="276999"/>
          </a:xfrm>
          <a:prstGeom prst="rect">
            <a:avLst/>
          </a:prstGeom>
          <a:noFill/>
        </p:spPr>
        <p:txBody>
          <a:bodyPr wrap="square" rtlCol="0">
            <a:spAutoFit/>
          </a:bodyPr>
          <a:lstStyle/>
          <a:p>
            <a:r>
              <a:rPr lang="en" altLang="zh-TW" sz="1200" dirty="0"/>
              <a:t>[1] Liu, A., &amp; </a:t>
            </a:r>
            <a:r>
              <a:rPr lang="en" altLang="zh-TW" sz="1200" dirty="0" err="1"/>
              <a:t>Rosenwaks</a:t>
            </a:r>
            <a:r>
              <a:rPr lang="en" altLang="zh-TW" sz="1200" dirty="0"/>
              <a:t>, Y. (1999). </a:t>
            </a:r>
            <a:r>
              <a:rPr lang="en" altLang="zh-TW" sz="1200" b="1" dirty="0"/>
              <a:t>Excess carriers lifetime in InP single crystals: Radiative versus nonradiative recombination</a:t>
            </a:r>
            <a:r>
              <a:rPr lang="en" altLang="zh-TW" sz="1200" dirty="0"/>
              <a:t>. </a:t>
            </a:r>
            <a:r>
              <a:rPr lang="en" altLang="zh-TW" sz="1200" i="1" dirty="0"/>
              <a:t>Journal of applied physics</a:t>
            </a:r>
            <a:r>
              <a:rPr lang="en" altLang="zh-TW" sz="1200" dirty="0"/>
              <a:t>, </a:t>
            </a:r>
            <a:r>
              <a:rPr lang="en" altLang="zh-TW" sz="1200" i="1" dirty="0"/>
              <a:t>86</a:t>
            </a:r>
            <a:r>
              <a:rPr lang="en" altLang="zh-TW" sz="1200" dirty="0"/>
              <a:t>(1), 430-437.</a:t>
            </a:r>
          </a:p>
        </p:txBody>
      </p:sp>
    </p:spTree>
    <p:extLst>
      <p:ext uri="{BB962C8B-B14F-4D97-AF65-F5344CB8AC3E}">
        <p14:creationId xmlns:p14="http://schemas.microsoft.com/office/powerpoint/2010/main" val="284180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接點 21">
            <a:extLst>
              <a:ext uri="{FF2B5EF4-FFF2-40B4-BE49-F238E27FC236}">
                <a16:creationId xmlns:a16="http://schemas.microsoft.com/office/drawing/2014/main" id="{87EF55B5-A23E-0145-91B2-D9EEDC756991}"/>
              </a:ext>
            </a:extLst>
          </p:cNvPr>
          <p:cNvCxnSpPr>
            <a:cxnSpLocks/>
          </p:cNvCxnSpPr>
          <p:nvPr/>
        </p:nvCxnSpPr>
        <p:spPr>
          <a:xfrm>
            <a:off x="706561" y="1276595"/>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1242771C-18DC-1740-A8EB-3163C3857253}"/>
              </a:ext>
            </a:extLst>
          </p:cNvPr>
          <p:cNvSpPr txBox="1"/>
          <p:nvPr/>
        </p:nvSpPr>
        <p:spPr>
          <a:xfrm>
            <a:off x="3004088" y="630264"/>
            <a:ext cx="6213048" cy="646331"/>
          </a:xfrm>
          <a:prstGeom prst="rect">
            <a:avLst/>
          </a:prstGeom>
          <a:noFill/>
        </p:spPr>
        <p:txBody>
          <a:bodyPr wrap="none" rtlCol="0">
            <a:spAutoFit/>
          </a:bodyPr>
          <a:lstStyle/>
          <a:p>
            <a:r>
              <a:rPr kumimoji="1" lang="en-US" altLang="zh-TW" sz="3600" dirty="0"/>
              <a:t>SRH lifetime of InP [experiment]</a:t>
            </a:r>
            <a:endParaRPr kumimoji="1" lang="zh-TW" altLang="en-US" sz="3600" dirty="0">
              <a:latin typeface="+mj-lt"/>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100699610"/>
                  </p:ext>
                </p:extLst>
              </p:nvPr>
            </p:nvGraphicFramePr>
            <p:xfrm>
              <a:off x="706561" y="1352301"/>
              <a:ext cx="10824757" cy="4050792"/>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77238">
                      <a:extLst>
                        <a:ext uri="{9D8B030D-6E8A-4147-A177-3AD203B41FA5}">
                          <a16:colId xmlns:a16="http://schemas.microsoft.com/office/drawing/2014/main" val="53248031"/>
                        </a:ext>
                      </a:extLst>
                    </a:gridCol>
                    <a:gridCol w="936240">
                      <a:extLst>
                        <a:ext uri="{9D8B030D-6E8A-4147-A177-3AD203B41FA5}">
                          <a16:colId xmlns:a16="http://schemas.microsoft.com/office/drawing/2014/main" val="2231540446"/>
                        </a:ext>
                      </a:extLst>
                    </a:gridCol>
                    <a:gridCol w="1055077">
                      <a:extLst>
                        <a:ext uri="{9D8B030D-6E8A-4147-A177-3AD203B41FA5}">
                          <a16:colId xmlns:a16="http://schemas.microsoft.com/office/drawing/2014/main" val="2021286643"/>
                        </a:ext>
                      </a:extLst>
                    </a:gridCol>
                    <a:gridCol w="839565">
                      <a:extLst>
                        <a:ext uri="{9D8B030D-6E8A-4147-A177-3AD203B41FA5}">
                          <a16:colId xmlns:a16="http://schemas.microsoft.com/office/drawing/2014/main" val="2385942437"/>
                        </a:ext>
                      </a:extLst>
                    </a:gridCol>
                    <a:gridCol w="1064713">
                      <a:extLst>
                        <a:ext uri="{9D8B030D-6E8A-4147-A177-3AD203B41FA5}">
                          <a16:colId xmlns:a16="http://schemas.microsoft.com/office/drawing/2014/main" val="3103633772"/>
                        </a:ext>
                      </a:extLst>
                    </a:gridCol>
                    <a:gridCol w="751561">
                      <a:extLst>
                        <a:ext uri="{9D8B030D-6E8A-4147-A177-3AD203B41FA5}">
                          <a16:colId xmlns:a16="http://schemas.microsoft.com/office/drawing/2014/main" val="3841990301"/>
                        </a:ext>
                      </a:extLst>
                    </a:gridCol>
                    <a:gridCol w="76729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245203">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𝜹</m:t>
                                </m:r>
                                <m:r>
                                  <a:rPr lang="en-US" altLang="zh-TW" sz="1600" b="1" i="1" smtClean="0">
                                    <a:latin typeface="Cambria Math" panose="02040503050406030204" pitchFamily="18" charset="0"/>
                                  </a:rPr>
                                  <m:t>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230204">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230204">
                    <a:tc rowSpan="5">
                      <a:txBody>
                        <a:bodyPr/>
                        <a:lstStyle/>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pPr algn="ctr"/>
                          <a:endParaRPr lang="en-US" altLang="zh-TW" sz="1600" dirty="0"/>
                        </a:p>
                        <a:p>
                          <a:pPr algn="ctr"/>
                          <a:endParaRPr lang="en-US" altLang="zh-TW" sz="1600" dirty="0"/>
                        </a:p>
                        <a:p>
                          <a:pPr algn="ctr"/>
                          <a:endParaRPr lang="en-US" altLang="zh-TW" sz="1600" dirty="0"/>
                        </a:p>
                        <a:p>
                          <a:pPr algn="ctr"/>
                          <a:r>
                            <a:rPr lang="en-US" altLang="zh-TW" sz="1600" dirty="0"/>
                            <a:t>(100)</a:t>
                          </a:r>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100</a:t>
                          </a:r>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−11</m:t>
                                    </m:r>
                                  </m:sup>
                                </m:sSup>
                              </m:oMath>
                            </m:oMathPara>
                          </a14:m>
                          <a:endParaRPr lang="en-US" altLang="zh-TW" sz="160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3</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14</m:t>
                                    </m:r>
                                  </m:sup>
                                </m:sSup>
                              </m:oMath>
                            </m:oMathPara>
                          </a14:m>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70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250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100</a:t>
                          </a:r>
                          <a:r>
                            <a:rPr lang="en-US" altLang="zh-TW" sz="1600" b="0" i="0" u="none" strike="noStrike" kern="1200" dirty="0">
                              <a:solidFill>
                                <a:schemeClr val="tx1"/>
                              </a:solidFill>
                              <a:effectLst/>
                              <a:latin typeface="+mn-lt"/>
                              <a:ea typeface="+mn-ea"/>
                              <a:cs typeface="+mn-cs"/>
                            </a:rPr>
                            <a:t>±10</a:t>
                          </a:r>
                          <a:endParaRPr lang="zh-TW" altLang="en-US" sz="1600" dirty="0">
                            <a:solidFill>
                              <a:schemeClr val="tx1"/>
                            </a:solidFill>
                          </a:endParaRPr>
                        </a:p>
                      </a:txBody>
                      <a:tcPr/>
                    </a:tc>
                    <a:tc rowSpan="5">
                      <a:txBody>
                        <a:bodyPr/>
                        <a:lstStyle/>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r>
                            <a:rPr lang="en-US" altLang="zh-TW" sz="1600" dirty="0">
                              <a:solidFill>
                                <a:schemeClr val="tx1"/>
                              </a:solidFill>
                            </a:rPr>
                            <a:t>3000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rowSpan="5">
                      <a:txBody>
                        <a:bodyPr/>
                        <a:lstStyle/>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r>
                            <a:rPr lang="en-US" altLang="zh-TW" sz="1600" dirty="0">
                              <a:solidFill>
                                <a:schemeClr val="tx1"/>
                              </a:solidFill>
                            </a:rPr>
                            <a:t>70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rowSpan="7">
                      <a:txBody>
                        <a:bodyPr/>
                        <a:lstStyle/>
                        <a:p>
                          <a:endParaRPr lang="en-US" altLang="zh-TW" sz="1600" dirty="0"/>
                        </a:p>
                        <a:p>
                          <a:endParaRPr lang="en-US" altLang="zh-TW" sz="1600" dirty="0"/>
                        </a:p>
                        <a:p>
                          <a:endParaRPr lang="en-US" altLang="zh-TW" sz="1600" dirty="0"/>
                        </a:p>
                        <a:p>
                          <a:endParaRPr lang="en-US" altLang="zh-TW" sz="1600" dirty="0"/>
                        </a:p>
                        <a:p>
                          <a:pPr algn="ctr"/>
                          <a:r>
                            <a:rPr lang="en-US" altLang="zh-TW" sz="1600" dirty="0"/>
                            <a:t>[1]</a:t>
                          </a:r>
                          <a:endParaRPr lang="zh-TW"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31142"/>
                      </a:ext>
                    </a:extLst>
                  </a:tr>
                  <a:tr h="232123">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15</m:t>
                                    </m:r>
                                  </m:sup>
                                </m:sSup>
                              </m:oMath>
                            </m:oMathPara>
                          </a14:m>
                          <a:endParaRPr lang="zh-TW" altLang="en-US" sz="1600" dirty="0">
                            <a:solidFill>
                              <a:schemeClr val="tx1"/>
                            </a:solidFill>
                          </a:endParaRPr>
                        </a:p>
                      </a:txBody>
                      <a:tcPr/>
                    </a:tc>
                    <a:tc>
                      <a:txBody>
                        <a:bodyPr/>
                        <a:lstStyle/>
                        <a:p>
                          <a:pPr algn="ctr"/>
                          <a:r>
                            <a:rPr lang="en-US" altLang="zh-TW" sz="1600" dirty="0"/>
                            <a:t>85</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250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160</a:t>
                          </a:r>
                          <a:r>
                            <a:rPr lang="en-US" altLang="zh-TW" sz="1600" b="0" i="0" u="none" strike="noStrike" kern="1200" dirty="0">
                              <a:solidFill>
                                <a:schemeClr val="tx1"/>
                              </a:solidFill>
                              <a:effectLst/>
                              <a:latin typeface="+mn-lt"/>
                              <a:ea typeface="+mn-ea"/>
                              <a:cs typeface="+mn-cs"/>
                            </a:rPr>
                            <a:t>±16</a:t>
                          </a:r>
                          <a:endParaRPr lang="zh-TW" altLang="en-US" sz="1600" dirty="0"/>
                        </a:p>
                      </a:txBody>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2798899667"/>
                      </a:ext>
                    </a:extLst>
                  </a:tr>
                  <a:tr h="230204">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16</m:t>
                                    </m:r>
                                  </m:sup>
                                </m:sSup>
                              </m:oMath>
                            </m:oMathPara>
                          </a14:m>
                          <a:endParaRPr lang="zh-TW" altLang="en-US" sz="1600" dirty="0">
                            <a:solidFill>
                              <a:schemeClr val="tx1"/>
                            </a:solidFill>
                          </a:endParaRPr>
                        </a:p>
                      </a:txBody>
                      <a:tcPr/>
                    </a:tc>
                    <a:tc>
                      <a:txBody>
                        <a:bodyPr/>
                        <a:lstStyle/>
                        <a:p>
                          <a:pPr algn="ctr"/>
                          <a:r>
                            <a:rPr lang="en-US" altLang="zh-TW" sz="1600" dirty="0">
                              <a:solidFill>
                                <a:schemeClr val="tx1"/>
                              </a:solidFill>
                            </a:rPr>
                            <a:t>140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algn="ctr"/>
                          <a:r>
                            <a:rPr lang="en-US" altLang="zh-TW" sz="1600" dirty="0">
                              <a:solidFill>
                                <a:schemeClr val="tx1"/>
                              </a:solidFill>
                            </a:rPr>
                            <a:t>230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algn="ctr"/>
                          <a:r>
                            <a:rPr lang="en-US" altLang="zh-TW" sz="1600" dirty="0">
                              <a:solidFill>
                                <a:schemeClr val="tx1"/>
                              </a:solidFill>
                            </a:rPr>
                            <a:t>280</a:t>
                          </a:r>
                          <a:r>
                            <a:rPr lang="en-US" altLang="zh-TW" sz="1600" b="0" i="0" u="none" strike="noStrike" kern="1200" dirty="0">
                              <a:solidFill>
                                <a:schemeClr val="tx1"/>
                              </a:solidFill>
                              <a:effectLst/>
                              <a:latin typeface="+mn-lt"/>
                              <a:ea typeface="+mn-ea"/>
                              <a:cs typeface="+mn-cs"/>
                            </a:rPr>
                            <a:t>±28</a:t>
                          </a: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393265966"/>
                      </a:ext>
                    </a:extLst>
                  </a:tr>
                  <a:tr h="230204">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17</m:t>
                                    </m:r>
                                  </m:sup>
                                </m:sSup>
                              </m:oMath>
                            </m:oMathPara>
                          </a14:m>
                          <a:endParaRPr lang="zh-TW" altLang="en-US" sz="1600" dirty="0">
                            <a:solidFill>
                              <a:schemeClr val="tx1"/>
                            </a:solidFill>
                          </a:endParaRPr>
                        </a:p>
                      </a:txBody>
                      <a:tcPr/>
                    </a:tc>
                    <a:tc>
                      <a:txBody>
                        <a:bodyPr/>
                        <a:lstStyle/>
                        <a:p>
                          <a:pPr algn="ctr"/>
                          <a:r>
                            <a:rPr lang="en-US" altLang="zh-TW" sz="1600" dirty="0">
                              <a:solidFill>
                                <a:schemeClr val="tx1"/>
                              </a:solidFill>
                            </a:rPr>
                            <a:t>150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algn="ctr"/>
                          <a:r>
                            <a:rPr lang="en-US" altLang="zh-TW" sz="1600" dirty="0">
                              <a:solidFill>
                                <a:schemeClr val="tx1"/>
                              </a:solidFill>
                            </a:rPr>
                            <a:t>170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800</a:t>
                          </a:r>
                          <a:r>
                            <a:rPr lang="en-US" altLang="zh-TW" sz="1600" b="0" i="0" u="none" strike="noStrike" kern="1200" dirty="0">
                              <a:solidFill>
                                <a:schemeClr val="tx1"/>
                              </a:solidFill>
                              <a:effectLst/>
                              <a:latin typeface="+mn-lt"/>
                              <a:ea typeface="+mn-ea"/>
                              <a:cs typeface="+mn-cs"/>
                            </a:rPr>
                            <a:t>±160</a:t>
                          </a: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971347338"/>
                      </a:ext>
                    </a:extLst>
                  </a:tr>
                  <a:tr h="230204">
                    <a:tc vMerge="1">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2</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18</m:t>
                                    </m:r>
                                  </m:sup>
                                </m:sSup>
                              </m:oMath>
                            </m:oMathPara>
                          </a14:m>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3000</a:t>
                          </a:r>
                          <a:r>
                            <a:rPr lang="en-US" altLang="zh-TW" sz="1600" b="0" i="0" u="none" strike="noStrike" kern="1200" dirty="0">
                              <a:solidFill>
                                <a:schemeClr val="tx1"/>
                              </a:solidFill>
                              <a:effectLst/>
                              <a:latin typeface="+mn-lt"/>
                              <a:ea typeface="+mn-ea"/>
                              <a:cs typeface="+mn-cs"/>
                            </a:rPr>
                            <a:t>±2000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450454"/>
                      </a:ext>
                    </a:extLst>
                  </a:tr>
                  <a:tr h="232123">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15</m:t>
                                    </m:r>
                                  </m:sup>
                                </m:sSup>
                              </m:oMath>
                            </m:oMathPara>
                          </a14:m>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solidFill>
                                <a:schemeClr val="tx1"/>
                              </a:solidFill>
                            </a:rPr>
                            <a:t>20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b="0" i="0" u="none" strike="noStrike" kern="1200" dirty="0">
                              <a:solidFill>
                                <a:schemeClr val="tx1"/>
                              </a:solidFill>
                              <a:effectLst/>
                              <a:latin typeface="+mn-lt"/>
                              <a:ea typeface="+mn-ea"/>
                              <a:cs typeface="+mn-cs"/>
                            </a:rPr>
                            <a:t>20±2</a:t>
                          </a:r>
                          <a:endParaRPr lang="zh-TW" altLang="en-US" sz="1600" dirty="0"/>
                        </a:p>
                      </a:txBody>
                      <a:tcPr>
                        <a:lnT w="12700" cap="flat" cmpd="sng" algn="ctr">
                          <a:solidFill>
                            <a:schemeClr val="tx1"/>
                          </a:solidFill>
                          <a:prstDash val="solid"/>
                          <a:round/>
                          <a:headEnd type="none" w="med" len="med"/>
                          <a:tailEnd type="none" w="med" len="med"/>
                        </a:lnT>
                      </a:tcPr>
                    </a:tc>
                    <a:tc rowSpan="2">
                      <a:txBody>
                        <a:bodyPr/>
                        <a:lstStyle/>
                        <a:p>
                          <a:pPr algn="ctr"/>
                          <a:endParaRPr lang="en-US" altLang="zh-TW" sz="1600" dirty="0">
                            <a:solidFill>
                              <a:schemeClr val="tx1"/>
                            </a:solidFill>
                          </a:endParaRPr>
                        </a:p>
                        <a:p>
                          <a:pPr algn="ctr"/>
                          <a:r>
                            <a:rPr lang="en-US" altLang="zh-TW" sz="1600" dirty="0">
                              <a:solidFill>
                                <a:schemeClr val="tx1"/>
                              </a:solidFill>
                            </a:rPr>
                            <a:t>~20</a:t>
                          </a: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solidFill>
                              <a:schemeClr val="tx1"/>
                            </a:solidFill>
                          </a:endParaRPr>
                        </a:p>
                        <a:p>
                          <a:pPr algn="ctr"/>
                          <a:r>
                            <a:rPr lang="en-US" altLang="zh-TW" sz="1600" dirty="0">
                              <a:solidFill>
                                <a:schemeClr val="tx1"/>
                              </a:solidFill>
                            </a:rPr>
                            <a:t>~20</a:t>
                          </a: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4838634"/>
                      </a:ext>
                    </a:extLst>
                  </a:tr>
                  <a:tr h="230204">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18</m:t>
                                    </m:r>
                                  </m:sup>
                                </m:sSup>
                              </m:oMath>
                            </m:oMathPara>
                          </a14:m>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b="0" i="0" u="none" strike="noStrike" kern="1200" dirty="0">
                              <a:solidFill>
                                <a:schemeClr val="tx1"/>
                              </a:solidFill>
                              <a:effectLst/>
                              <a:latin typeface="+mn-lt"/>
                              <a:ea typeface="+mn-ea"/>
                              <a:cs typeface="+mn-cs"/>
                            </a:rPr>
                            <a:t>21±2</a:t>
                          </a: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dirty="0"/>
                        </a:p>
                      </a:txBody>
                      <a:tcPr/>
                    </a:tc>
                    <a:extLst>
                      <a:ext uri="{0D108BD9-81ED-4DB2-BD59-A6C34878D82A}">
                        <a16:rowId xmlns:a16="http://schemas.microsoft.com/office/drawing/2014/main" val="3082526494"/>
                      </a:ext>
                    </a:extLst>
                  </a:tr>
                  <a:tr h="2302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220-480*</a:t>
                          </a:r>
                          <a:r>
                            <a:rPr lang="en-US" altLang="zh-TW" sz="1600" baseline="30000" dirty="0">
                              <a:solidFill>
                                <a:schemeClr val="tx1"/>
                              </a:solidFill>
                            </a:rPr>
                            <a:t>(1)</a:t>
                          </a:r>
                          <a:endParaRPr lang="zh-TW" altLang="en-US" sz="1600" baseline="30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[4]</a:t>
                          </a:r>
                          <a:endParaRPr lang="zh-TW"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78423221"/>
                      </a:ext>
                    </a:extLst>
                  </a:tr>
                  <a:tr h="2302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150-450*</a:t>
                          </a:r>
                          <a:r>
                            <a:rPr lang="en-US" altLang="zh-TW" sz="1600" baseline="30000" dirty="0">
                              <a:solidFill>
                                <a:schemeClr val="tx1"/>
                              </a:solidFill>
                            </a:rPr>
                            <a:t>(1)</a:t>
                          </a:r>
                          <a:endParaRPr lang="zh-TW" altLang="en-US" sz="1600" baseline="30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2685390"/>
                      </a:ext>
                    </a:extLst>
                  </a:tr>
                  <a:tr h="2302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solidFill>
                                <a:schemeClr val="tx1"/>
                              </a:solidFill>
                            </a:rPr>
                            <a:t>9-10*</a:t>
                          </a:r>
                          <a:r>
                            <a:rPr lang="en-US" altLang="zh-TW" sz="1600" baseline="30000" dirty="0">
                              <a:solidFill>
                                <a:schemeClr val="tx1"/>
                              </a:solidFill>
                            </a:rPr>
                            <a:t>(1)</a:t>
                          </a:r>
                          <a:endParaRPr lang="zh-TW" altLang="en-US" sz="1600" baseline="300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32982330"/>
                      </a:ext>
                    </a:extLst>
                  </a:tr>
                </a:tbl>
              </a:graphicData>
            </a:graphic>
          </p:graphicFrame>
        </mc:Choice>
        <mc:Fallback xmlns="">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100699610"/>
                  </p:ext>
                </p:extLst>
              </p:nvPr>
            </p:nvGraphicFramePr>
            <p:xfrm>
              <a:off x="706561" y="1352301"/>
              <a:ext cx="10824757" cy="4050792"/>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77238">
                      <a:extLst>
                        <a:ext uri="{9D8B030D-6E8A-4147-A177-3AD203B41FA5}">
                          <a16:colId xmlns:a16="http://schemas.microsoft.com/office/drawing/2014/main" val="53248031"/>
                        </a:ext>
                      </a:extLst>
                    </a:gridCol>
                    <a:gridCol w="936240">
                      <a:extLst>
                        <a:ext uri="{9D8B030D-6E8A-4147-A177-3AD203B41FA5}">
                          <a16:colId xmlns:a16="http://schemas.microsoft.com/office/drawing/2014/main" val="2231540446"/>
                        </a:ext>
                      </a:extLst>
                    </a:gridCol>
                    <a:gridCol w="1055077">
                      <a:extLst>
                        <a:ext uri="{9D8B030D-6E8A-4147-A177-3AD203B41FA5}">
                          <a16:colId xmlns:a16="http://schemas.microsoft.com/office/drawing/2014/main" val="2021286643"/>
                        </a:ext>
                      </a:extLst>
                    </a:gridCol>
                    <a:gridCol w="839565">
                      <a:extLst>
                        <a:ext uri="{9D8B030D-6E8A-4147-A177-3AD203B41FA5}">
                          <a16:colId xmlns:a16="http://schemas.microsoft.com/office/drawing/2014/main" val="2385942437"/>
                        </a:ext>
                      </a:extLst>
                    </a:gridCol>
                    <a:gridCol w="1064713">
                      <a:extLst>
                        <a:ext uri="{9D8B030D-6E8A-4147-A177-3AD203B41FA5}">
                          <a16:colId xmlns:a16="http://schemas.microsoft.com/office/drawing/2014/main" val="3103633772"/>
                        </a:ext>
                      </a:extLst>
                    </a:gridCol>
                    <a:gridCol w="751561">
                      <a:extLst>
                        <a:ext uri="{9D8B030D-6E8A-4147-A177-3AD203B41FA5}">
                          <a16:colId xmlns:a16="http://schemas.microsoft.com/office/drawing/2014/main" val="3841990301"/>
                        </a:ext>
                      </a:extLst>
                    </a:gridCol>
                    <a:gridCol w="76729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57124">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endParaRPr lang="zh-TW"/>
                        </a:p>
                      </a:txBody>
                      <a:tcPr>
                        <a:blipFill>
                          <a:blip r:embed="rId3"/>
                          <a:stretch>
                            <a:fillRect l="-520548" t="-3571" r="-552055" b="-1060714"/>
                          </a:stretch>
                        </a:blipFill>
                      </a:tcPr>
                    </a:tc>
                    <a:tc>
                      <a:txBody>
                        <a:bodyPr/>
                        <a:lstStyle/>
                        <a:p>
                          <a:endParaRPr lang="zh-TW"/>
                        </a:p>
                      </a:txBody>
                      <a:tcPr>
                        <a:blipFill>
                          <a:blip r:embed="rId3"/>
                          <a:stretch>
                            <a:fillRect l="-539286" t="-3571" r="-379762" b="-1060714"/>
                          </a:stretch>
                        </a:blipFill>
                      </a:tcPr>
                    </a:tc>
                    <a:tc>
                      <a:txBody>
                        <a:bodyPr/>
                        <a:lstStyle/>
                        <a:p>
                          <a:endParaRPr lang="zh-TW"/>
                        </a:p>
                      </a:txBody>
                      <a:tcPr>
                        <a:blipFill>
                          <a:blip r:embed="rId3"/>
                          <a:stretch>
                            <a:fillRect l="-813636" t="-3571" r="-383333" b="-1060714"/>
                          </a:stretch>
                        </a:blipFill>
                      </a:tcPr>
                    </a:tc>
                    <a:tc>
                      <a:txBody>
                        <a:bodyPr/>
                        <a:lstStyle/>
                        <a:p>
                          <a:endParaRPr lang="zh-TW"/>
                        </a:p>
                      </a:txBody>
                      <a:tcPr>
                        <a:blipFill>
                          <a:blip r:embed="rId3"/>
                          <a:stretch>
                            <a:fillRect l="-717857" t="-3571" r="-201190" b="-1060714"/>
                          </a:stretch>
                        </a:blipFill>
                      </a:tcPr>
                    </a:tc>
                    <a:tc>
                      <a:txBody>
                        <a:bodyPr/>
                        <a:lstStyle/>
                        <a:p>
                          <a:endParaRPr lang="zh-TW"/>
                        </a:p>
                      </a:txBody>
                      <a:tcPr>
                        <a:blipFill>
                          <a:blip r:embed="rId3"/>
                          <a:stretch>
                            <a:fillRect l="-1164407" t="-3571" r="-186441" b="-1060714"/>
                          </a:stretch>
                        </a:blipFill>
                      </a:tcPr>
                    </a:tc>
                    <a:tc>
                      <a:txBody>
                        <a:bodyPr/>
                        <a:lstStyle/>
                        <a:p>
                          <a:endParaRPr lang="zh-TW"/>
                        </a:p>
                      </a:txBody>
                      <a:tcPr>
                        <a:blipFill>
                          <a:blip r:embed="rId3"/>
                          <a:stretch>
                            <a:fillRect l="-1243333" t="-3571" r="-83333" b="-1060714"/>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35280">
                    <a:tc rowSpan="5">
                      <a:txBody>
                        <a:bodyPr/>
                        <a:lstStyle/>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endParaRPr lang="zh-TW"/>
                        </a:p>
                      </a:txBody>
                      <a:tcPr>
                        <a:lnB w="12700" cap="flat" cmpd="sng" algn="ctr">
                          <a:solidFill>
                            <a:schemeClr val="tx1"/>
                          </a:solidFill>
                          <a:prstDash val="solid"/>
                          <a:round/>
                          <a:headEnd type="none" w="med" len="med"/>
                          <a:tailEnd type="none" w="med" len="med"/>
                        </a:lnB>
                        <a:blipFill>
                          <a:blip r:embed="rId3"/>
                          <a:stretch>
                            <a:fillRect l="-95000" t="-42424" r="-875000" b="-104545"/>
                          </a:stretch>
                        </a:blipFill>
                      </a:tcPr>
                    </a:tc>
                    <a:tc rowSpan="5">
                      <a:txBody>
                        <a:bodyPr/>
                        <a:lstStyle/>
                        <a:p>
                          <a:pPr algn="ctr"/>
                          <a:endParaRPr lang="en-US" altLang="zh-TW" sz="1600" dirty="0"/>
                        </a:p>
                        <a:p>
                          <a:pPr algn="ctr"/>
                          <a:endParaRPr lang="en-US" altLang="zh-TW" sz="1600" dirty="0"/>
                        </a:p>
                        <a:p>
                          <a:pPr algn="ctr"/>
                          <a:endParaRPr lang="en-US" altLang="zh-TW" sz="1600" dirty="0"/>
                        </a:p>
                        <a:p>
                          <a:pPr algn="ctr"/>
                          <a:r>
                            <a:rPr lang="en-US" altLang="zh-TW" sz="1600" dirty="0"/>
                            <a:t>(100)</a:t>
                          </a:r>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100</a:t>
                          </a:r>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endParaRPr lang="zh-TW"/>
                        </a:p>
                      </a:txBody>
                      <a:tcPr>
                        <a:lnB w="12700" cap="flat" cmpd="sng" algn="ctr">
                          <a:solidFill>
                            <a:schemeClr val="tx1"/>
                          </a:solidFill>
                          <a:prstDash val="solid"/>
                          <a:round/>
                          <a:headEnd type="none" w="med" len="med"/>
                          <a:tailEnd type="none" w="med" len="med"/>
                        </a:lnB>
                        <a:blipFill>
                          <a:blip r:embed="rId3"/>
                          <a:stretch>
                            <a:fillRect l="-347059" t="-42424" r="-560000" b="-104545"/>
                          </a:stretch>
                        </a:blipFill>
                      </a:tcPr>
                    </a:tc>
                    <a:tc>
                      <a:txBody>
                        <a:bodyPr/>
                        <a:lstStyle/>
                        <a:p>
                          <a:endParaRPr lang="zh-TW"/>
                        </a:p>
                      </a:txBody>
                      <a:tcPr>
                        <a:blipFill>
                          <a:blip r:embed="rId3"/>
                          <a:stretch>
                            <a:fillRect l="-520548" t="-215385" r="-552055" b="-938462"/>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70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250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100</a:t>
                          </a:r>
                          <a:r>
                            <a:rPr lang="en-US" altLang="zh-TW" sz="1600" b="0" i="0" u="none" strike="noStrike" kern="1200" dirty="0">
                              <a:solidFill>
                                <a:schemeClr val="tx1"/>
                              </a:solidFill>
                              <a:effectLst/>
                              <a:latin typeface="+mn-lt"/>
                              <a:ea typeface="+mn-ea"/>
                              <a:cs typeface="+mn-cs"/>
                            </a:rPr>
                            <a:t>±10</a:t>
                          </a:r>
                          <a:endParaRPr lang="zh-TW" altLang="en-US" sz="1600" dirty="0">
                            <a:solidFill>
                              <a:schemeClr val="tx1"/>
                            </a:solidFill>
                          </a:endParaRPr>
                        </a:p>
                      </a:txBody>
                      <a:tcPr/>
                    </a:tc>
                    <a:tc rowSpan="5">
                      <a:txBody>
                        <a:bodyPr/>
                        <a:lstStyle/>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r>
                            <a:rPr lang="en-US" altLang="zh-TW" sz="1600" dirty="0">
                              <a:solidFill>
                                <a:schemeClr val="tx1"/>
                              </a:solidFill>
                            </a:rPr>
                            <a:t>3000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rowSpan="5">
                      <a:txBody>
                        <a:bodyPr/>
                        <a:lstStyle/>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r>
                            <a:rPr lang="en-US" altLang="zh-TW" sz="1600" dirty="0">
                              <a:solidFill>
                                <a:schemeClr val="tx1"/>
                              </a:solidFill>
                            </a:rPr>
                            <a:t>70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rowSpan="7">
                      <a:txBody>
                        <a:bodyPr/>
                        <a:lstStyle/>
                        <a:p>
                          <a:endParaRPr lang="en-US" altLang="zh-TW" sz="1600" dirty="0"/>
                        </a:p>
                        <a:p>
                          <a:endParaRPr lang="en-US" altLang="zh-TW" sz="1600" dirty="0"/>
                        </a:p>
                        <a:p>
                          <a:endParaRPr lang="en-US" altLang="zh-TW" sz="1600" dirty="0"/>
                        </a:p>
                        <a:p>
                          <a:endParaRPr lang="en-US" altLang="zh-TW" sz="1600" dirty="0"/>
                        </a:p>
                        <a:p>
                          <a:pPr algn="ctr"/>
                          <a:r>
                            <a:rPr lang="en-US" altLang="zh-TW" sz="1600" dirty="0"/>
                            <a:t>[1]</a:t>
                          </a:r>
                          <a:endParaRPr lang="zh-TW"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31142"/>
                      </a:ext>
                    </a:extLst>
                  </a:tr>
                  <a:tr h="338074">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520548" t="-303704" r="-552055" b="-803704"/>
                          </a:stretch>
                        </a:blipFill>
                      </a:tcPr>
                    </a:tc>
                    <a:tc>
                      <a:txBody>
                        <a:bodyPr/>
                        <a:lstStyle/>
                        <a:p>
                          <a:pPr algn="ctr"/>
                          <a:r>
                            <a:rPr lang="en-US" altLang="zh-TW" sz="1600" dirty="0"/>
                            <a:t>85</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250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160</a:t>
                          </a:r>
                          <a:r>
                            <a:rPr lang="en-US" altLang="zh-TW" sz="1600" b="0" i="0" u="none" strike="noStrike" kern="1200" dirty="0">
                              <a:solidFill>
                                <a:schemeClr val="tx1"/>
                              </a:solidFill>
                              <a:effectLst/>
                              <a:latin typeface="+mn-lt"/>
                              <a:ea typeface="+mn-ea"/>
                              <a:cs typeface="+mn-cs"/>
                            </a:rPr>
                            <a:t>±16</a:t>
                          </a:r>
                          <a:endParaRPr lang="zh-TW" altLang="en-US" sz="1600" dirty="0"/>
                        </a:p>
                      </a:txBody>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2798899667"/>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520548" t="-419231" r="-552055" b="-734615"/>
                          </a:stretch>
                        </a:blipFill>
                      </a:tcPr>
                    </a:tc>
                    <a:tc>
                      <a:txBody>
                        <a:bodyPr/>
                        <a:lstStyle/>
                        <a:p>
                          <a:pPr algn="ctr"/>
                          <a:r>
                            <a:rPr lang="en-US" altLang="zh-TW" sz="1600" dirty="0">
                              <a:solidFill>
                                <a:schemeClr val="tx1"/>
                              </a:solidFill>
                            </a:rPr>
                            <a:t>140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algn="ctr"/>
                          <a:r>
                            <a:rPr lang="en-US" altLang="zh-TW" sz="1600" dirty="0">
                              <a:solidFill>
                                <a:schemeClr val="tx1"/>
                              </a:solidFill>
                            </a:rPr>
                            <a:t>230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algn="ctr"/>
                          <a:r>
                            <a:rPr lang="en-US" altLang="zh-TW" sz="1600" dirty="0">
                              <a:solidFill>
                                <a:schemeClr val="tx1"/>
                              </a:solidFill>
                            </a:rPr>
                            <a:t>280</a:t>
                          </a:r>
                          <a:r>
                            <a:rPr lang="en-US" altLang="zh-TW" sz="1600" b="0" i="0" u="none" strike="noStrike" kern="1200" dirty="0">
                              <a:solidFill>
                                <a:schemeClr val="tx1"/>
                              </a:solidFill>
                              <a:effectLst/>
                              <a:latin typeface="+mn-lt"/>
                              <a:ea typeface="+mn-ea"/>
                              <a:cs typeface="+mn-cs"/>
                            </a:rPr>
                            <a:t>±28</a:t>
                          </a: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393265966"/>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520548" t="-500000" r="-552055" b="-607407"/>
                          </a:stretch>
                        </a:blipFill>
                      </a:tcPr>
                    </a:tc>
                    <a:tc>
                      <a:txBody>
                        <a:bodyPr/>
                        <a:lstStyle/>
                        <a:p>
                          <a:pPr algn="ctr"/>
                          <a:r>
                            <a:rPr lang="en-US" altLang="zh-TW" sz="1600" dirty="0">
                              <a:solidFill>
                                <a:schemeClr val="tx1"/>
                              </a:solidFill>
                            </a:rPr>
                            <a:t>150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algn="ctr"/>
                          <a:r>
                            <a:rPr lang="en-US" altLang="zh-TW" sz="1600" dirty="0">
                              <a:solidFill>
                                <a:schemeClr val="tx1"/>
                              </a:solidFill>
                            </a:rPr>
                            <a:t>170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800</a:t>
                          </a:r>
                          <a:r>
                            <a:rPr lang="en-US" altLang="zh-TW" sz="1600" b="0" i="0" u="none" strike="noStrike" kern="1200" dirty="0">
                              <a:solidFill>
                                <a:schemeClr val="tx1"/>
                              </a:solidFill>
                              <a:effectLst/>
                              <a:latin typeface="+mn-lt"/>
                              <a:ea typeface="+mn-ea"/>
                              <a:cs typeface="+mn-cs"/>
                            </a:rPr>
                            <a:t>±160</a:t>
                          </a: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971347338"/>
                      </a:ext>
                    </a:extLst>
                  </a:tr>
                  <a:tr h="335280">
                    <a:tc vMerge="1">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B w="12700" cap="flat" cmpd="sng" algn="ctr">
                          <a:solidFill>
                            <a:schemeClr val="tx1"/>
                          </a:solidFill>
                          <a:prstDash val="solid"/>
                          <a:round/>
                          <a:headEnd type="none" w="med" len="med"/>
                          <a:tailEnd type="none" w="med" len="med"/>
                        </a:lnB>
                      </a:tcPr>
                    </a:tc>
                    <a:tc>
                      <a:txBody>
                        <a:bodyPr/>
                        <a:lstStyle/>
                        <a:p>
                          <a:endParaRPr lang="zh-TW"/>
                        </a:p>
                      </a:txBody>
                      <a:tcPr>
                        <a:lnB w="12700" cap="flat" cmpd="sng" algn="ctr">
                          <a:solidFill>
                            <a:schemeClr val="tx1"/>
                          </a:solidFill>
                          <a:prstDash val="solid"/>
                          <a:round/>
                          <a:headEnd type="none" w="med" len="med"/>
                          <a:tailEnd type="none" w="med" len="med"/>
                        </a:lnB>
                        <a:blipFill>
                          <a:blip r:embed="rId3"/>
                          <a:stretch>
                            <a:fillRect l="-520548" t="-623077" r="-552055" b="-530769"/>
                          </a:stretch>
                        </a:blipFill>
                      </a:tcPr>
                    </a:tc>
                    <a:tc>
                      <a:txBody>
                        <a:bodyPr/>
                        <a:lstStyle/>
                        <a:p>
                          <a:pPr algn="ctr"/>
                          <a:r>
                            <a:rPr lang="en-US" altLang="zh-TW" sz="1600" dirty="0">
                              <a:solidFill>
                                <a:schemeClr val="tx1"/>
                              </a:solidFill>
                            </a:rPr>
                            <a:t>20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3000</a:t>
                          </a:r>
                          <a:r>
                            <a:rPr lang="en-US" altLang="zh-TW" sz="1600" b="0" i="0" u="none" strike="noStrike" kern="1200" dirty="0">
                              <a:solidFill>
                                <a:schemeClr val="tx1"/>
                              </a:solidFill>
                              <a:effectLst/>
                              <a:latin typeface="+mn-lt"/>
                              <a:ea typeface="+mn-ea"/>
                              <a:cs typeface="+mn-cs"/>
                            </a:rPr>
                            <a:t>±2000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450454"/>
                      </a:ext>
                    </a:extLst>
                  </a:tr>
                  <a:tr h="338074">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348148" r="-875000" b="-155556"/>
                          </a:stretch>
                        </a:blipFill>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blipFill>
                          <a:blip r:embed="rId3"/>
                          <a:stretch>
                            <a:fillRect l="-520548" t="-696296" r="-552055" b="-411111"/>
                          </a:stretch>
                        </a:blipFill>
                      </a:tcPr>
                    </a:tc>
                    <a:tc>
                      <a:txBody>
                        <a:bodyPr/>
                        <a:lstStyle/>
                        <a:p>
                          <a:pPr algn="ctr"/>
                          <a:r>
                            <a:rPr lang="en-US" altLang="zh-TW" sz="1600" dirty="0">
                              <a:solidFill>
                                <a:schemeClr val="tx1"/>
                              </a:solidFill>
                            </a:rPr>
                            <a:t>20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b="0" i="0" u="none" strike="noStrike" kern="1200" dirty="0">
                              <a:solidFill>
                                <a:schemeClr val="tx1"/>
                              </a:solidFill>
                              <a:effectLst/>
                              <a:latin typeface="+mn-lt"/>
                              <a:ea typeface="+mn-ea"/>
                              <a:cs typeface="+mn-cs"/>
                            </a:rPr>
                            <a:t>20±2</a:t>
                          </a:r>
                          <a:endParaRPr lang="zh-TW" altLang="en-US" sz="1600" dirty="0"/>
                        </a:p>
                      </a:txBody>
                      <a:tcPr>
                        <a:lnT w="12700" cap="flat" cmpd="sng" algn="ctr">
                          <a:solidFill>
                            <a:schemeClr val="tx1"/>
                          </a:solidFill>
                          <a:prstDash val="solid"/>
                          <a:round/>
                          <a:headEnd type="none" w="med" len="med"/>
                          <a:tailEnd type="none" w="med" len="med"/>
                        </a:lnT>
                      </a:tcPr>
                    </a:tc>
                    <a:tc rowSpan="2">
                      <a:txBody>
                        <a:bodyPr/>
                        <a:lstStyle/>
                        <a:p>
                          <a:pPr algn="ctr"/>
                          <a:endParaRPr lang="en-US" altLang="zh-TW" sz="1600" dirty="0">
                            <a:solidFill>
                              <a:schemeClr val="tx1"/>
                            </a:solidFill>
                          </a:endParaRPr>
                        </a:p>
                        <a:p>
                          <a:pPr algn="ctr"/>
                          <a:r>
                            <a:rPr lang="en-US" altLang="zh-TW" sz="1600" dirty="0">
                              <a:solidFill>
                                <a:schemeClr val="tx1"/>
                              </a:solidFill>
                            </a:rPr>
                            <a:t>~20</a:t>
                          </a: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solidFill>
                              <a:schemeClr val="tx1"/>
                            </a:solidFill>
                          </a:endParaRPr>
                        </a:p>
                        <a:p>
                          <a:pPr algn="ctr"/>
                          <a:r>
                            <a:rPr lang="en-US" altLang="zh-TW" sz="1600" dirty="0">
                              <a:solidFill>
                                <a:schemeClr val="tx1"/>
                              </a:solidFill>
                            </a:rPr>
                            <a:t>~20</a:t>
                          </a: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4838634"/>
                      </a:ext>
                    </a:extLst>
                  </a:tr>
                  <a:tr h="33528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a:txBody>
                        <a:bodyPr/>
                        <a:lstStyle/>
                        <a:p>
                          <a:endParaRPr lang="zh-TW"/>
                        </a:p>
                      </a:txBody>
                      <a:tcPr>
                        <a:lnB w="12700" cap="flat" cmpd="sng" algn="ctr">
                          <a:solidFill>
                            <a:schemeClr val="tx1"/>
                          </a:solidFill>
                          <a:prstDash val="solid"/>
                          <a:round/>
                          <a:headEnd type="none" w="med" len="med"/>
                          <a:tailEnd type="none" w="med" len="med"/>
                        </a:lnB>
                        <a:blipFill>
                          <a:blip r:embed="rId3"/>
                          <a:stretch>
                            <a:fillRect l="-520548" t="-796296" r="-552055" b="-311111"/>
                          </a:stretch>
                        </a:blipFill>
                      </a:tcPr>
                    </a:tc>
                    <a:tc>
                      <a:txBody>
                        <a:bodyPr/>
                        <a:lstStyle/>
                        <a:p>
                          <a:pPr algn="ctr"/>
                          <a:r>
                            <a:rPr lang="en-US" altLang="zh-TW" sz="1600" dirty="0">
                              <a:solidFill>
                                <a:schemeClr val="tx1"/>
                              </a:solidFill>
                            </a:rPr>
                            <a:t>20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b="0" i="0" u="none" strike="noStrike" kern="1200" dirty="0">
                              <a:solidFill>
                                <a:schemeClr val="tx1"/>
                              </a:solidFill>
                              <a:effectLst/>
                              <a:latin typeface="+mn-lt"/>
                              <a:ea typeface="+mn-ea"/>
                              <a:cs typeface="+mn-cs"/>
                            </a:rPr>
                            <a:t>21±2</a:t>
                          </a: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solidFill>
                              <a:schemeClr val="tx1"/>
                            </a:solidFill>
                          </a:endParaRPr>
                        </a:p>
                      </a:txBody>
                      <a:tcPr/>
                    </a:tc>
                    <a:tc vMerge="1">
                      <a:txBody>
                        <a:bodyPr/>
                        <a:lstStyle/>
                        <a:p>
                          <a:pPr algn="ctr"/>
                          <a:endParaRPr lang="zh-TW" altLang="en-US" sz="1600" dirty="0">
                            <a:solidFill>
                              <a:schemeClr val="tx1"/>
                            </a:solidFill>
                          </a:endParaRPr>
                        </a:p>
                      </a:txBody>
                      <a:tcPr/>
                    </a:tc>
                    <a:tc vMerge="1">
                      <a:txBody>
                        <a:bodyPr/>
                        <a:lstStyle/>
                        <a:p>
                          <a:endParaRPr lang="zh-TW" altLang="en-US" dirty="0"/>
                        </a:p>
                      </a:txBody>
                      <a:tcPr/>
                    </a:tc>
                    <a:extLst>
                      <a:ext uri="{0D108BD9-81ED-4DB2-BD59-A6C34878D82A}">
                        <a16:rowId xmlns:a16="http://schemas.microsoft.com/office/drawing/2014/main" val="3082526494"/>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930769" r="-875000" b="-223077"/>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220-480*</a:t>
                          </a:r>
                          <a:r>
                            <a:rPr lang="en-US" altLang="zh-TW" sz="1600" baseline="30000" dirty="0">
                              <a:solidFill>
                                <a:schemeClr val="tx1"/>
                              </a:solidFill>
                            </a:rPr>
                            <a:t>(1)</a:t>
                          </a:r>
                          <a:endParaRPr lang="zh-TW" altLang="en-US" sz="1600" baseline="30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[4]</a:t>
                          </a:r>
                          <a:endParaRPr lang="zh-TW"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78423221"/>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992593" r="-875000" b="-114815"/>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150-450*</a:t>
                          </a:r>
                          <a:r>
                            <a:rPr lang="en-US" altLang="zh-TW" sz="1600" baseline="30000" dirty="0">
                              <a:solidFill>
                                <a:schemeClr val="tx1"/>
                              </a:solidFill>
                            </a:rPr>
                            <a:t>(1)</a:t>
                          </a:r>
                          <a:endParaRPr lang="zh-TW" altLang="en-US" sz="1600" baseline="30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2685390"/>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3"/>
                          <a:stretch>
                            <a:fillRect l="-95000" t="-1134615" r="-875000" b="-19231"/>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solidFill>
                                <a:schemeClr val="tx1"/>
                              </a:solidFill>
                            </a:rPr>
                            <a:t>9-10*</a:t>
                          </a:r>
                          <a:r>
                            <a:rPr lang="en-US" altLang="zh-TW" sz="1600" baseline="30000" dirty="0">
                              <a:solidFill>
                                <a:schemeClr val="tx1"/>
                              </a:solidFill>
                            </a:rPr>
                            <a:t>(1)</a:t>
                          </a:r>
                          <a:endParaRPr lang="zh-TW" altLang="en-US" sz="1600" baseline="300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32982330"/>
                      </a:ext>
                    </a:extLst>
                  </a:tr>
                </a:tbl>
              </a:graphicData>
            </a:graphic>
          </p:graphicFrame>
        </mc:Fallback>
      </mc:AlternateContent>
      <p:sp>
        <p:nvSpPr>
          <p:cNvPr id="42" name="矩形 41">
            <a:extLst>
              <a:ext uri="{FF2B5EF4-FFF2-40B4-BE49-F238E27FC236}">
                <a16:creationId xmlns:a16="http://schemas.microsoft.com/office/drawing/2014/main" id="{48D2BCCD-289A-0A41-8569-E897C13265C1}"/>
              </a:ext>
            </a:extLst>
          </p:cNvPr>
          <p:cNvSpPr/>
          <p:nvPr/>
        </p:nvSpPr>
        <p:spPr>
          <a:xfrm>
            <a:off x="706561" y="5433573"/>
            <a:ext cx="10808103" cy="830997"/>
          </a:xfrm>
          <a:prstGeom prst="rect">
            <a:avLst/>
          </a:prstGeom>
        </p:spPr>
        <p:txBody>
          <a:bodyPr wrap="square">
            <a:spAutoFit/>
          </a:bodyPr>
          <a:lstStyle/>
          <a:p>
            <a:r>
              <a:rPr lang="en" altLang="zh-TW" sz="1200" dirty="0"/>
              <a:t>* </a:t>
            </a:r>
            <a:r>
              <a:rPr lang="zh-CN" altLang="en-US" sz="1200" dirty="0">
                <a:latin typeface="Kaiti TC" panose="02010600040101010101" pitchFamily="2" charset="-120"/>
                <a:ea typeface="Kaiti TC" panose="02010600040101010101" pitchFamily="2" charset="-120"/>
              </a:rPr>
              <a:t>由肉眼與直尺判斷對數圖之數據</a:t>
            </a:r>
            <a:r>
              <a:rPr lang="zh-CN" altLang="en-US" sz="1200" dirty="0"/>
              <a:t>，</a:t>
            </a:r>
            <a:r>
              <a:rPr lang="zh-CN" altLang="en-US" sz="1200" dirty="0">
                <a:latin typeface="Kaiti TC" panose="02010600040101010101" pitchFamily="2" charset="-120"/>
                <a:ea typeface="Kaiti TC" panose="02010600040101010101" pitchFamily="2" charset="-120"/>
              </a:rPr>
              <a:t>誤差應小於</a:t>
            </a:r>
            <a:r>
              <a:rPr lang="zh-TW" altLang="en-US" sz="1200" dirty="0">
                <a:latin typeface="Kaiti TC" panose="02010600040101010101" pitchFamily="2" charset="-120"/>
                <a:ea typeface="Kaiti TC" panose="02010600040101010101" pitchFamily="2" charset="-120"/>
              </a:rPr>
              <a:t> </a:t>
            </a:r>
            <a:r>
              <a:rPr lang="en-US" altLang="zh-TW" sz="1200" dirty="0"/>
              <a:t>10%</a:t>
            </a:r>
            <a:r>
              <a:rPr lang="zh-TW" altLang="en-US" sz="1200" dirty="0"/>
              <a:t>。</a:t>
            </a:r>
            <a:r>
              <a:rPr lang="en-US" altLang="zh-TW" sz="1200" dirty="0"/>
              <a:t>	            (1) </a:t>
            </a:r>
            <a:r>
              <a:rPr lang="zh-CN" altLang="en-US" sz="1200" dirty="0">
                <a:latin typeface="Kaiti TC" panose="02010600040101010101" pitchFamily="2" charset="-120"/>
                <a:ea typeface="Kaiti TC" panose="02010600040101010101" pitchFamily="2" charset="-120"/>
              </a:rPr>
              <a:t>有四筆同濃度的數據，只寫出其最小最大值，差別為</a:t>
            </a:r>
            <a:r>
              <a:rPr lang="zh-TW" altLang="en-US" sz="1200" dirty="0">
                <a:latin typeface="Kaiti TC" panose="02010600040101010101" pitchFamily="2" charset="-120"/>
                <a:ea typeface="Kaiti TC" panose="02010600040101010101" pitchFamily="2" charset="-120"/>
              </a:rPr>
              <a:t> </a:t>
            </a:r>
            <a:r>
              <a:rPr lang="en-US" altLang="zh-TW" sz="1200" dirty="0"/>
              <a:t>InP </a:t>
            </a:r>
            <a:r>
              <a:rPr lang="zh-CN" altLang="en-US" sz="1200" dirty="0">
                <a:latin typeface="Kaiti TC" panose="02010600040101010101" pitchFamily="2" charset="-120"/>
                <a:ea typeface="Kaiti TC" panose="02010600040101010101" pitchFamily="2" charset="-120"/>
              </a:rPr>
              <a:t>來源的不同</a:t>
            </a:r>
            <a:r>
              <a:rPr lang="en-US" altLang="zh-CN" sz="1200" dirty="0">
                <a:latin typeface="Kaiti TC" panose="02010600040101010101" pitchFamily="2" charset="-120"/>
                <a:ea typeface="Kaiti TC" panose="02010600040101010101" pitchFamily="2" charset="-120"/>
              </a:rPr>
              <a:t>(different manufacturers)</a:t>
            </a:r>
            <a:r>
              <a:rPr lang="zh-CN" altLang="en-US" sz="1200" dirty="0"/>
              <a:t>。</a:t>
            </a:r>
            <a:endParaRPr lang="en" altLang="zh-TW" sz="1200" dirty="0"/>
          </a:p>
          <a:p>
            <a:r>
              <a:rPr lang="en" altLang="zh-TW" sz="1200" dirty="0"/>
              <a:t>[1] Liu, A., &amp; </a:t>
            </a:r>
            <a:r>
              <a:rPr lang="en" altLang="zh-TW" sz="1200" dirty="0" err="1"/>
              <a:t>Rosenwaks</a:t>
            </a:r>
            <a:r>
              <a:rPr lang="en" altLang="zh-TW" sz="1200" dirty="0"/>
              <a:t>, Y. (1999). </a:t>
            </a:r>
            <a:r>
              <a:rPr lang="en" altLang="zh-TW" sz="1200" b="1" dirty="0"/>
              <a:t>Excess carriers lifetime in InP single crystals: Radiative versus nonradiative recombination</a:t>
            </a:r>
            <a:r>
              <a:rPr lang="en" altLang="zh-TW" sz="1200" dirty="0"/>
              <a:t>. </a:t>
            </a:r>
            <a:r>
              <a:rPr lang="en" altLang="zh-TW" sz="1200" i="1" dirty="0"/>
              <a:t>Journal of applied physics</a:t>
            </a:r>
            <a:r>
              <a:rPr lang="en" altLang="zh-TW" sz="1200" dirty="0"/>
              <a:t>, </a:t>
            </a:r>
            <a:r>
              <a:rPr lang="en" altLang="zh-TW" sz="1200" i="1" dirty="0"/>
              <a:t>86</a:t>
            </a:r>
            <a:r>
              <a:rPr lang="en" altLang="zh-TW" sz="1200" dirty="0"/>
              <a:t>(1), 430-437.</a:t>
            </a:r>
          </a:p>
          <a:p>
            <a:r>
              <a:rPr lang="en" altLang="zh-TW" sz="1200" dirty="0"/>
              <a:t>[4] Landis, G. A., Jenkins, P., &amp; Weinberg, I. (1991, April). </a:t>
            </a:r>
            <a:r>
              <a:rPr lang="en" altLang="zh-TW" sz="1200" b="1" dirty="0"/>
              <a:t>Photoluminescence lifetime measurements in InP wafers</a:t>
            </a:r>
            <a:r>
              <a:rPr lang="en" altLang="zh-TW" sz="1200" dirty="0"/>
              <a:t>. In </a:t>
            </a:r>
            <a:r>
              <a:rPr lang="en" altLang="zh-TW" sz="1200" i="1" dirty="0"/>
              <a:t>[Proceedings 1991] Third International Conference Indium Phosphide and Related Materials</a:t>
            </a:r>
            <a:r>
              <a:rPr lang="en" altLang="zh-TW" sz="1200" dirty="0"/>
              <a:t> (pp. 636-639). IEEE.</a:t>
            </a:r>
            <a:endParaRPr lang="zh-TW" altLang="en-US" sz="1200" dirty="0"/>
          </a:p>
        </p:txBody>
      </p:sp>
    </p:spTree>
    <p:extLst>
      <p:ext uri="{BB962C8B-B14F-4D97-AF65-F5344CB8AC3E}">
        <p14:creationId xmlns:p14="http://schemas.microsoft.com/office/powerpoint/2010/main" val="276548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800036607"/>
                  </p:ext>
                </p:extLst>
              </p:nvPr>
            </p:nvGraphicFramePr>
            <p:xfrm>
              <a:off x="706561" y="873679"/>
              <a:ext cx="10824757" cy="4602480"/>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77238">
                      <a:extLst>
                        <a:ext uri="{9D8B030D-6E8A-4147-A177-3AD203B41FA5}">
                          <a16:colId xmlns:a16="http://schemas.microsoft.com/office/drawing/2014/main" val="53248031"/>
                        </a:ext>
                      </a:extLst>
                    </a:gridCol>
                    <a:gridCol w="989556">
                      <a:extLst>
                        <a:ext uri="{9D8B030D-6E8A-4147-A177-3AD203B41FA5}">
                          <a16:colId xmlns:a16="http://schemas.microsoft.com/office/drawing/2014/main" val="2231540446"/>
                        </a:ext>
                      </a:extLst>
                    </a:gridCol>
                    <a:gridCol w="851770">
                      <a:extLst>
                        <a:ext uri="{9D8B030D-6E8A-4147-A177-3AD203B41FA5}">
                          <a16:colId xmlns:a16="http://schemas.microsoft.com/office/drawing/2014/main" val="2021286643"/>
                        </a:ext>
                      </a:extLst>
                    </a:gridCol>
                    <a:gridCol w="989556">
                      <a:extLst>
                        <a:ext uri="{9D8B030D-6E8A-4147-A177-3AD203B41FA5}">
                          <a16:colId xmlns:a16="http://schemas.microsoft.com/office/drawing/2014/main" val="2385942437"/>
                        </a:ext>
                      </a:extLst>
                    </a:gridCol>
                    <a:gridCol w="1064713">
                      <a:extLst>
                        <a:ext uri="{9D8B030D-6E8A-4147-A177-3AD203B41FA5}">
                          <a16:colId xmlns:a16="http://schemas.microsoft.com/office/drawing/2014/main" val="3103633772"/>
                        </a:ext>
                      </a:extLst>
                    </a:gridCol>
                    <a:gridCol w="751561">
                      <a:extLst>
                        <a:ext uri="{9D8B030D-6E8A-4147-A177-3AD203B41FA5}">
                          <a16:colId xmlns:a16="http://schemas.microsoft.com/office/drawing/2014/main" val="3841990301"/>
                        </a:ext>
                      </a:extLst>
                    </a:gridCol>
                    <a:gridCol w="76729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45566">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r>
                            <a:rPr lang="en-US" altLang="zh-TW" sz="1600" dirty="0"/>
                            <a:t>Light bias</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200065">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W-cm</a:t>
                          </a:r>
                          <a:r>
                            <a:rPr lang="en-US" altLang="zh-TW" sz="1600" baseline="30000" dirty="0">
                              <a:solidFill>
                                <a:schemeClr val="bg1"/>
                              </a:solidFill>
                            </a:rPr>
                            <a:t>-2</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200065">
                    <a:tc rowSpan="6">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rowSpan="11">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6</m:t>
                                    </m:r>
                                  </m:sup>
                                </m:sSup>
                              </m:oMath>
                            </m:oMathPara>
                          </a14:m>
                          <a:endParaRPr lang="zh-TW" altLang="en-US" sz="1600" dirty="0"/>
                        </a:p>
                      </a:txBody>
                      <a:tcPr/>
                    </a:tc>
                    <a:tc rowSpan="1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b="0" i="0" dirty="0">
                            <a:latin typeface="+mn-lt"/>
                            <a:ea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6</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−11</m:t>
                                    </m:r>
                                  </m:sup>
                                </m:sSup>
                              </m:oMath>
                            </m:oMathPara>
                          </a14:m>
                          <a:endParaRPr lang="zh-TW" altLang="en-US"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or</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−10</m:t>
                                    </m:r>
                                  </m:sup>
                                </m:sSup>
                              </m:oMath>
                            </m:oMathPara>
                          </a14:m>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250*</a:t>
                          </a:r>
                          <a:endParaRPr lang="zh-TW" altLang="en-US" sz="1600" dirty="0">
                            <a:solidFill>
                              <a:schemeClr val="tx1"/>
                            </a:solidFill>
                          </a:endParaRPr>
                        </a:p>
                      </a:txBody>
                      <a:tcPr/>
                    </a:tc>
                    <a:tc>
                      <a:txBody>
                        <a:bodyPr/>
                        <a:lstStyle/>
                        <a:p>
                          <a:pPr algn="ctr"/>
                          <a:r>
                            <a:rPr lang="en-US" altLang="zh-TW" sz="1600" dirty="0"/>
                            <a:t>175</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rowSpan="6">
                      <a:txBody>
                        <a:bodyPr/>
                        <a:lstStyle/>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r>
                            <a:rPr lang="en-US" altLang="zh-TW" sz="1600" dirty="0">
                              <a:solidFill>
                                <a:schemeClr val="tx1"/>
                              </a:solidFill>
                            </a:rPr>
                            <a:t>230*</a:t>
                          </a:r>
                        </a:p>
                      </a:txBody>
                      <a:tcPr>
                        <a:lnB w="12700" cap="flat" cmpd="sng" algn="ctr">
                          <a:solidFill>
                            <a:schemeClr val="tx1"/>
                          </a:solidFill>
                          <a:prstDash val="solid"/>
                          <a:round/>
                          <a:headEnd type="none" w="med" len="med"/>
                          <a:tailEnd type="none" w="med" len="med"/>
                        </a:lnB>
                      </a:tcPr>
                    </a:tc>
                    <a:tc rowSpan="6">
                      <a:txBody>
                        <a:bodyPr/>
                        <a:lstStyle/>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r>
                            <a:rPr lang="en-US" altLang="zh-TW" sz="1600" dirty="0">
                              <a:solidFill>
                                <a:schemeClr val="tx1"/>
                              </a:solidFill>
                            </a:rPr>
                            <a:t>210*</a:t>
                          </a:r>
                        </a:p>
                      </a:txBody>
                      <a:tcPr>
                        <a:lnB w="12700" cap="flat" cmpd="sng" algn="ctr">
                          <a:solidFill>
                            <a:schemeClr val="tx1"/>
                          </a:solidFill>
                          <a:prstDash val="solid"/>
                          <a:round/>
                          <a:headEnd type="none" w="med" len="med"/>
                          <a:tailEnd type="none" w="med" len="med"/>
                        </a:lnB>
                      </a:tcPr>
                    </a:tc>
                    <a:tc rowSpan="11">
                      <a:txBody>
                        <a:bodyPr/>
                        <a:lstStyle/>
                        <a:p>
                          <a:endParaRPr lang="en-US" altLang="zh-TW" sz="1600" dirty="0"/>
                        </a:p>
                        <a:p>
                          <a:endParaRPr lang="en-US" altLang="zh-TW" sz="1600" dirty="0"/>
                        </a:p>
                        <a:p>
                          <a:endParaRPr lang="en-US" altLang="zh-TW" sz="1600" dirty="0"/>
                        </a:p>
                        <a:p>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[2]</a:t>
                          </a:r>
                          <a:endParaRPr lang="zh-TW" altLang="en-US" sz="1600" dirty="0"/>
                        </a:p>
                        <a:p>
                          <a:pPr algn="ctr"/>
                          <a:endParaRPr lang="en-US" altLang="zh-TW" sz="1600" dirty="0"/>
                        </a:p>
                      </a:txBody>
                      <a:tcPr/>
                    </a:tc>
                    <a:extLst>
                      <a:ext uri="{0D108BD9-81ED-4DB2-BD59-A6C34878D82A}">
                        <a16:rowId xmlns:a16="http://schemas.microsoft.com/office/drawing/2014/main" val="628231142"/>
                      </a:ext>
                    </a:extLst>
                  </a:tr>
                  <a:tr h="200065">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500*</a:t>
                          </a:r>
                          <a:endParaRPr lang="zh-TW" altLang="en-US" sz="1600" dirty="0">
                            <a:solidFill>
                              <a:schemeClr val="tx1"/>
                            </a:solidFill>
                          </a:endParaRPr>
                        </a:p>
                      </a:txBody>
                      <a:tcPr/>
                    </a:tc>
                    <a:tc>
                      <a:txBody>
                        <a:bodyPr/>
                        <a:lstStyle/>
                        <a:p>
                          <a:pPr algn="ctr"/>
                          <a:r>
                            <a:rPr lang="en-US" altLang="zh-TW" sz="1600" dirty="0"/>
                            <a:t>120*</a:t>
                          </a:r>
                          <a:endParaRPr lang="zh-TW" altLang="en-US" sz="1600" dirty="0"/>
                        </a:p>
                      </a:txBody>
                      <a:tcPr/>
                    </a:tc>
                    <a:tc>
                      <a:txBody>
                        <a:bodyPr/>
                        <a:lstStyle/>
                        <a:p>
                          <a:pPr algn="ct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2798899667"/>
                      </a:ext>
                    </a:extLst>
                  </a:tr>
                  <a:tr h="200065">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750*</a:t>
                          </a:r>
                          <a:endParaRPr lang="zh-TW" altLang="en-US" sz="1600" dirty="0">
                            <a:solidFill>
                              <a:schemeClr val="tx1"/>
                            </a:solidFill>
                          </a:endParaRPr>
                        </a:p>
                      </a:txBody>
                      <a:tcPr/>
                    </a:tc>
                    <a:tc>
                      <a:txBody>
                        <a:bodyPr/>
                        <a:lstStyle/>
                        <a:p>
                          <a:pPr algn="ctr"/>
                          <a:r>
                            <a:rPr lang="en-US" altLang="zh-TW" sz="1600" dirty="0">
                              <a:solidFill>
                                <a:schemeClr val="tx1"/>
                              </a:solidFill>
                            </a:rPr>
                            <a:t>85*</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dirty="0"/>
                        </a:p>
                      </a:txBody>
                      <a:tcPr/>
                    </a:tc>
                    <a:extLst>
                      <a:ext uri="{0D108BD9-81ED-4DB2-BD59-A6C34878D82A}">
                        <a16:rowId xmlns:a16="http://schemas.microsoft.com/office/drawing/2014/main" val="393265966"/>
                      </a:ext>
                    </a:extLst>
                  </a:tr>
                  <a:tr h="200065">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1000*</a:t>
                          </a:r>
                          <a:endParaRPr lang="zh-TW" altLang="en-US" sz="1600" dirty="0">
                            <a:solidFill>
                              <a:schemeClr val="tx1"/>
                            </a:solidFill>
                          </a:endParaRPr>
                        </a:p>
                      </a:txBody>
                      <a:tcPr/>
                    </a:tc>
                    <a:tc>
                      <a:txBody>
                        <a:bodyPr/>
                        <a:lstStyle/>
                        <a:p>
                          <a:pPr algn="ctr"/>
                          <a:r>
                            <a:rPr lang="en-US" altLang="zh-TW" sz="1600" dirty="0">
                              <a:solidFill>
                                <a:schemeClr val="tx1"/>
                              </a:solidFill>
                            </a:rPr>
                            <a:t>70*</a:t>
                          </a:r>
                          <a:endParaRPr lang="zh-TW" altLang="en-US" sz="1600" dirty="0">
                            <a:solidFill>
                              <a:schemeClr val="tx1"/>
                            </a:solidFill>
                          </a:endParaRPr>
                        </a:p>
                      </a:txBody>
                      <a:tcPr/>
                    </a:tc>
                    <a:tc>
                      <a:txBody>
                        <a:bodyPr/>
                        <a:lstStyle/>
                        <a:p>
                          <a:pPr algn="ct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971347338"/>
                      </a:ext>
                    </a:extLst>
                  </a:tr>
                  <a:tr h="200065">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1200*</a:t>
                          </a:r>
                          <a:endParaRPr lang="zh-TW" altLang="en-US" sz="1600" dirty="0">
                            <a:solidFill>
                              <a:schemeClr val="tx1"/>
                            </a:solidFill>
                          </a:endParaRPr>
                        </a:p>
                      </a:txBody>
                      <a:tcPr/>
                    </a:tc>
                    <a:tc>
                      <a:txBody>
                        <a:bodyPr/>
                        <a:lstStyle/>
                        <a:p>
                          <a:pPr algn="ctr"/>
                          <a:r>
                            <a:rPr lang="en-US" altLang="zh-TW" sz="1600" dirty="0">
                              <a:solidFill>
                                <a:schemeClr val="tx1"/>
                              </a:solidFill>
                            </a:rPr>
                            <a:t>70*</a:t>
                          </a:r>
                          <a:endParaRPr lang="zh-TW" altLang="en-US" sz="1600" dirty="0">
                            <a:solidFill>
                              <a:schemeClr val="tx1"/>
                            </a:solidFill>
                          </a:endParaRPr>
                        </a:p>
                      </a:txBody>
                      <a:tcPr/>
                    </a:tc>
                    <a:tc>
                      <a:txBody>
                        <a:bodyPr/>
                        <a:lstStyle/>
                        <a:p>
                          <a:pPr algn="ct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4261450454"/>
                      </a:ext>
                    </a:extLst>
                  </a:tr>
                  <a:tr h="200065">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latin typeface="+mn-lt"/>
                          </a:endParaRPr>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algn="ctr"/>
                          <a:endParaRPr lang="zh-TW" altLang="en-US" sz="1600" dirty="0">
                            <a:latin typeface="+mn-lt"/>
                          </a:endParaRPr>
                        </a:p>
                      </a:txBody>
                      <a:tcPr/>
                    </a:tc>
                    <a:tc>
                      <a:txBody>
                        <a:bodyPr/>
                        <a:lstStyle/>
                        <a:p>
                          <a:pPr algn="ctr"/>
                          <a:r>
                            <a:rPr lang="en-US" altLang="zh-TW" sz="1600" dirty="0">
                              <a:solidFill>
                                <a:schemeClr val="tx1"/>
                              </a:solidFill>
                            </a:rPr>
                            <a:t>1600*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latin typeface="+mn-lt"/>
                            </a:rPr>
                            <a:t>50*</a:t>
                          </a:r>
                          <a:endParaRPr lang="zh-TW" altLang="en-US" sz="160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dirty="0"/>
                        </a:p>
                      </a:txBody>
                      <a:tcPr/>
                    </a:tc>
                    <a:extLst>
                      <a:ext uri="{0D108BD9-81ED-4DB2-BD59-A6C34878D82A}">
                        <a16:rowId xmlns:a16="http://schemas.microsoft.com/office/drawing/2014/main" val="3004838634"/>
                      </a:ext>
                    </a:extLst>
                  </a:tr>
                  <a:tr h="2000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9</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dirty="0">
                              <a:solidFill>
                                <a:schemeClr val="tx1"/>
                              </a:solidFill>
                            </a:rPr>
                            <a:t>270*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422264037"/>
                      </a:ext>
                    </a:extLst>
                  </a:tr>
                  <a:tr h="2000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dirty="0">
                              <a:solidFill>
                                <a:schemeClr val="tx1"/>
                              </a:solidFill>
                            </a:rPr>
                            <a:t>230*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2977596332"/>
                      </a:ext>
                    </a:extLst>
                  </a:tr>
                  <a:tr h="2000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Sn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dirty="0">
                              <a:solidFill>
                                <a:schemeClr val="tx1"/>
                              </a:solidFill>
                            </a:rPr>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95*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tc>
                    <a:extLst>
                      <a:ext uri="{0D108BD9-81ED-4DB2-BD59-A6C34878D82A}">
                        <a16:rowId xmlns:a16="http://schemas.microsoft.com/office/drawing/2014/main" val="3222495201"/>
                      </a:ext>
                    </a:extLst>
                  </a:tr>
                  <a:tr h="2000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13*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tc>
                    <a:extLst>
                      <a:ext uri="{0D108BD9-81ED-4DB2-BD59-A6C34878D82A}">
                        <a16:rowId xmlns:a16="http://schemas.microsoft.com/office/drawing/2014/main" val="3322330068"/>
                      </a:ext>
                    </a:extLst>
                  </a:tr>
                  <a:tr h="2000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7</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font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solidFill>
                                <a:schemeClr val="tx1"/>
                              </a:solidFill>
                            </a:rPr>
                            <a:t>10*</a:t>
                          </a:r>
                        </a:p>
                      </a:txBody>
                      <a:tcPr>
                        <a:lnT w="12700" cap="flat" cmpd="sng" algn="ctr">
                          <a:solidFill>
                            <a:schemeClr val="tx1"/>
                          </a:solidFill>
                          <a:prstDash val="solid"/>
                          <a:round/>
                          <a:headEnd type="none" w="med" len="med"/>
                          <a:tailEnd type="none" w="med" len="med"/>
                        </a:lnT>
                      </a:tcPr>
                    </a:tc>
                    <a:tc vMerge="1">
                      <a:txBody>
                        <a:bodyPr/>
                        <a:lstStyle/>
                        <a:p>
                          <a:pPr algn="ctr"/>
                          <a:endParaRPr lang="zh-TW" altLang="en-US" dirty="0"/>
                        </a:p>
                      </a:txBody>
                      <a:tcPr/>
                    </a:tc>
                    <a:extLst>
                      <a:ext uri="{0D108BD9-81ED-4DB2-BD59-A6C34878D82A}">
                        <a16:rowId xmlns:a16="http://schemas.microsoft.com/office/drawing/2014/main" val="2624509281"/>
                      </a:ext>
                    </a:extLst>
                  </a:tr>
                </a:tbl>
              </a:graphicData>
            </a:graphic>
          </p:graphicFrame>
        </mc:Choice>
        <mc:Fallback xmlns="">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800036607"/>
                  </p:ext>
                </p:extLst>
              </p:nvPr>
            </p:nvGraphicFramePr>
            <p:xfrm>
              <a:off x="706561" y="873679"/>
              <a:ext cx="10824757" cy="4602480"/>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77238">
                      <a:extLst>
                        <a:ext uri="{9D8B030D-6E8A-4147-A177-3AD203B41FA5}">
                          <a16:colId xmlns:a16="http://schemas.microsoft.com/office/drawing/2014/main" val="53248031"/>
                        </a:ext>
                      </a:extLst>
                    </a:gridCol>
                    <a:gridCol w="989556">
                      <a:extLst>
                        <a:ext uri="{9D8B030D-6E8A-4147-A177-3AD203B41FA5}">
                          <a16:colId xmlns:a16="http://schemas.microsoft.com/office/drawing/2014/main" val="2231540446"/>
                        </a:ext>
                      </a:extLst>
                    </a:gridCol>
                    <a:gridCol w="851770">
                      <a:extLst>
                        <a:ext uri="{9D8B030D-6E8A-4147-A177-3AD203B41FA5}">
                          <a16:colId xmlns:a16="http://schemas.microsoft.com/office/drawing/2014/main" val="2021286643"/>
                        </a:ext>
                      </a:extLst>
                    </a:gridCol>
                    <a:gridCol w="989556">
                      <a:extLst>
                        <a:ext uri="{9D8B030D-6E8A-4147-A177-3AD203B41FA5}">
                          <a16:colId xmlns:a16="http://schemas.microsoft.com/office/drawing/2014/main" val="2385942437"/>
                        </a:ext>
                      </a:extLst>
                    </a:gridCol>
                    <a:gridCol w="1064713">
                      <a:extLst>
                        <a:ext uri="{9D8B030D-6E8A-4147-A177-3AD203B41FA5}">
                          <a16:colId xmlns:a16="http://schemas.microsoft.com/office/drawing/2014/main" val="3103633772"/>
                        </a:ext>
                      </a:extLst>
                    </a:gridCol>
                    <a:gridCol w="751561">
                      <a:extLst>
                        <a:ext uri="{9D8B030D-6E8A-4147-A177-3AD203B41FA5}">
                          <a16:colId xmlns:a16="http://schemas.microsoft.com/office/drawing/2014/main" val="3841990301"/>
                        </a:ext>
                      </a:extLst>
                    </a:gridCol>
                    <a:gridCol w="76729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579120">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r>
                            <a:rPr lang="en-US" altLang="zh-TW" sz="1600" dirty="0"/>
                            <a:t>Light bias</a:t>
                          </a:r>
                          <a:endParaRPr lang="zh-TW" altLang="en-US" sz="1600" dirty="0"/>
                        </a:p>
                      </a:txBody>
                      <a:tcPr/>
                    </a:tc>
                    <a:tc>
                      <a:txBody>
                        <a:bodyPr/>
                        <a:lstStyle/>
                        <a:p>
                          <a:endParaRPr lang="zh-TW"/>
                        </a:p>
                      </a:txBody>
                      <a:tcPr>
                        <a:blipFill>
                          <a:blip r:embed="rId3"/>
                          <a:stretch>
                            <a:fillRect l="-683582" t="-2174" r="-494030" b="-704348"/>
                          </a:stretch>
                        </a:blipFill>
                      </a:tcPr>
                    </a:tc>
                    <a:tc>
                      <a:txBody>
                        <a:bodyPr/>
                        <a:lstStyle/>
                        <a:p>
                          <a:endParaRPr lang="zh-TW"/>
                        </a:p>
                      </a:txBody>
                      <a:tcPr>
                        <a:blipFill>
                          <a:blip r:embed="rId3"/>
                          <a:stretch>
                            <a:fillRect l="-673077" t="-2174" r="-324359" b="-704348"/>
                          </a:stretch>
                        </a:blipFill>
                      </a:tcPr>
                    </a:tc>
                    <a:tc>
                      <a:txBody>
                        <a:bodyPr/>
                        <a:lstStyle/>
                        <a:p>
                          <a:endParaRPr lang="zh-TW"/>
                        </a:p>
                      </a:txBody>
                      <a:tcPr>
                        <a:blipFill>
                          <a:blip r:embed="rId3"/>
                          <a:stretch>
                            <a:fillRect l="-717857" t="-2174" r="-201190" b="-704348"/>
                          </a:stretch>
                        </a:blipFill>
                      </a:tcPr>
                    </a:tc>
                    <a:tc>
                      <a:txBody>
                        <a:bodyPr/>
                        <a:lstStyle/>
                        <a:p>
                          <a:endParaRPr lang="zh-TW"/>
                        </a:p>
                      </a:txBody>
                      <a:tcPr>
                        <a:blipFill>
                          <a:blip r:embed="rId3"/>
                          <a:stretch>
                            <a:fillRect l="-1164407" t="-2174" r="-186441" b="-704348"/>
                          </a:stretch>
                        </a:blipFill>
                      </a:tcPr>
                    </a:tc>
                    <a:tc>
                      <a:txBody>
                        <a:bodyPr/>
                        <a:lstStyle/>
                        <a:p>
                          <a:endParaRPr lang="zh-TW"/>
                        </a:p>
                      </a:txBody>
                      <a:tcPr>
                        <a:blipFill>
                          <a:blip r:embed="rId3"/>
                          <a:stretch>
                            <a:fillRect l="-1243333" t="-2174" r="-83333" b="-704348"/>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W-cm</a:t>
                          </a:r>
                          <a:r>
                            <a:rPr lang="en-US" altLang="zh-TW" sz="1600" baseline="30000" dirty="0">
                              <a:solidFill>
                                <a:schemeClr val="bg1"/>
                              </a:solidFill>
                            </a:rPr>
                            <a:t>-2</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35280">
                    <a:tc rowSpan="6">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endParaRPr lang="zh-TW"/>
                        </a:p>
                      </a:txBody>
                      <a:tcPr>
                        <a:lnB w="12700" cap="flat" cmpd="sng" algn="ctr">
                          <a:solidFill>
                            <a:schemeClr val="tx1"/>
                          </a:solidFill>
                          <a:prstDash val="solid"/>
                          <a:round/>
                          <a:headEnd type="none" w="med" len="med"/>
                          <a:tailEnd type="none" w="med" len="med"/>
                        </a:lnB>
                        <a:blipFill>
                          <a:blip r:embed="rId3"/>
                          <a:stretch>
                            <a:fillRect l="-95000" t="-45912" r="-875000" b="-87421"/>
                          </a:stretch>
                        </a:blipFill>
                      </a:tcPr>
                    </a:tc>
                    <a:tc rowSpan="6">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rowSpan="11">
                      <a:txBody>
                        <a:bodyPr/>
                        <a:lstStyle/>
                        <a:p>
                          <a:endParaRPr lang="zh-TW"/>
                        </a:p>
                      </a:txBody>
                      <a:tcPr>
                        <a:blipFill>
                          <a:blip r:embed="rId3"/>
                          <a:stretch>
                            <a:fillRect l="-426786" t="-25000" r="-1001786" b="-2055"/>
                          </a:stretch>
                        </a:blipFill>
                      </a:tcPr>
                    </a:tc>
                    <a:tc rowSpan="11">
                      <a:txBody>
                        <a:bodyPr/>
                        <a:lstStyle/>
                        <a:p>
                          <a:endParaRPr lang="zh-TW"/>
                        </a:p>
                      </a:txBody>
                      <a:tcPr>
                        <a:blipFill>
                          <a:blip r:embed="rId3"/>
                          <a:stretch>
                            <a:fillRect l="-347059" t="-25000" r="-560000" b="-2055"/>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250*</a:t>
                          </a:r>
                          <a:endParaRPr lang="zh-TW" altLang="en-US" sz="1600" dirty="0">
                            <a:solidFill>
                              <a:schemeClr val="tx1"/>
                            </a:solidFill>
                          </a:endParaRPr>
                        </a:p>
                      </a:txBody>
                      <a:tcPr/>
                    </a:tc>
                    <a:tc>
                      <a:txBody>
                        <a:bodyPr/>
                        <a:lstStyle/>
                        <a:p>
                          <a:pPr algn="ctr"/>
                          <a:r>
                            <a:rPr lang="en-US" altLang="zh-TW" sz="1600" dirty="0"/>
                            <a:t>175</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rowSpan="6">
                      <a:txBody>
                        <a:bodyPr/>
                        <a:lstStyle/>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r>
                            <a:rPr lang="en-US" altLang="zh-TW" sz="1600" dirty="0">
                              <a:solidFill>
                                <a:schemeClr val="tx1"/>
                              </a:solidFill>
                            </a:rPr>
                            <a:t>230*</a:t>
                          </a:r>
                        </a:p>
                      </a:txBody>
                      <a:tcPr>
                        <a:lnB w="12700" cap="flat" cmpd="sng" algn="ctr">
                          <a:solidFill>
                            <a:schemeClr val="tx1"/>
                          </a:solidFill>
                          <a:prstDash val="solid"/>
                          <a:round/>
                          <a:headEnd type="none" w="med" len="med"/>
                          <a:tailEnd type="none" w="med" len="med"/>
                        </a:lnB>
                      </a:tcPr>
                    </a:tc>
                    <a:tc rowSpan="6">
                      <a:txBody>
                        <a:bodyPr/>
                        <a:lstStyle/>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r>
                            <a:rPr lang="en-US" altLang="zh-TW" sz="1600" dirty="0">
                              <a:solidFill>
                                <a:schemeClr val="tx1"/>
                              </a:solidFill>
                            </a:rPr>
                            <a:t>210*</a:t>
                          </a:r>
                        </a:p>
                      </a:txBody>
                      <a:tcPr>
                        <a:lnB w="12700" cap="flat" cmpd="sng" algn="ctr">
                          <a:solidFill>
                            <a:schemeClr val="tx1"/>
                          </a:solidFill>
                          <a:prstDash val="solid"/>
                          <a:round/>
                          <a:headEnd type="none" w="med" len="med"/>
                          <a:tailEnd type="none" w="med" len="med"/>
                        </a:lnB>
                      </a:tcPr>
                    </a:tc>
                    <a:tc rowSpan="11">
                      <a:txBody>
                        <a:bodyPr/>
                        <a:lstStyle/>
                        <a:p>
                          <a:endParaRPr lang="en-US" altLang="zh-TW" sz="1600" dirty="0"/>
                        </a:p>
                        <a:p>
                          <a:endParaRPr lang="en-US" altLang="zh-TW" sz="1600" dirty="0"/>
                        </a:p>
                        <a:p>
                          <a:endParaRPr lang="en-US" altLang="zh-TW" sz="1600" dirty="0"/>
                        </a:p>
                        <a:p>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[2]</a:t>
                          </a:r>
                          <a:endParaRPr lang="zh-TW" altLang="en-US" sz="1600" dirty="0"/>
                        </a:p>
                        <a:p>
                          <a:pPr algn="ctr"/>
                          <a:endParaRPr lang="en-US" altLang="zh-TW" sz="1600" dirty="0"/>
                        </a:p>
                      </a:txBody>
                      <a:tcPr/>
                    </a:tc>
                    <a:extLst>
                      <a:ext uri="{0D108BD9-81ED-4DB2-BD59-A6C34878D82A}">
                        <a16:rowId xmlns:a16="http://schemas.microsoft.com/office/drawing/2014/main" val="628231142"/>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500*</a:t>
                          </a:r>
                          <a:endParaRPr lang="zh-TW" altLang="en-US" sz="1600" dirty="0">
                            <a:solidFill>
                              <a:schemeClr val="tx1"/>
                            </a:solidFill>
                          </a:endParaRPr>
                        </a:p>
                      </a:txBody>
                      <a:tcPr/>
                    </a:tc>
                    <a:tc>
                      <a:txBody>
                        <a:bodyPr/>
                        <a:lstStyle/>
                        <a:p>
                          <a:pPr algn="ctr"/>
                          <a:r>
                            <a:rPr lang="en-US" altLang="zh-TW" sz="1600" dirty="0"/>
                            <a:t>120*</a:t>
                          </a:r>
                          <a:endParaRPr lang="zh-TW" altLang="en-US" sz="1600" dirty="0"/>
                        </a:p>
                      </a:txBody>
                      <a:tcPr/>
                    </a:tc>
                    <a:tc>
                      <a:txBody>
                        <a:bodyPr/>
                        <a:lstStyle/>
                        <a:p>
                          <a:pPr algn="ct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2798899667"/>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750*</a:t>
                          </a:r>
                          <a:endParaRPr lang="zh-TW" altLang="en-US" sz="1600" dirty="0">
                            <a:solidFill>
                              <a:schemeClr val="tx1"/>
                            </a:solidFill>
                          </a:endParaRPr>
                        </a:p>
                      </a:txBody>
                      <a:tcPr/>
                    </a:tc>
                    <a:tc>
                      <a:txBody>
                        <a:bodyPr/>
                        <a:lstStyle/>
                        <a:p>
                          <a:pPr algn="ctr"/>
                          <a:r>
                            <a:rPr lang="en-US" altLang="zh-TW" sz="1600" dirty="0">
                              <a:solidFill>
                                <a:schemeClr val="tx1"/>
                              </a:solidFill>
                            </a:rPr>
                            <a:t>85*</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dirty="0"/>
                        </a:p>
                      </a:txBody>
                      <a:tcPr/>
                    </a:tc>
                    <a:extLst>
                      <a:ext uri="{0D108BD9-81ED-4DB2-BD59-A6C34878D82A}">
                        <a16:rowId xmlns:a16="http://schemas.microsoft.com/office/drawing/2014/main" val="393265966"/>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1000*</a:t>
                          </a:r>
                          <a:endParaRPr lang="zh-TW" altLang="en-US" sz="1600" dirty="0">
                            <a:solidFill>
                              <a:schemeClr val="tx1"/>
                            </a:solidFill>
                          </a:endParaRPr>
                        </a:p>
                      </a:txBody>
                      <a:tcPr/>
                    </a:tc>
                    <a:tc>
                      <a:txBody>
                        <a:bodyPr/>
                        <a:lstStyle/>
                        <a:p>
                          <a:pPr algn="ctr"/>
                          <a:r>
                            <a:rPr lang="en-US" altLang="zh-TW" sz="1600" dirty="0">
                              <a:solidFill>
                                <a:schemeClr val="tx1"/>
                              </a:solidFill>
                            </a:rPr>
                            <a:t>70*</a:t>
                          </a:r>
                          <a:endParaRPr lang="zh-TW" altLang="en-US" sz="1600" dirty="0">
                            <a:solidFill>
                              <a:schemeClr val="tx1"/>
                            </a:solidFill>
                          </a:endParaRPr>
                        </a:p>
                      </a:txBody>
                      <a:tcPr/>
                    </a:tc>
                    <a:tc>
                      <a:txBody>
                        <a:bodyPr/>
                        <a:lstStyle/>
                        <a:p>
                          <a:pPr algn="ct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971347338"/>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1200*</a:t>
                          </a:r>
                          <a:endParaRPr lang="zh-TW" altLang="en-US" sz="1600" dirty="0">
                            <a:solidFill>
                              <a:schemeClr val="tx1"/>
                            </a:solidFill>
                          </a:endParaRPr>
                        </a:p>
                      </a:txBody>
                      <a:tcPr/>
                    </a:tc>
                    <a:tc>
                      <a:txBody>
                        <a:bodyPr/>
                        <a:lstStyle/>
                        <a:p>
                          <a:pPr algn="ctr"/>
                          <a:r>
                            <a:rPr lang="en-US" altLang="zh-TW" sz="1600" dirty="0">
                              <a:solidFill>
                                <a:schemeClr val="tx1"/>
                              </a:solidFill>
                            </a:rPr>
                            <a:t>70*</a:t>
                          </a:r>
                          <a:endParaRPr lang="zh-TW" altLang="en-US" sz="1600" dirty="0">
                            <a:solidFill>
                              <a:schemeClr val="tx1"/>
                            </a:solidFill>
                          </a:endParaRPr>
                        </a:p>
                      </a:txBody>
                      <a:tcPr/>
                    </a:tc>
                    <a:tc>
                      <a:txBody>
                        <a:bodyPr/>
                        <a:lstStyle/>
                        <a:p>
                          <a:pPr algn="ct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a:p>
                      </a:txBody>
                      <a:tcPr/>
                    </a:tc>
                    <a:extLst>
                      <a:ext uri="{0D108BD9-81ED-4DB2-BD59-A6C34878D82A}">
                        <a16:rowId xmlns:a16="http://schemas.microsoft.com/office/drawing/2014/main" val="4261450454"/>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latin typeface="+mn-lt"/>
                          </a:endParaRPr>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algn="ctr"/>
                          <a:endParaRPr lang="zh-TW" altLang="en-US" sz="1600" dirty="0">
                            <a:latin typeface="+mn-lt"/>
                          </a:endParaRPr>
                        </a:p>
                      </a:txBody>
                      <a:tcPr/>
                    </a:tc>
                    <a:tc>
                      <a:txBody>
                        <a:bodyPr/>
                        <a:lstStyle/>
                        <a:p>
                          <a:pPr algn="ctr"/>
                          <a:r>
                            <a:rPr lang="en-US" altLang="zh-TW" sz="1600" dirty="0">
                              <a:solidFill>
                                <a:schemeClr val="tx1"/>
                              </a:solidFill>
                            </a:rPr>
                            <a:t>1600*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latin typeface="+mn-lt"/>
                            </a:rPr>
                            <a:t>50*</a:t>
                          </a:r>
                          <a:endParaRPr lang="zh-TW" altLang="en-US" sz="160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vMerge="1">
                      <a:txBody>
                        <a:bodyPr/>
                        <a:lstStyle/>
                        <a:p>
                          <a:pPr algn="ctr" fontAlgn="ctr"/>
                          <a:endParaRPr lang="en-US" altLang="zh-TW"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endParaRPr lang="zh-TW" altLang="en-US" dirty="0"/>
                        </a:p>
                      </a:txBody>
                      <a:tcPr/>
                    </a:tc>
                    <a:extLst>
                      <a:ext uri="{0D108BD9-81ED-4DB2-BD59-A6C34878D82A}">
                        <a16:rowId xmlns:a16="http://schemas.microsoft.com/office/drawing/2014/main" val="3004838634"/>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859259" r="-875000" b="-414815"/>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dirty="0">
                              <a:solidFill>
                                <a:schemeClr val="tx1"/>
                              </a:solidFill>
                            </a:rPr>
                            <a:t>270*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422264037"/>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996154" r="-875000" b="-330769"/>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dirty="0">
                              <a:solidFill>
                                <a:schemeClr val="tx1"/>
                              </a:solidFill>
                            </a:rPr>
                            <a:t>230*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210*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2977596332"/>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Sn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1055556" r="-875000" b="-218519"/>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dirty="0">
                              <a:solidFill>
                                <a:schemeClr val="tx1"/>
                              </a:solidFill>
                            </a:rPr>
                            <a:t>100*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95*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tc>
                    <a:extLst>
                      <a:ext uri="{0D108BD9-81ED-4DB2-BD59-A6C34878D82A}">
                        <a16:rowId xmlns:a16="http://schemas.microsoft.com/office/drawing/2014/main" val="3222495201"/>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1200000" r="-875000" b="-126923"/>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rPr>
                            <a:t>13*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tc>
                    <a:extLst>
                      <a:ext uri="{0D108BD9-81ED-4DB2-BD59-A6C34878D82A}">
                        <a16:rowId xmlns:a16="http://schemas.microsoft.com/office/drawing/2014/main" val="3322330068"/>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3"/>
                          <a:stretch>
                            <a:fillRect l="-95000" t="-1251852" r="-875000" b="-22222"/>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font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solidFill>
                                <a:schemeClr val="tx1"/>
                              </a:solidFill>
                            </a:rPr>
                            <a:t>10*</a:t>
                          </a:r>
                        </a:p>
                      </a:txBody>
                      <a:tcPr>
                        <a:lnT w="12700" cap="flat" cmpd="sng" algn="ctr">
                          <a:solidFill>
                            <a:schemeClr val="tx1"/>
                          </a:solidFill>
                          <a:prstDash val="solid"/>
                          <a:round/>
                          <a:headEnd type="none" w="med" len="med"/>
                          <a:tailEnd type="none" w="med" len="med"/>
                        </a:lnT>
                      </a:tcPr>
                    </a:tc>
                    <a:tc vMerge="1">
                      <a:txBody>
                        <a:bodyPr/>
                        <a:lstStyle/>
                        <a:p>
                          <a:pPr algn="ctr"/>
                          <a:endParaRPr lang="zh-TW" altLang="en-US" dirty="0"/>
                        </a:p>
                      </a:txBody>
                      <a:tcPr/>
                    </a:tc>
                    <a:extLst>
                      <a:ext uri="{0D108BD9-81ED-4DB2-BD59-A6C34878D82A}">
                        <a16:rowId xmlns:a16="http://schemas.microsoft.com/office/drawing/2014/main" val="2624509281"/>
                      </a:ext>
                    </a:extLst>
                  </a:tr>
                </a:tbl>
              </a:graphicData>
            </a:graphic>
          </p:graphicFrame>
        </mc:Fallback>
      </mc:AlternateContent>
      <p:sp>
        <p:nvSpPr>
          <p:cNvPr id="6" name="矩形 5">
            <a:extLst>
              <a:ext uri="{FF2B5EF4-FFF2-40B4-BE49-F238E27FC236}">
                <a16:creationId xmlns:a16="http://schemas.microsoft.com/office/drawing/2014/main" id="{8F726CAD-187A-4649-B5DE-EA7549AFF62D}"/>
              </a:ext>
            </a:extLst>
          </p:cNvPr>
          <p:cNvSpPr/>
          <p:nvPr/>
        </p:nvSpPr>
        <p:spPr>
          <a:xfrm>
            <a:off x="706561" y="5476159"/>
            <a:ext cx="10808103" cy="646331"/>
          </a:xfrm>
          <a:prstGeom prst="rect">
            <a:avLst/>
          </a:prstGeom>
        </p:spPr>
        <p:txBody>
          <a:bodyPr wrap="square">
            <a:spAutoFit/>
          </a:bodyPr>
          <a:lstStyle/>
          <a:p>
            <a:r>
              <a:rPr lang="en" altLang="zh-TW" sz="1200" dirty="0"/>
              <a:t>* </a:t>
            </a:r>
            <a:r>
              <a:rPr lang="zh-CN" altLang="en-US" sz="1200" dirty="0">
                <a:latin typeface="Kaiti TC" panose="02010600040101010101" pitchFamily="2" charset="-120"/>
                <a:ea typeface="Kaiti TC" panose="02010600040101010101" pitchFamily="2" charset="-120"/>
              </a:rPr>
              <a:t>由肉眼與直尺判斷線性圖之數據</a:t>
            </a:r>
            <a:r>
              <a:rPr lang="zh-CN" altLang="en-US" sz="1200" dirty="0"/>
              <a:t>，</a:t>
            </a:r>
            <a:r>
              <a:rPr lang="zh-CN" altLang="en-US" sz="1200" dirty="0">
                <a:latin typeface="Kaiti TC" panose="02010600040101010101" pitchFamily="2" charset="-120"/>
                <a:ea typeface="Kaiti TC" panose="02010600040101010101" pitchFamily="2" charset="-120"/>
              </a:rPr>
              <a:t>誤差應小於</a:t>
            </a:r>
            <a:r>
              <a:rPr lang="zh-TW" altLang="en-US" sz="1200" dirty="0">
                <a:latin typeface="Kaiti TC" panose="02010600040101010101" pitchFamily="2" charset="-120"/>
                <a:ea typeface="Kaiti TC" panose="02010600040101010101" pitchFamily="2" charset="-120"/>
              </a:rPr>
              <a:t> </a:t>
            </a:r>
            <a:r>
              <a:rPr lang="en-US" altLang="zh-TW" sz="1200" dirty="0">
                <a:latin typeface="Kaiti TC" panose="02010600040101010101" pitchFamily="2" charset="-120"/>
                <a:ea typeface="Kaiti TC" panose="02010600040101010101" pitchFamily="2" charset="-120"/>
              </a:rPr>
              <a:t>10</a:t>
            </a:r>
            <a:r>
              <a:rPr lang="en-US" altLang="zh-TW" sz="1200" dirty="0"/>
              <a:t>%</a:t>
            </a:r>
            <a:r>
              <a:rPr lang="zh-TW" altLang="en-US" sz="1200" dirty="0"/>
              <a:t>。</a:t>
            </a:r>
            <a:endParaRPr lang="en" altLang="zh-TW" sz="1200" dirty="0"/>
          </a:p>
          <a:p>
            <a:r>
              <a:rPr lang="en" altLang="zh-TW" sz="1200" dirty="0"/>
              <a:t>[2] </a:t>
            </a:r>
            <a:r>
              <a:rPr lang="en" altLang="zh-TW" sz="1200" dirty="0" err="1"/>
              <a:t>Yater</a:t>
            </a:r>
            <a:r>
              <a:rPr lang="en" altLang="zh-TW" sz="1200" dirty="0"/>
              <a:t>, J. A., Weinberg, I., Jenkins, P. P., &amp; Landis, G. A. (1994, December). </a:t>
            </a:r>
            <a:r>
              <a:rPr lang="en" altLang="zh-TW" sz="1200" b="1" dirty="0"/>
              <a:t>Minority-carrier lifetime in InP as a function of light bias</a:t>
            </a:r>
            <a:r>
              <a:rPr lang="en" altLang="zh-TW" sz="1200" dirty="0"/>
              <a:t>. In </a:t>
            </a:r>
            <a:r>
              <a:rPr lang="en" altLang="zh-TW" sz="1200" i="1" dirty="0"/>
              <a:t>Proceedings of 1994 IEEE 1st World Conference on Photovoltaic Energy Conversion-WCPEC (A Joint Conference of PVSC, PVSEC and PSEC)</a:t>
            </a:r>
            <a:r>
              <a:rPr lang="en" altLang="zh-TW" sz="1200" dirty="0"/>
              <a:t> (Vol. 2, pp. 1709-1712). IEEE.</a:t>
            </a:r>
            <a:endParaRPr lang="zh-TW" altLang="en-US" sz="1200" dirty="0"/>
          </a:p>
        </p:txBody>
      </p:sp>
    </p:spTree>
    <p:extLst>
      <p:ext uri="{BB962C8B-B14F-4D97-AF65-F5344CB8AC3E}">
        <p14:creationId xmlns:p14="http://schemas.microsoft.com/office/powerpoint/2010/main" val="374841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356793933"/>
                  </p:ext>
                </p:extLst>
              </p:nvPr>
            </p:nvGraphicFramePr>
            <p:xfrm>
              <a:off x="706561" y="886205"/>
              <a:ext cx="10824757" cy="4718558"/>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77238">
                      <a:extLst>
                        <a:ext uri="{9D8B030D-6E8A-4147-A177-3AD203B41FA5}">
                          <a16:colId xmlns:a16="http://schemas.microsoft.com/office/drawing/2014/main" val="53248031"/>
                        </a:ext>
                      </a:extLst>
                    </a:gridCol>
                    <a:gridCol w="1077238">
                      <a:extLst>
                        <a:ext uri="{9D8B030D-6E8A-4147-A177-3AD203B41FA5}">
                          <a16:colId xmlns:a16="http://schemas.microsoft.com/office/drawing/2014/main" val="2231540446"/>
                        </a:ext>
                      </a:extLst>
                    </a:gridCol>
                    <a:gridCol w="764088">
                      <a:extLst>
                        <a:ext uri="{9D8B030D-6E8A-4147-A177-3AD203B41FA5}">
                          <a16:colId xmlns:a16="http://schemas.microsoft.com/office/drawing/2014/main" val="2021286643"/>
                        </a:ext>
                      </a:extLst>
                    </a:gridCol>
                    <a:gridCol w="989556">
                      <a:extLst>
                        <a:ext uri="{9D8B030D-6E8A-4147-A177-3AD203B41FA5}">
                          <a16:colId xmlns:a16="http://schemas.microsoft.com/office/drawing/2014/main" val="2385942437"/>
                        </a:ext>
                      </a:extLst>
                    </a:gridCol>
                    <a:gridCol w="1064713">
                      <a:extLst>
                        <a:ext uri="{9D8B030D-6E8A-4147-A177-3AD203B41FA5}">
                          <a16:colId xmlns:a16="http://schemas.microsoft.com/office/drawing/2014/main" val="3103633772"/>
                        </a:ext>
                      </a:extLst>
                    </a:gridCol>
                    <a:gridCol w="751561">
                      <a:extLst>
                        <a:ext uri="{9D8B030D-6E8A-4147-A177-3AD203B41FA5}">
                          <a16:colId xmlns:a16="http://schemas.microsoft.com/office/drawing/2014/main" val="3841990301"/>
                        </a:ext>
                      </a:extLst>
                    </a:gridCol>
                    <a:gridCol w="76729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289071">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𝜹</m:t>
                                </m:r>
                                <m:r>
                                  <a:rPr lang="en-US" altLang="zh-TW" sz="1600" b="1" i="1" smtClean="0">
                                    <a:latin typeface="Cambria Math" panose="02040503050406030204" pitchFamily="18" charset="0"/>
                                  </a:rPr>
                                  <m:t>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27139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271390">
                    <a:tc rowSpan="6">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Sn [N]</a:t>
                          </a:r>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3</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14</m:t>
                                    </m:r>
                                  </m:sup>
                                </m:sSup>
                              </m:oMath>
                            </m:oMathPara>
                          </a14:m>
                          <a:endParaRPr lang="zh-TW" altLang="en-US" sz="1600" dirty="0">
                            <a:solidFill>
                              <a:schemeClr val="tx1"/>
                            </a:solidFill>
                          </a:endParaRPr>
                        </a:p>
                      </a:txBody>
                      <a:tcPr/>
                    </a:tc>
                    <a:tc>
                      <a:txBody>
                        <a:bodyPr/>
                        <a:lstStyle/>
                        <a:p>
                          <a:pPr algn="ctr"/>
                          <a:r>
                            <a:rPr lang="en-US" altLang="zh-TW" sz="1600" dirty="0"/>
                            <a:t>80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185</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150</a:t>
                          </a:r>
                          <a:r>
                            <a:rPr lang="en-US" altLang="zh-TW" sz="1600" b="0" i="0" u="none" strike="noStrike" kern="1200" dirty="0">
                              <a:solidFill>
                                <a:schemeClr val="tx1"/>
                              </a:solidFill>
                              <a:effectLst/>
                              <a:latin typeface="+mn-lt"/>
                              <a:ea typeface="+mn-ea"/>
                              <a:cs typeface="+mn-cs"/>
                            </a:rPr>
                            <a:t>±15</a:t>
                          </a:r>
                          <a:endParaRPr lang="zh-TW" altLang="en-US" sz="1600" dirty="0">
                            <a:solidFill>
                              <a:schemeClr val="tx1"/>
                            </a:solidFill>
                          </a:endParaRPr>
                        </a:p>
                      </a:txBody>
                      <a:tcPr/>
                    </a:tc>
                    <a:tc rowSpan="6">
                      <a:txBody>
                        <a:bodyPr/>
                        <a:lstStyle/>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r>
                            <a:rPr lang="en-US" altLang="zh-TW" sz="1600" dirty="0">
                              <a:solidFill>
                                <a:schemeClr val="tx1"/>
                              </a:solidFill>
                            </a:rPr>
                            <a:t>7000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rowSpan="6">
                      <a:txBody>
                        <a:bodyPr/>
                        <a:lstStyle/>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r>
                            <a:rPr lang="en-US" altLang="zh-TW" sz="1600" dirty="0">
                              <a:solidFill>
                                <a:schemeClr val="tx1"/>
                              </a:solidFill>
                            </a:rPr>
                            <a:t>80</a:t>
                          </a:r>
                        </a:p>
                      </a:txBody>
                      <a:tcPr>
                        <a:lnB w="12700" cap="flat" cmpd="sng" algn="ctr">
                          <a:solidFill>
                            <a:schemeClr val="tx1"/>
                          </a:solidFill>
                          <a:prstDash val="solid"/>
                          <a:round/>
                          <a:headEnd type="none" w="med" len="med"/>
                          <a:tailEnd type="none" w="med" len="med"/>
                        </a:lnB>
                      </a:tcPr>
                    </a:tc>
                    <a:tc rowSpan="6">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a:t>
                          </a:r>
                          <a:endParaRPr lang="zh-TW"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31142"/>
                      </a:ext>
                    </a:extLst>
                  </a:tr>
                  <a:tr h="273651">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15</m:t>
                                    </m:r>
                                  </m:sup>
                                </m:sSup>
                              </m:oMath>
                            </m:oMathPara>
                          </a14:m>
                          <a:endParaRPr lang="zh-TW" altLang="en-US" sz="1600" dirty="0">
                            <a:solidFill>
                              <a:schemeClr val="tx1"/>
                            </a:solidFill>
                          </a:endParaRPr>
                        </a:p>
                      </a:txBody>
                      <a:tcPr/>
                    </a:tc>
                    <a:tc>
                      <a:txBody>
                        <a:bodyPr/>
                        <a:lstStyle/>
                        <a:p>
                          <a:pPr algn="ctr"/>
                          <a:r>
                            <a:rPr lang="en-US" altLang="zh-TW" sz="1600" dirty="0"/>
                            <a:t>83</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180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b="0" i="0" u="none" strike="noStrike" kern="1200" dirty="0">
                              <a:solidFill>
                                <a:schemeClr val="tx1"/>
                              </a:solidFill>
                              <a:effectLst/>
                              <a:latin typeface="+mn-lt"/>
                              <a:ea typeface="+mn-ea"/>
                              <a:cs typeface="+mn-cs"/>
                            </a:rPr>
                            <a:t>165±16</a:t>
                          </a:r>
                          <a:endParaRPr lang="zh-TW" altLang="en-US" sz="1600" dirty="0">
                            <a:solidFill>
                              <a:schemeClr val="tx1"/>
                            </a:solidFill>
                          </a:endParaRPr>
                        </a:p>
                      </a:txBody>
                      <a:tcPr/>
                    </a:tc>
                    <a:tc vMerge="1">
                      <a:txBody>
                        <a:bodyPr/>
                        <a:lstStyle/>
                        <a:p>
                          <a:pPr algn="ctr" fontAlgn="ctr"/>
                          <a:endParaRPr lang="zh-TW" altLang="en-US"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pPr algn="ctr"/>
                          <a:endParaRPr lang="zh-TW" altLang="en-US" sz="1600" dirty="0"/>
                        </a:p>
                      </a:txBody>
                      <a:tcPr/>
                    </a:tc>
                    <a:extLst>
                      <a:ext uri="{0D108BD9-81ED-4DB2-BD59-A6C34878D82A}">
                        <a16:rowId xmlns:a16="http://schemas.microsoft.com/office/drawing/2014/main" val="2798899667"/>
                      </a:ext>
                    </a:extLst>
                  </a:tr>
                  <a:tr h="27139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16</m:t>
                                    </m:r>
                                  </m:sup>
                                </m:sSup>
                              </m:oMath>
                            </m:oMathPara>
                          </a14:m>
                          <a:endParaRPr lang="zh-TW" altLang="en-US" sz="1600" dirty="0">
                            <a:solidFill>
                              <a:schemeClr val="tx1"/>
                            </a:solidFill>
                          </a:endParaRPr>
                        </a:p>
                      </a:txBody>
                      <a:tcPr/>
                    </a:tc>
                    <a:tc>
                      <a:txBody>
                        <a:bodyPr/>
                        <a:lstStyle/>
                        <a:p>
                          <a:pPr algn="ctr"/>
                          <a:r>
                            <a:rPr lang="en-US" altLang="zh-TW" sz="1600" dirty="0">
                              <a:solidFill>
                                <a:schemeClr val="tx1"/>
                              </a:solidFill>
                            </a:rPr>
                            <a:t>110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160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300</a:t>
                          </a:r>
                          <a:r>
                            <a:rPr lang="en-US" altLang="zh-TW" sz="1600" b="0" i="0" u="none" strike="noStrike" kern="1200" dirty="0">
                              <a:solidFill>
                                <a:schemeClr val="tx1"/>
                              </a:solidFill>
                              <a:effectLst/>
                              <a:latin typeface="+mn-lt"/>
                              <a:ea typeface="+mn-ea"/>
                              <a:cs typeface="+mn-cs"/>
                            </a:rPr>
                            <a:t>±70</a:t>
                          </a:r>
                          <a:endParaRPr lang="zh-TW" altLang="en-US" sz="1600" dirty="0">
                            <a:solidFill>
                              <a:schemeClr val="tx1"/>
                            </a:solidFill>
                          </a:endParaRPr>
                        </a:p>
                      </a:txBody>
                      <a:tcPr/>
                    </a:tc>
                    <a:tc vMerge="1">
                      <a:txBody>
                        <a:bodyPr/>
                        <a:lstStyle/>
                        <a:p>
                          <a:pPr algn="ctr" fontAlgn="ctr"/>
                          <a:endParaRPr lang="zh-TW" altLang="en-US"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pPr algn="ctr"/>
                          <a:endParaRPr lang="zh-TW" altLang="en-US" sz="1600" dirty="0"/>
                        </a:p>
                      </a:txBody>
                      <a:tcPr/>
                    </a:tc>
                    <a:extLst>
                      <a:ext uri="{0D108BD9-81ED-4DB2-BD59-A6C34878D82A}">
                        <a16:rowId xmlns:a16="http://schemas.microsoft.com/office/drawing/2014/main" val="393265966"/>
                      </a:ext>
                    </a:extLst>
                  </a:tr>
                  <a:tr h="27139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17</m:t>
                                    </m:r>
                                  </m:sup>
                                </m:sSup>
                              </m:oMath>
                            </m:oMathPara>
                          </a14:m>
                          <a:endParaRPr lang="zh-TW" altLang="en-US" sz="1600" dirty="0">
                            <a:solidFill>
                              <a:schemeClr val="tx1"/>
                            </a:solidFill>
                          </a:endParaRPr>
                        </a:p>
                      </a:txBody>
                      <a:tcPr/>
                    </a:tc>
                    <a:tc>
                      <a:txBody>
                        <a:bodyPr/>
                        <a:lstStyle/>
                        <a:p>
                          <a:pPr algn="ctr"/>
                          <a:r>
                            <a:rPr lang="en-US" altLang="zh-TW" sz="1600" dirty="0">
                              <a:solidFill>
                                <a:schemeClr val="tx1"/>
                              </a:solidFill>
                            </a:rPr>
                            <a:t>103*</a:t>
                          </a:r>
                          <a:endParaRPr lang="zh-TW" altLang="en-US" sz="1600" dirty="0">
                            <a:solidFill>
                              <a:schemeClr val="tx1"/>
                            </a:solidFill>
                          </a:endParaRPr>
                        </a:p>
                      </a:txBody>
                      <a:tcPr/>
                    </a:tc>
                    <a:tc>
                      <a:txBody>
                        <a:bodyPr/>
                        <a:lstStyle/>
                        <a:p>
                          <a:pPr algn="ctr"/>
                          <a:r>
                            <a:rPr lang="en-US" altLang="zh-TW" sz="1600" dirty="0">
                              <a:solidFill>
                                <a:schemeClr val="tx1"/>
                              </a:solidFill>
                            </a:rPr>
                            <a:t>130*</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700</a:t>
                          </a:r>
                          <a:r>
                            <a:rPr lang="en-US" altLang="zh-TW" sz="1600" b="0" i="0" u="none" strike="noStrike" kern="1200" dirty="0">
                              <a:solidFill>
                                <a:schemeClr val="tx1"/>
                              </a:solidFill>
                              <a:effectLst/>
                              <a:latin typeface="+mn-lt"/>
                              <a:ea typeface="+mn-ea"/>
                              <a:cs typeface="+mn-cs"/>
                            </a:rPr>
                            <a:t>±300</a:t>
                          </a:r>
                          <a:endParaRPr lang="zh-TW" altLang="en-US" sz="1600" dirty="0">
                            <a:solidFill>
                              <a:schemeClr val="tx1"/>
                            </a:solidFill>
                          </a:endParaRPr>
                        </a:p>
                      </a:txBody>
                      <a:tcPr/>
                    </a:tc>
                    <a:tc vMerge="1">
                      <a:txBody>
                        <a:bodyPr/>
                        <a:lstStyle/>
                        <a:p>
                          <a:pPr algn="ctr" fontAlgn="ctr"/>
                          <a:endParaRPr lang="zh-TW" altLang="en-US"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pPr algn="ctr"/>
                          <a:endParaRPr lang="zh-TW" altLang="en-US" sz="1600" dirty="0"/>
                        </a:p>
                      </a:txBody>
                      <a:tcPr/>
                    </a:tc>
                    <a:extLst>
                      <a:ext uri="{0D108BD9-81ED-4DB2-BD59-A6C34878D82A}">
                        <a16:rowId xmlns:a16="http://schemas.microsoft.com/office/drawing/2014/main" val="971347338"/>
                      </a:ext>
                    </a:extLst>
                  </a:tr>
                  <a:tr h="27139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3</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17</m:t>
                                    </m:r>
                                  </m:sup>
                                </m:sSup>
                              </m:oMath>
                            </m:oMathPara>
                          </a14:m>
                          <a:endParaRPr lang="zh-TW" altLang="en-US" sz="1600" dirty="0">
                            <a:solidFill>
                              <a:schemeClr val="tx1"/>
                            </a:solidFill>
                          </a:endParaRPr>
                        </a:p>
                      </a:txBody>
                      <a:tcPr/>
                    </a:tc>
                    <a:tc>
                      <a:txBody>
                        <a:bodyPr/>
                        <a:lstStyle/>
                        <a:p>
                          <a:pPr algn="ctr"/>
                          <a:r>
                            <a:rPr lang="en-US" altLang="zh-TW" sz="1600" dirty="0">
                              <a:solidFill>
                                <a:schemeClr val="tx1"/>
                              </a:solidFill>
                            </a:rPr>
                            <a:t>80*</a:t>
                          </a:r>
                          <a:endParaRPr lang="zh-TW" altLang="en-US" sz="1600" dirty="0">
                            <a:solidFill>
                              <a:schemeClr val="tx1"/>
                            </a:solidFill>
                          </a:endParaRPr>
                        </a:p>
                      </a:txBody>
                      <a:tcPr/>
                    </a:tc>
                    <a:tc>
                      <a:txBody>
                        <a:bodyPr/>
                        <a:lstStyle/>
                        <a:p>
                          <a:pPr algn="ctr"/>
                          <a:r>
                            <a:rPr lang="en-US" altLang="zh-TW" sz="1600" dirty="0">
                              <a:solidFill>
                                <a:schemeClr val="tx1"/>
                              </a:solidFill>
                            </a:rPr>
                            <a:t>80*</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3000</a:t>
                          </a:r>
                          <a:r>
                            <a:rPr lang="en-US" altLang="zh-TW" sz="1600" b="0" i="0" u="none" strike="noStrike" kern="1200" dirty="0">
                              <a:solidFill>
                                <a:schemeClr val="tx1"/>
                              </a:solidFill>
                              <a:effectLst/>
                              <a:latin typeface="+mn-lt"/>
                              <a:ea typeface="+mn-ea"/>
                              <a:cs typeface="+mn-cs"/>
                            </a:rPr>
                            <a:t>±2000</a:t>
                          </a:r>
                          <a:endParaRPr lang="zh-TW" altLang="en-US" sz="1600" dirty="0">
                            <a:solidFill>
                              <a:schemeClr val="tx1"/>
                            </a:solidFill>
                          </a:endParaRPr>
                        </a:p>
                      </a:txBody>
                      <a:tcPr/>
                    </a:tc>
                    <a:tc vMerge="1">
                      <a:txBody>
                        <a:bodyPr/>
                        <a:lstStyle/>
                        <a:p>
                          <a:pPr algn="ctr" fontAlgn="ctr"/>
                          <a:endParaRPr lang="zh-TW" altLang="en-US"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pPr algn="ctr"/>
                          <a:endParaRPr lang="zh-TW" altLang="en-US" sz="1600" dirty="0"/>
                        </a:p>
                      </a:txBody>
                      <a:tcPr/>
                    </a:tc>
                    <a:extLst>
                      <a:ext uri="{0D108BD9-81ED-4DB2-BD59-A6C34878D82A}">
                        <a16:rowId xmlns:a16="http://schemas.microsoft.com/office/drawing/2014/main" val="4261450454"/>
                      </a:ext>
                    </a:extLst>
                  </a:tr>
                  <a:tr h="27139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algn="ctr"/>
                          <a:endParaRPr lang="zh-TW" altLang="en-US" sz="1600" dirty="0">
                            <a:latin typeface="+mn-lt"/>
                          </a:endParaRPr>
                        </a:p>
                      </a:txBody>
                      <a:tcPr/>
                    </a:tc>
                    <a:tc vMerge="1">
                      <a:txBody>
                        <a:bodyPr/>
                        <a:lstStyle/>
                        <a:p>
                          <a:pPr algn="ctr"/>
                          <a:endParaRPr lang="zh-TW" altLang="en-US" sz="1600" dirty="0">
                            <a:latin typeface="+mn-lt"/>
                          </a:endParaRPr>
                        </a:p>
                      </a:txBody>
                      <a:tcPr/>
                    </a:tc>
                    <a:tc vMerge="1">
                      <a:txBody>
                        <a:bodyPr/>
                        <a:lstStyle/>
                        <a:p>
                          <a:pPr algn="ctr"/>
                          <a:endParaRPr lang="zh-TW" altLang="en-US" sz="1600" dirty="0">
                            <a:latin typeface="+mn-lt"/>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solidFill>
                                      <a:schemeClr val="tx1"/>
                                    </a:solidFill>
                                    <a:latin typeface="Cambria Math" panose="02040503050406030204" pitchFamily="18" charset="0"/>
                                    <a:ea typeface="+mn-ea"/>
                                  </a:rPr>
                                  <m:t>1</m:t>
                                </m:r>
                                <m:r>
                                  <a:rPr lang="en-US" altLang="zh-TW" sz="1600" b="0" i="1" smtClean="0">
                                    <a:solidFill>
                                      <a:schemeClr val="tx1"/>
                                    </a:solidFill>
                                    <a:latin typeface="Cambria Math" panose="02040503050406030204" pitchFamily="18" charset="0"/>
                                    <a:ea typeface="Cambria Math" panose="02040503050406030204" pitchFamily="18" charset="0"/>
                                  </a:rPr>
                                  <m:t>×</m:t>
                                </m:r>
                                <m:sSup>
                                  <m:sSupPr>
                                    <m:ctrlPr>
                                      <a:rPr lang="en-US" altLang="zh-TW" sz="1600" b="0" i="1" smtClean="0">
                                        <a:solidFill>
                                          <a:schemeClr val="tx1"/>
                                        </a:solidFill>
                                        <a:latin typeface="Cambria Math" panose="02040503050406030204" pitchFamily="18" charset="0"/>
                                        <a:ea typeface="Cambria Math" panose="02040503050406030204" pitchFamily="18" charset="0"/>
                                      </a:rPr>
                                    </m:ctrlPr>
                                  </m:sSupPr>
                                  <m:e>
                                    <m:r>
                                      <a:rPr lang="en-US" altLang="zh-TW" sz="1600" b="0" i="1" smtClean="0">
                                        <a:solidFill>
                                          <a:schemeClr val="tx1"/>
                                        </a:solidFill>
                                        <a:latin typeface="Cambria Math" panose="02040503050406030204" pitchFamily="18" charset="0"/>
                                        <a:ea typeface="Cambria Math" panose="02040503050406030204" pitchFamily="18" charset="0"/>
                                      </a:rPr>
                                      <m:t>10</m:t>
                                    </m:r>
                                  </m:e>
                                  <m:sup>
                                    <m:r>
                                      <a:rPr lang="en-US" altLang="zh-TW" sz="1600" b="0" i="1" smtClean="0">
                                        <a:solidFill>
                                          <a:schemeClr val="tx1"/>
                                        </a:solidFill>
                                        <a:latin typeface="Cambria Math" panose="02040503050406030204" pitchFamily="18" charset="0"/>
                                        <a:ea typeface="Cambria Math" panose="02040503050406030204" pitchFamily="18" charset="0"/>
                                      </a:rPr>
                                      <m:t>18</m:t>
                                    </m:r>
                                  </m:sup>
                                </m:sSup>
                              </m:oMath>
                            </m:oMathPara>
                          </a14:m>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solidFill>
                                <a:schemeClr val="tx1"/>
                              </a:solidFill>
                              <a:latin typeface="+mn-lt"/>
                            </a:rPr>
                            <a:t>38*</a:t>
                          </a:r>
                          <a:endParaRPr lang="zh-TW" altLang="en-US" sz="160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4000</a:t>
                          </a:r>
                          <a:r>
                            <a:rPr lang="en-US" altLang="zh-TW" sz="1600" b="0" i="0" u="none" strike="noStrike" kern="1200" dirty="0">
                              <a:solidFill>
                                <a:schemeClr val="tx1"/>
                              </a:solidFill>
                              <a:effectLst/>
                              <a:latin typeface="+mn-lt"/>
                              <a:ea typeface="+mn-ea"/>
                              <a:cs typeface="+mn-cs"/>
                            </a:rPr>
                            <a:t>±3000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solidFill>
                              <a:schemeClr val="tx1"/>
                            </a:solidFill>
                            <a:latin typeface="+mn-lt"/>
                          </a:endParaRPr>
                        </a:p>
                      </a:txBody>
                      <a:tcPr/>
                    </a:tc>
                    <a:tc vMerge="1">
                      <a:txBody>
                        <a:bodyPr/>
                        <a:lstStyle/>
                        <a:p>
                          <a:pPr algn="ctr"/>
                          <a:endParaRPr lang="en-US" altLang="zh-TW" sz="1600" dirty="0">
                            <a:solidFill>
                              <a:schemeClr val="tx1"/>
                            </a:solidFill>
                            <a:latin typeface="+mn-lt"/>
                          </a:endParaRPr>
                        </a:p>
                      </a:txBody>
                      <a:tcPr/>
                    </a:tc>
                    <a:tc vMerge="1">
                      <a:txBody>
                        <a:bodyPr/>
                        <a:lstStyle/>
                        <a:p>
                          <a:pPr algn="ctr"/>
                          <a:endParaRPr lang="zh-TW" altLang="en-US" sz="1600" dirty="0">
                            <a:latin typeface="+mn-lt"/>
                          </a:endParaRPr>
                        </a:p>
                      </a:txBody>
                      <a:tcPr/>
                    </a:tc>
                    <a:extLst>
                      <a:ext uri="{0D108BD9-81ED-4DB2-BD59-A6C34878D82A}">
                        <a16:rowId xmlns:a16="http://schemas.microsoft.com/office/drawing/2014/main" val="3004838634"/>
                      </a:ext>
                    </a:extLst>
                  </a:tr>
                  <a:tr h="271390">
                    <a:tc>
                      <a:txBody>
                        <a:bodyPr/>
                        <a:lstStyle/>
                        <a:p>
                          <a:pPr algn="ctr"/>
                          <a:r>
                            <a:rPr lang="en-US" altLang="zh-TW" sz="1600" dirty="0"/>
                            <a:t>Si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(110)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250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320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[3]</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5089061"/>
                      </a:ext>
                    </a:extLst>
                  </a:tr>
                  <a:tr h="271390">
                    <a:tc rowSpan="4">
                      <a:txBody>
                        <a:bodyPr/>
                        <a:lstStyle/>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Si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(110)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250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−11</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rowSpan="4">
                      <a:txBody>
                        <a:bodyPr/>
                        <a:lstStyle/>
                        <a:p>
                          <a:pPr algn="ctr" font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104098"/>
                      </a:ext>
                    </a:extLst>
                  </a:tr>
                  <a:tr h="27139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tc>
                    <a:tc>
                      <a:txBody>
                        <a:bodyPr/>
                        <a:lstStyle/>
                        <a:p>
                          <a:pPr algn="ctr"/>
                          <a:endParaRPr lang="zh-TW" altLang="en-US" sz="1600" dirty="0">
                            <a:solidFill>
                              <a:schemeClr val="tx1"/>
                            </a:solidFill>
                            <a:latin typeface="+mn-lt"/>
                          </a:endParaRPr>
                        </a:p>
                      </a:txBody>
                      <a:tcPr/>
                    </a:tc>
                    <a:tc>
                      <a:txBody>
                        <a:bodyPr/>
                        <a:lstStyle/>
                        <a:p>
                          <a:pPr algn="ctr"/>
                          <a:endParaRPr lang="zh-TW" altLang="en-US" sz="160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5837377"/>
                      </a:ext>
                    </a:extLst>
                  </a:tr>
                  <a:tr h="27139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tc>
                    <a:tc>
                      <a:txBody>
                        <a:bodyPr/>
                        <a:lstStyle/>
                        <a:p>
                          <a:pPr algn="ctr"/>
                          <a:endParaRPr lang="zh-TW" altLang="en-US" sz="1600" dirty="0">
                            <a:solidFill>
                              <a:schemeClr val="tx1"/>
                            </a:solidFill>
                            <a:latin typeface="+mn-lt"/>
                          </a:endParaRPr>
                        </a:p>
                      </a:txBody>
                      <a:tcPr/>
                    </a:tc>
                    <a:tc>
                      <a:txBody>
                        <a:bodyPr/>
                        <a:lstStyle/>
                        <a:p>
                          <a:pPr algn="ctr"/>
                          <a:endParaRPr lang="zh-TW" altLang="en-US" sz="160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81250708"/>
                      </a:ext>
                    </a:extLst>
                  </a:tr>
                  <a:tr h="27139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tc>
                    <a:tc>
                      <a:txBody>
                        <a:bodyPr/>
                        <a:lstStyle/>
                        <a:p>
                          <a:pPr algn="ctr"/>
                          <a:endParaRPr lang="zh-TW" altLang="en-US" sz="1600" dirty="0">
                            <a:solidFill>
                              <a:schemeClr val="tx1"/>
                            </a:solidFill>
                            <a:latin typeface="+mn-lt"/>
                          </a:endParaRPr>
                        </a:p>
                      </a:txBody>
                      <a:tcPr/>
                    </a:tc>
                    <a:tc>
                      <a:txBody>
                        <a:bodyPr/>
                        <a:lstStyle/>
                        <a:p>
                          <a:pPr algn="ctr"/>
                          <a:endParaRPr lang="zh-TW" altLang="en-US" sz="160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388122316"/>
                      </a:ext>
                    </a:extLst>
                  </a:tr>
                  <a:tr h="2713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[N]</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4.5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500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r>
                            <a:rPr lang="en-US" altLang="zh-TW" sz="1600" dirty="0">
                              <a:solidFill>
                                <a:schemeClr val="tx1"/>
                              </a:solidFill>
                              <a:latin typeface="+mn-lt"/>
                            </a:rPr>
                            <a:t>320</a:t>
                          </a:r>
                          <a:endParaRPr lang="zh-TW" altLang="en-US" sz="1600" dirty="0">
                            <a:solidFill>
                              <a:schemeClr val="tx1"/>
                            </a:solidFill>
                            <a:latin typeface="+mn-lt"/>
                          </a:endParaRPr>
                        </a:p>
                      </a:txBody>
                      <a:tcPr/>
                    </a:tc>
                    <a:tc>
                      <a:txBody>
                        <a:bodyPr/>
                        <a:lstStyle/>
                        <a:p>
                          <a:pPr algn="ctr"/>
                          <a:endParaRPr lang="zh-TW" altLang="en-US" sz="160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a:txBody>
                        <a:bodyPr/>
                        <a:lstStyle/>
                        <a:p>
                          <a:pPr algn="ctr" font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[13]</a:t>
                          </a:r>
                          <a:endParaRPr lang="zh-TW"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66483005"/>
                      </a:ext>
                    </a:extLst>
                  </a:tr>
                </a:tbl>
              </a:graphicData>
            </a:graphic>
          </p:graphicFrame>
        </mc:Choice>
        <mc:Fallback xmlns="">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356793933"/>
                  </p:ext>
                </p:extLst>
              </p:nvPr>
            </p:nvGraphicFramePr>
            <p:xfrm>
              <a:off x="706561" y="886205"/>
              <a:ext cx="10824757" cy="4718558"/>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77238">
                      <a:extLst>
                        <a:ext uri="{9D8B030D-6E8A-4147-A177-3AD203B41FA5}">
                          <a16:colId xmlns:a16="http://schemas.microsoft.com/office/drawing/2014/main" val="53248031"/>
                        </a:ext>
                      </a:extLst>
                    </a:gridCol>
                    <a:gridCol w="1077238">
                      <a:extLst>
                        <a:ext uri="{9D8B030D-6E8A-4147-A177-3AD203B41FA5}">
                          <a16:colId xmlns:a16="http://schemas.microsoft.com/office/drawing/2014/main" val="2231540446"/>
                        </a:ext>
                      </a:extLst>
                    </a:gridCol>
                    <a:gridCol w="764088">
                      <a:extLst>
                        <a:ext uri="{9D8B030D-6E8A-4147-A177-3AD203B41FA5}">
                          <a16:colId xmlns:a16="http://schemas.microsoft.com/office/drawing/2014/main" val="2021286643"/>
                        </a:ext>
                      </a:extLst>
                    </a:gridCol>
                    <a:gridCol w="989556">
                      <a:extLst>
                        <a:ext uri="{9D8B030D-6E8A-4147-A177-3AD203B41FA5}">
                          <a16:colId xmlns:a16="http://schemas.microsoft.com/office/drawing/2014/main" val="2385942437"/>
                        </a:ext>
                      </a:extLst>
                    </a:gridCol>
                    <a:gridCol w="1064713">
                      <a:extLst>
                        <a:ext uri="{9D8B030D-6E8A-4147-A177-3AD203B41FA5}">
                          <a16:colId xmlns:a16="http://schemas.microsoft.com/office/drawing/2014/main" val="3103633772"/>
                        </a:ext>
                      </a:extLst>
                    </a:gridCol>
                    <a:gridCol w="751561">
                      <a:extLst>
                        <a:ext uri="{9D8B030D-6E8A-4147-A177-3AD203B41FA5}">
                          <a16:colId xmlns:a16="http://schemas.microsoft.com/office/drawing/2014/main" val="3841990301"/>
                        </a:ext>
                      </a:extLst>
                    </a:gridCol>
                    <a:gridCol w="76729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57124">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endParaRPr lang="zh-TW"/>
                        </a:p>
                      </a:txBody>
                      <a:tcPr>
                        <a:blipFill>
                          <a:blip r:embed="rId3"/>
                          <a:stretch>
                            <a:fillRect l="-447059" t="-3571" r="-460000" b="-1250000"/>
                          </a:stretch>
                        </a:blipFill>
                      </a:tcPr>
                    </a:tc>
                    <a:tc>
                      <a:txBody>
                        <a:bodyPr/>
                        <a:lstStyle/>
                        <a:p>
                          <a:endParaRPr lang="zh-TW"/>
                        </a:p>
                      </a:txBody>
                      <a:tcPr>
                        <a:blipFill>
                          <a:blip r:embed="rId3"/>
                          <a:stretch>
                            <a:fillRect l="-775000" t="-3571" r="-551667" b="-1250000"/>
                          </a:stretch>
                        </a:blipFill>
                      </a:tcPr>
                    </a:tc>
                    <a:tc>
                      <a:txBody>
                        <a:bodyPr/>
                        <a:lstStyle/>
                        <a:p>
                          <a:endParaRPr lang="zh-TW"/>
                        </a:p>
                      </a:txBody>
                      <a:tcPr>
                        <a:blipFill>
                          <a:blip r:embed="rId3"/>
                          <a:stretch>
                            <a:fillRect l="-673077" t="-3571" r="-324359" b="-1250000"/>
                          </a:stretch>
                        </a:blipFill>
                      </a:tcPr>
                    </a:tc>
                    <a:tc>
                      <a:txBody>
                        <a:bodyPr/>
                        <a:lstStyle/>
                        <a:p>
                          <a:endParaRPr lang="zh-TW"/>
                        </a:p>
                      </a:txBody>
                      <a:tcPr>
                        <a:blipFill>
                          <a:blip r:embed="rId3"/>
                          <a:stretch>
                            <a:fillRect l="-717857" t="-3571" r="-201190" b="-1250000"/>
                          </a:stretch>
                        </a:blipFill>
                      </a:tcPr>
                    </a:tc>
                    <a:tc>
                      <a:txBody>
                        <a:bodyPr/>
                        <a:lstStyle/>
                        <a:p>
                          <a:endParaRPr lang="zh-TW"/>
                        </a:p>
                      </a:txBody>
                      <a:tcPr>
                        <a:blipFill>
                          <a:blip r:embed="rId3"/>
                          <a:stretch>
                            <a:fillRect l="-1164407" t="-3571" r="-186441" b="-1250000"/>
                          </a:stretch>
                        </a:blipFill>
                      </a:tcPr>
                    </a:tc>
                    <a:tc>
                      <a:txBody>
                        <a:bodyPr/>
                        <a:lstStyle/>
                        <a:p>
                          <a:endParaRPr lang="zh-TW"/>
                        </a:p>
                      </a:txBody>
                      <a:tcPr>
                        <a:blipFill>
                          <a:blip r:embed="rId3"/>
                          <a:stretch>
                            <a:fillRect l="-1243333" t="-3571" r="-83333" b="-1250000"/>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35280">
                    <a:tc rowSpan="6">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Sn [N]</a:t>
                          </a:r>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endParaRPr lang="zh-TW"/>
                        </a:p>
                      </a:txBody>
                      <a:tcPr>
                        <a:lnB w="12700" cap="flat" cmpd="sng" algn="ctr">
                          <a:solidFill>
                            <a:schemeClr val="tx1"/>
                          </a:solidFill>
                          <a:prstDash val="solid"/>
                          <a:round/>
                          <a:headEnd type="none" w="med" len="med"/>
                          <a:tailEnd type="none" w="med" len="med"/>
                        </a:lnB>
                        <a:blipFill>
                          <a:blip r:embed="rId3"/>
                          <a:stretch>
                            <a:fillRect l="-95000" t="-35220" r="-875000" b="-103145"/>
                          </a:stretch>
                        </a:blipFill>
                      </a:tcPr>
                    </a:tc>
                    <a:tc rowSpan="6">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row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B w="12700" cap="flat" cmpd="sng" algn="ctr">
                          <a:solidFill>
                            <a:schemeClr val="tx1"/>
                          </a:solidFill>
                          <a:prstDash val="solid"/>
                          <a:round/>
                          <a:headEnd type="none" w="med" len="med"/>
                          <a:tailEnd type="none" w="med" len="med"/>
                        </a:lnB>
                      </a:tcPr>
                    </a:tc>
                    <a:tc>
                      <a:txBody>
                        <a:bodyPr/>
                        <a:lstStyle/>
                        <a:p>
                          <a:endParaRPr lang="zh-TW"/>
                        </a:p>
                      </a:txBody>
                      <a:tcPr>
                        <a:blipFill>
                          <a:blip r:embed="rId3"/>
                          <a:stretch>
                            <a:fillRect l="-447059" t="-215385" r="-460000" b="-1142308"/>
                          </a:stretch>
                        </a:blipFill>
                      </a:tcPr>
                    </a:tc>
                    <a:tc>
                      <a:txBody>
                        <a:bodyPr/>
                        <a:lstStyle/>
                        <a:p>
                          <a:pPr algn="ctr"/>
                          <a:r>
                            <a:rPr lang="en-US" altLang="zh-TW" sz="1600" dirty="0"/>
                            <a:t>80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185</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150</a:t>
                          </a:r>
                          <a:r>
                            <a:rPr lang="en-US" altLang="zh-TW" sz="1600" b="0" i="0" u="none" strike="noStrike" kern="1200" dirty="0">
                              <a:solidFill>
                                <a:schemeClr val="tx1"/>
                              </a:solidFill>
                              <a:effectLst/>
                              <a:latin typeface="+mn-lt"/>
                              <a:ea typeface="+mn-ea"/>
                              <a:cs typeface="+mn-cs"/>
                            </a:rPr>
                            <a:t>±15</a:t>
                          </a:r>
                          <a:endParaRPr lang="zh-TW" altLang="en-US" sz="1600" dirty="0">
                            <a:solidFill>
                              <a:schemeClr val="tx1"/>
                            </a:solidFill>
                          </a:endParaRPr>
                        </a:p>
                      </a:txBody>
                      <a:tcPr/>
                    </a:tc>
                    <a:tc rowSpan="6">
                      <a:txBody>
                        <a:bodyPr/>
                        <a:lstStyle/>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endParaRPr lang="en-US" altLang="zh-TW" sz="1600" dirty="0">
                            <a:solidFill>
                              <a:schemeClr val="tx1"/>
                            </a:solidFill>
                          </a:endParaRPr>
                        </a:p>
                        <a:p>
                          <a:pPr algn="ctr" fontAlgn="ctr"/>
                          <a:r>
                            <a:rPr lang="en-US" altLang="zh-TW" sz="1600" dirty="0">
                              <a:solidFill>
                                <a:schemeClr val="tx1"/>
                              </a:solidFill>
                            </a:rPr>
                            <a:t>7000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rowSpan="6">
                      <a:txBody>
                        <a:bodyPr/>
                        <a:lstStyle/>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endParaRPr lang="en-US" altLang="zh-TW" sz="1600" dirty="0">
                            <a:solidFill>
                              <a:schemeClr val="tx1"/>
                            </a:solidFill>
                          </a:endParaRPr>
                        </a:p>
                        <a:p>
                          <a:pPr algn="ctr"/>
                          <a:r>
                            <a:rPr lang="en-US" altLang="zh-TW" sz="1600" dirty="0">
                              <a:solidFill>
                                <a:schemeClr val="tx1"/>
                              </a:solidFill>
                            </a:rPr>
                            <a:t>80</a:t>
                          </a:r>
                        </a:p>
                      </a:txBody>
                      <a:tcPr>
                        <a:lnB w="12700" cap="flat" cmpd="sng" algn="ctr">
                          <a:solidFill>
                            <a:schemeClr val="tx1"/>
                          </a:solidFill>
                          <a:prstDash val="solid"/>
                          <a:round/>
                          <a:headEnd type="none" w="med" len="med"/>
                          <a:tailEnd type="none" w="med" len="med"/>
                        </a:lnB>
                      </a:tcPr>
                    </a:tc>
                    <a:tc rowSpan="6">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a:t>
                          </a:r>
                          <a:endParaRPr lang="zh-TW"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31142"/>
                      </a:ext>
                    </a:extLst>
                  </a:tr>
                  <a:tr h="338074">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447059" t="-303704" r="-460000" b="-1000000"/>
                          </a:stretch>
                        </a:blipFill>
                      </a:tcPr>
                    </a:tc>
                    <a:tc>
                      <a:txBody>
                        <a:bodyPr/>
                        <a:lstStyle/>
                        <a:p>
                          <a:pPr algn="ctr"/>
                          <a:r>
                            <a:rPr lang="en-US" altLang="zh-TW" sz="1600" dirty="0"/>
                            <a:t>83</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algn="ctr"/>
                          <a:r>
                            <a:rPr lang="en-US" altLang="zh-TW" sz="1600" dirty="0"/>
                            <a:t>180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b="0" i="0" u="none" strike="noStrike" kern="1200" dirty="0">
                              <a:solidFill>
                                <a:schemeClr val="tx1"/>
                              </a:solidFill>
                              <a:effectLst/>
                              <a:latin typeface="+mn-lt"/>
                              <a:ea typeface="+mn-ea"/>
                              <a:cs typeface="+mn-cs"/>
                            </a:rPr>
                            <a:t>165±16</a:t>
                          </a:r>
                          <a:endParaRPr lang="zh-TW" altLang="en-US" sz="1600" dirty="0">
                            <a:solidFill>
                              <a:schemeClr val="tx1"/>
                            </a:solidFill>
                          </a:endParaRPr>
                        </a:p>
                      </a:txBody>
                      <a:tcPr/>
                    </a:tc>
                    <a:tc vMerge="1">
                      <a:txBody>
                        <a:bodyPr/>
                        <a:lstStyle/>
                        <a:p>
                          <a:pPr algn="ctr" fontAlgn="ctr"/>
                          <a:endParaRPr lang="zh-TW" altLang="en-US"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pPr algn="ctr"/>
                          <a:endParaRPr lang="zh-TW" altLang="en-US" sz="1600" dirty="0"/>
                        </a:p>
                      </a:txBody>
                      <a:tcPr/>
                    </a:tc>
                    <a:extLst>
                      <a:ext uri="{0D108BD9-81ED-4DB2-BD59-A6C34878D82A}">
                        <a16:rowId xmlns:a16="http://schemas.microsoft.com/office/drawing/2014/main" val="2798899667"/>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447059" t="-419231" r="-460000" b="-938462"/>
                          </a:stretch>
                        </a:blipFill>
                      </a:tcPr>
                    </a:tc>
                    <a:tc>
                      <a:txBody>
                        <a:bodyPr/>
                        <a:lstStyle/>
                        <a:p>
                          <a:pPr algn="ctr"/>
                          <a:r>
                            <a:rPr lang="en-US" altLang="zh-TW" sz="1600" dirty="0">
                              <a:solidFill>
                                <a:schemeClr val="tx1"/>
                              </a:solidFill>
                            </a:rPr>
                            <a:t>110</a:t>
                          </a:r>
                          <a:r>
                            <a:rPr lang="en-US" altLang="zh-TW" sz="1600" b="0" i="0" u="none" strike="noStrike" kern="1200" dirty="0">
                              <a:solidFill>
                                <a:schemeClr val="tx1"/>
                              </a:solidFill>
                              <a:effectLst/>
                              <a:latin typeface="+mn-lt"/>
                              <a:ea typeface="+mn-ea"/>
                              <a:cs typeface="+mn-cs"/>
                            </a:rPr>
                            <a:t>*</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160</a:t>
                          </a:r>
                          <a:r>
                            <a:rPr lang="en-US" altLang="zh-TW" sz="1600" b="0" i="0" u="none" strike="noStrike" kern="1200" dirty="0">
                              <a:solidFill>
                                <a:schemeClr val="tx1"/>
                              </a:solidFill>
                              <a:effectLst/>
                              <a:latin typeface="+mn-lt"/>
                              <a:ea typeface="+mn-ea"/>
                              <a:cs typeface="+mn-cs"/>
                            </a:rPr>
                            <a:t>*</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300</a:t>
                          </a:r>
                          <a:r>
                            <a:rPr lang="en-US" altLang="zh-TW" sz="1600" b="0" i="0" u="none" strike="noStrike" kern="1200" dirty="0">
                              <a:solidFill>
                                <a:schemeClr val="tx1"/>
                              </a:solidFill>
                              <a:effectLst/>
                              <a:latin typeface="+mn-lt"/>
                              <a:ea typeface="+mn-ea"/>
                              <a:cs typeface="+mn-cs"/>
                            </a:rPr>
                            <a:t>±70</a:t>
                          </a:r>
                          <a:endParaRPr lang="zh-TW" altLang="en-US" sz="1600" dirty="0">
                            <a:solidFill>
                              <a:schemeClr val="tx1"/>
                            </a:solidFill>
                          </a:endParaRPr>
                        </a:p>
                      </a:txBody>
                      <a:tcPr/>
                    </a:tc>
                    <a:tc vMerge="1">
                      <a:txBody>
                        <a:bodyPr/>
                        <a:lstStyle/>
                        <a:p>
                          <a:pPr algn="ctr" fontAlgn="ctr"/>
                          <a:endParaRPr lang="zh-TW" altLang="en-US"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pPr algn="ctr"/>
                          <a:endParaRPr lang="zh-TW" altLang="en-US" sz="1600" dirty="0"/>
                        </a:p>
                      </a:txBody>
                      <a:tcPr/>
                    </a:tc>
                    <a:extLst>
                      <a:ext uri="{0D108BD9-81ED-4DB2-BD59-A6C34878D82A}">
                        <a16:rowId xmlns:a16="http://schemas.microsoft.com/office/drawing/2014/main" val="393265966"/>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447059" t="-500000" r="-460000" b="-803704"/>
                          </a:stretch>
                        </a:blipFill>
                      </a:tcPr>
                    </a:tc>
                    <a:tc>
                      <a:txBody>
                        <a:bodyPr/>
                        <a:lstStyle/>
                        <a:p>
                          <a:pPr algn="ctr"/>
                          <a:r>
                            <a:rPr lang="en-US" altLang="zh-TW" sz="1600" dirty="0">
                              <a:solidFill>
                                <a:schemeClr val="tx1"/>
                              </a:solidFill>
                            </a:rPr>
                            <a:t>103*</a:t>
                          </a:r>
                          <a:endParaRPr lang="zh-TW" altLang="en-US" sz="1600" dirty="0">
                            <a:solidFill>
                              <a:schemeClr val="tx1"/>
                            </a:solidFill>
                          </a:endParaRPr>
                        </a:p>
                      </a:txBody>
                      <a:tcPr/>
                    </a:tc>
                    <a:tc>
                      <a:txBody>
                        <a:bodyPr/>
                        <a:lstStyle/>
                        <a:p>
                          <a:pPr algn="ctr"/>
                          <a:r>
                            <a:rPr lang="en-US" altLang="zh-TW" sz="1600" dirty="0">
                              <a:solidFill>
                                <a:schemeClr val="tx1"/>
                              </a:solidFill>
                            </a:rPr>
                            <a:t>130*</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700</a:t>
                          </a:r>
                          <a:r>
                            <a:rPr lang="en-US" altLang="zh-TW" sz="1600" b="0" i="0" u="none" strike="noStrike" kern="1200" dirty="0">
                              <a:solidFill>
                                <a:schemeClr val="tx1"/>
                              </a:solidFill>
                              <a:effectLst/>
                              <a:latin typeface="+mn-lt"/>
                              <a:ea typeface="+mn-ea"/>
                              <a:cs typeface="+mn-cs"/>
                            </a:rPr>
                            <a:t>±300</a:t>
                          </a:r>
                          <a:endParaRPr lang="zh-TW" altLang="en-US" sz="1600" dirty="0">
                            <a:solidFill>
                              <a:schemeClr val="tx1"/>
                            </a:solidFill>
                          </a:endParaRPr>
                        </a:p>
                      </a:txBody>
                      <a:tcPr/>
                    </a:tc>
                    <a:tc vMerge="1">
                      <a:txBody>
                        <a:bodyPr/>
                        <a:lstStyle/>
                        <a:p>
                          <a:pPr algn="ctr" fontAlgn="ctr"/>
                          <a:endParaRPr lang="zh-TW" altLang="en-US"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pPr algn="ctr"/>
                          <a:endParaRPr lang="zh-TW" altLang="en-US" sz="1600" dirty="0"/>
                        </a:p>
                      </a:txBody>
                      <a:tcPr/>
                    </a:tc>
                    <a:extLst>
                      <a:ext uri="{0D108BD9-81ED-4DB2-BD59-A6C34878D82A}">
                        <a16:rowId xmlns:a16="http://schemas.microsoft.com/office/drawing/2014/main" val="971347338"/>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447059" t="-623077" r="-460000" b="-734615"/>
                          </a:stretch>
                        </a:blipFill>
                      </a:tcPr>
                    </a:tc>
                    <a:tc>
                      <a:txBody>
                        <a:bodyPr/>
                        <a:lstStyle/>
                        <a:p>
                          <a:pPr algn="ctr"/>
                          <a:r>
                            <a:rPr lang="en-US" altLang="zh-TW" sz="1600" dirty="0">
                              <a:solidFill>
                                <a:schemeClr val="tx1"/>
                              </a:solidFill>
                            </a:rPr>
                            <a:t>80*</a:t>
                          </a:r>
                          <a:endParaRPr lang="zh-TW" altLang="en-US" sz="1600" dirty="0">
                            <a:solidFill>
                              <a:schemeClr val="tx1"/>
                            </a:solidFill>
                          </a:endParaRPr>
                        </a:p>
                      </a:txBody>
                      <a:tcPr/>
                    </a:tc>
                    <a:tc>
                      <a:txBody>
                        <a:bodyPr/>
                        <a:lstStyle/>
                        <a:p>
                          <a:pPr algn="ctr"/>
                          <a:r>
                            <a:rPr lang="en-US" altLang="zh-TW" sz="1600" dirty="0">
                              <a:solidFill>
                                <a:schemeClr val="tx1"/>
                              </a:solidFill>
                            </a:rPr>
                            <a:t>80*</a:t>
                          </a:r>
                          <a:endParaRPr lang="zh-TW" altLang="en-US" sz="16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3000</a:t>
                          </a:r>
                          <a:r>
                            <a:rPr lang="en-US" altLang="zh-TW" sz="1600" b="0" i="0" u="none" strike="noStrike" kern="1200" dirty="0">
                              <a:solidFill>
                                <a:schemeClr val="tx1"/>
                              </a:solidFill>
                              <a:effectLst/>
                              <a:latin typeface="+mn-lt"/>
                              <a:ea typeface="+mn-ea"/>
                              <a:cs typeface="+mn-cs"/>
                            </a:rPr>
                            <a:t>±2000</a:t>
                          </a:r>
                          <a:endParaRPr lang="zh-TW" altLang="en-US" sz="1600" dirty="0">
                            <a:solidFill>
                              <a:schemeClr val="tx1"/>
                            </a:solidFill>
                          </a:endParaRPr>
                        </a:p>
                      </a:txBody>
                      <a:tcPr/>
                    </a:tc>
                    <a:tc vMerge="1">
                      <a:txBody>
                        <a:bodyPr/>
                        <a:lstStyle/>
                        <a:p>
                          <a:pPr algn="ctr" fontAlgn="ctr"/>
                          <a:endParaRPr lang="zh-TW" altLang="en-US" sz="1600" dirty="0">
                            <a:solidFill>
                              <a:schemeClr val="tx1"/>
                            </a:solidFill>
                          </a:endParaRPr>
                        </a:p>
                      </a:txBody>
                      <a:tcPr/>
                    </a:tc>
                    <a:tc vMerge="1">
                      <a:txBody>
                        <a:bodyPr/>
                        <a:lstStyle/>
                        <a:p>
                          <a:pPr algn="ctr"/>
                          <a:endParaRPr lang="en-US" altLang="zh-TW" sz="1600" dirty="0">
                            <a:solidFill>
                              <a:schemeClr val="tx1"/>
                            </a:solidFill>
                          </a:endParaRPr>
                        </a:p>
                      </a:txBody>
                      <a:tcPr/>
                    </a:tc>
                    <a:tc vMerge="1">
                      <a:txBody>
                        <a:bodyPr/>
                        <a:lstStyle/>
                        <a:p>
                          <a:pPr algn="ctr"/>
                          <a:endParaRPr lang="zh-TW" altLang="en-US" sz="1600" dirty="0"/>
                        </a:p>
                      </a:txBody>
                      <a:tcPr/>
                    </a:tc>
                    <a:extLst>
                      <a:ext uri="{0D108BD9-81ED-4DB2-BD59-A6C34878D82A}">
                        <a16:rowId xmlns:a16="http://schemas.microsoft.com/office/drawing/2014/main" val="4261450454"/>
                      </a:ext>
                    </a:extLst>
                  </a:tr>
                  <a:tr h="33528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algn="ctr"/>
                          <a:endParaRPr lang="zh-TW" altLang="en-US" sz="1600" dirty="0">
                            <a:latin typeface="+mn-lt"/>
                          </a:endParaRPr>
                        </a:p>
                      </a:txBody>
                      <a:tcPr/>
                    </a:tc>
                    <a:tc vMerge="1">
                      <a:txBody>
                        <a:bodyPr/>
                        <a:lstStyle/>
                        <a:p>
                          <a:pPr algn="ctr"/>
                          <a:endParaRPr lang="zh-TW" altLang="en-US" sz="1600" dirty="0">
                            <a:latin typeface="+mn-lt"/>
                          </a:endParaRPr>
                        </a:p>
                      </a:txBody>
                      <a:tcPr/>
                    </a:tc>
                    <a:tc vMerge="1">
                      <a:txBody>
                        <a:bodyPr/>
                        <a:lstStyle/>
                        <a:p>
                          <a:pPr algn="ctr"/>
                          <a:endParaRPr lang="zh-TW" altLang="en-US" sz="1600" dirty="0">
                            <a:latin typeface="+mn-lt"/>
                          </a:endParaRPr>
                        </a:p>
                      </a:txBody>
                      <a:tcPr/>
                    </a:tc>
                    <a:tc>
                      <a:txBody>
                        <a:bodyPr/>
                        <a:lstStyle/>
                        <a:p>
                          <a:endParaRPr lang="zh-TW"/>
                        </a:p>
                      </a:txBody>
                      <a:tcPr>
                        <a:lnB w="12700" cap="flat" cmpd="sng" algn="ctr">
                          <a:solidFill>
                            <a:schemeClr val="tx1"/>
                          </a:solidFill>
                          <a:prstDash val="solid"/>
                          <a:round/>
                          <a:headEnd type="none" w="med" len="med"/>
                          <a:tailEnd type="none" w="med" len="med"/>
                        </a:lnB>
                        <a:blipFill>
                          <a:blip r:embed="rId3"/>
                          <a:stretch>
                            <a:fillRect l="-447059" t="-696296" r="-460000" b="-607407"/>
                          </a:stretch>
                        </a:blipFill>
                      </a:tcPr>
                    </a:tc>
                    <a:tc>
                      <a:txBody>
                        <a:bodyPr/>
                        <a:lstStyle/>
                        <a:p>
                          <a:pPr algn="ctr"/>
                          <a:r>
                            <a:rPr lang="en-US" altLang="zh-TW" sz="1600" dirty="0">
                              <a:solidFill>
                                <a:schemeClr val="tx1"/>
                              </a:solidFill>
                              <a:latin typeface="+mn-lt"/>
                            </a:rPr>
                            <a:t>38*</a:t>
                          </a:r>
                          <a:endParaRPr lang="zh-TW" altLang="en-US" sz="160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rPr>
                            <a:t>4000</a:t>
                          </a:r>
                          <a:r>
                            <a:rPr lang="en-US" altLang="zh-TW" sz="1600" b="0" i="0" u="none" strike="noStrike" kern="1200" dirty="0">
                              <a:solidFill>
                                <a:schemeClr val="tx1"/>
                              </a:solidFill>
                              <a:effectLst/>
                              <a:latin typeface="+mn-lt"/>
                              <a:ea typeface="+mn-ea"/>
                              <a:cs typeface="+mn-cs"/>
                            </a:rPr>
                            <a:t>±3000</a:t>
                          </a:r>
                          <a:endParaRPr lang="zh-TW" altLang="en-US" sz="1600" dirty="0">
                            <a:solidFill>
                              <a:schemeClr val="tx1"/>
                            </a:solidFill>
                          </a:endParaRPr>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solidFill>
                              <a:schemeClr val="tx1"/>
                            </a:solidFill>
                            <a:latin typeface="+mn-lt"/>
                          </a:endParaRPr>
                        </a:p>
                      </a:txBody>
                      <a:tcPr/>
                    </a:tc>
                    <a:tc vMerge="1">
                      <a:txBody>
                        <a:bodyPr/>
                        <a:lstStyle/>
                        <a:p>
                          <a:pPr algn="ctr"/>
                          <a:endParaRPr lang="en-US" altLang="zh-TW" sz="1600" dirty="0">
                            <a:solidFill>
                              <a:schemeClr val="tx1"/>
                            </a:solidFill>
                            <a:latin typeface="+mn-lt"/>
                          </a:endParaRPr>
                        </a:p>
                      </a:txBody>
                      <a:tcPr/>
                    </a:tc>
                    <a:tc vMerge="1">
                      <a:txBody>
                        <a:bodyPr/>
                        <a:lstStyle/>
                        <a:p>
                          <a:pPr algn="ctr"/>
                          <a:endParaRPr lang="zh-TW" altLang="en-US" sz="1600" dirty="0">
                            <a:latin typeface="+mn-lt"/>
                          </a:endParaRPr>
                        </a:p>
                      </a:txBody>
                      <a:tcPr/>
                    </a:tc>
                    <a:extLst>
                      <a:ext uri="{0D108BD9-81ED-4DB2-BD59-A6C34878D82A}">
                        <a16:rowId xmlns:a16="http://schemas.microsoft.com/office/drawing/2014/main" val="3004838634"/>
                      </a:ext>
                    </a:extLst>
                  </a:tr>
                  <a:tr h="335280">
                    <a:tc>
                      <a:txBody>
                        <a:bodyPr/>
                        <a:lstStyle/>
                        <a:p>
                          <a:pPr algn="ctr"/>
                          <a:r>
                            <a:rPr lang="en-US" altLang="zh-TW" sz="1600" dirty="0"/>
                            <a:t>Si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826923" r="-875000" b="-530769"/>
                          </a:stretch>
                        </a:blipFill>
                      </a:tcPr>
                    </a:tc>
                    <a:tc>
                      <a:txBody>
                        <a:bodyPr/>
                        <a:lstStyle/>
                        <a:p>
                          <a:pPr algn="ctr"/>
                          <a:r>
                            <a:rPr lang="en-US" altLang="zh-TW" sz="1600" dirty="0"/>
                            <a:t>(110)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250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320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[3]</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5089061"/>
                      </a:ext>
                    </a:extLst>
                  </a:tr>
                  <a:tr h="335280">
                    <a:tc rowSpan="4">
                      <a:txBody>
                        <a:bodyPr/>
                        <a:lstStyle/>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Si [N]</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000" t="-227358" r="-875000" b="-30189"/>
                          </a:stretch>
                        </a:blipFill>
                      </a:tcPr>
                    </a:tc>
                    <a:tc rowSpan="4">
                      <a:txBody>
                        <a:bodyPr/>
                        <a:lstStyle/>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(110)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250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47059" t="-227358" r="-560000" b="-30189"/>
                          </a:stretch>
                        </a:blipFill>
                      </a:tcPr>
                    </a:tc>
                    <a:tc>
                      <a:txBody>
                        <a:bodyPr/>
                        <a:lstStyle/>
                        <a:p>
                          <a:endParaRPr lang="zh-TW"/>
                        </a:p>
                      </a:txBody>
                      <a:tcPr>
                        <a:lnT w="12700" cap="flat" cmpd="sng" algn="ctr">
                          <a:solidFill>
                            <a:schemeClr val="tx1"/>
                          </a:solidFill>
                          <a:prstDash val="solid"/>
                          <a:round/>
                          <a:headEnd type="none" w="med" len="med"/>
                          <a:tailEnd type="none" w="med" len="med"/>
                        </a:lnT>
                        <a:blipFill>
                          <a:blip r:embed="rId3"/>
                          <a:stretch>
                            <a:fillRect l="-447059" t="-892593" r="-460000" b="-411111"/>
                          </a:stretch>
                        </a:blipFill>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solidFill>
                              <a:schemeClr val="tx1"/>
                            </a:solidFill>
                            <a:latin typeface="+mn-lt"/>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rowSpan="4">
                      <a:txBody>
                        <a:bodyPr/>
                        <a:lstStyle/>
                        <a:p>
                          <a:pPr algn="ctr" font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104098"/>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447059" t="-1030769" r="-460000" b="-326923"/>
                          </a:stretch>
                        </a:blipFill>
                      </a:tcPr>
                    </a:tc>
                    <a:tc>
                      <a:txBody>
                        <a:bodyPr/>
                        <a:lstStyle/>
                        <a:p>
                          <a:pPr algn="ctr"/>
                          <a:endParaRPr lang="zh-TW" altLang="en-US" sz="1600" dirty="0">
                            <a:solidFill>
                              <a:schemeClr val="tx1"/>
                            </a:solidFill>
                            <a:latin typeface="+mn-lt"/>
                          </a:endParaRPr>
                        </a:p>
                      </a:txBody>
                      <a:tcPr/>
                    </a:tc>
                    <a:tc>
                      <a:txBody>
                        <a:bodyPr/>
                        <a:lstStyle/>
                        <a:p>
                          <a:pPr algn="ctr"/>
                          <a:endParaRPr lang="zh-TW" altLang="en-US" sz="160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5837377"/>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447059" t="-1088889" r="-460000" b="-214815"/>
                          </a:stretch>
                        </a:blipFill>
                      </a:tcPr>
                    </a:tc>
                    <a:tc>
                      <a:txBody>
                        <a:bodyPr/>
                        <a:lstStyle/>
                        <a:p>
                          <a:pPr algn="ctr"/>
                          <a:endParaRPr lang="zh-TW" altLang="en-US" sz="1600" dirty="0">
                            <a:solidFill>
                              <a:schemeClr val="tx1"/>
                            </a:solidFill>
                            <a:latin typeface="+mn-lt"/>
                          </a:endParaRPr>
                        </a:p>
                      </a:txBody>
                      <a:tcPr/>
                    </a:tc>
                    <a:tc>
                      <a:txBody>
                        <a:bodyPr/>
                        <a:lstStyle/>
                        <a:p>
                          <a:pPr algn="ctr"/>
                          <a:endParaRPr lang="zh-TW" altLang="en-US" sz="160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81250708"/>
                      </a:ext>
                    </a:extLst>
                  </a:tr>
                  <a:tr h="335280">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endParaRPr lang="zh-TW"/>
                        </a:p>
                      </a:txBody>
                      <a:tcPr>
                        <a:blipFill>
                          <a:blip r:embed="rId3"/>
                          <a:stretch>
                            <a:fillRect l="-447059" t="-1234615" r="-460000" b="-123077"/>
                          </a:stretch>
                        </a:blipFill>
                      </a:tcPr>
                    </a:tc>
                    <a:tc>
                      <a:txBody>
                        <a:bodyPr/>
                        <a:lstStyle/>
                        <a:p>
                          <a:pPr algn="ctr"/>
                          <a:endParaRPr lang="zh-TW" altLang="en-US" sz="1600" dirty="0">
                            <a:solidFill>
                              <a:schemeClr val="tx1"/>
                            </a:solidFill>
                            <a:latin typeface="+mn-lt"/>
                          </a:endParaRPr>
                        </a:p>
                      </a:txBody>
                      <a:tcPr/>
                    </a:tc>
                    <a:tc>
                      <a:txBody>
                        <a:bodyPr/>
                        <a:lstStyle/>
                        <a:p>
                          <a:pPr algn="ctr"/>
                          <a:endParaRPr lang="zh-TW" altLang="en-US" sz="160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388122316"/>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[N]</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3"/>
                          <a:stretch>
                            <a:fillRect l="-95000" t="-1285185" r="-875000" b="-18519"/>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500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r>
                            <a:rPr lang="en-US" altLang="zh-TW" sz="1600" dirty="0">
                              <a:solidFill>
                                <a:schemeClr val="tx1"/>
                              </a:solidFill>
                              <a:latin typeface="+mn-lt"/>
                            </a:rPr>
                            <a:t>320</a:t>
                          </a:r>
                          <a:endParaRPr lang="zh-TW" altLang="en-US" sz="1600" dirty="0">
                            <a:solidFill>
                              <a:schemeClr val="tx1"/>
                            </a:solidFill>
                            <a:latin typeface="+mn-lt"/>
                          </a:endParaRPr>
                        </a:p>
                      </a:txBody>
                      <a:tcPr/>
                    </a:tc>
                    <a:tc>
                      <a:txBody>
                        <a:bodyPr/>
                        <a:lstStyle/>
                        <a:p>
                          <a:pPr algn="ctr"/>
                          <a:endParaRPr lang="zh-TW" altLang="en-US" sz="160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endParaRPr>
                        </a:p>
                      </a:txBody>
                      <a:tcPr/>
                    </a:tc>
                    <a:tc>
                      <a:txBody>
                        <a:bodyPr/>
                        <a:lstStyle/>
                        <a:p>
                          <a:pPr algn="ctr" fontAlgn="ctr"/>
                          <a:endParaRPr lang="zh-TW" altLang="en-US"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en-US" altLang="zh-TW" sz="16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[13]</a:t>
                          </a:r>
                          <a:endParaRPr lang="zh-TW"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66483005"/>
                      </a:ext>
                    </a:extLst>
                  </a:tr>
                </a:tbl>
              </a:graphicData>
            </a:graphic>
          </p:graphicFrame>
        </mc:Fallback>
      </mc:AlternateContent>
      <p:sp>
        <p:nvSpPr>
          <p:cNvPr id="6" name="矩形 5">
            <a:extLst>
              <a:ext uri="{FF2B5EF4-FFF2-40B4-BE49-F238E27FC236}">
                <a16:creationId xmlns:a16="http://schemas.microsoft.com/office/drawing/2014/main" id="{8F726CAD-187A-4649-B5DE-EA7549AFF62D}"/>
              </a:ext>
            </a:extLst>
          </p:cNvPr>
          <p:cNvSpPr/>
          <p:nvPr/>
        </p:nvSpPr>
        <p:spPr>
          <a:xfrm>
            <a:off x="714887" y="5604763"/>
            <a:ext cx="10808103"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200" dirty="0"/>
              <a:t>* </a:t>
            </a:r>
            <a:r>
              <a:rPr lang="zh-CN" altLang="en-US" sz="1200" dirty="0">
                <a:latin typeface="Kaiti TC" panose="02010600040101010101" pitchFamily="2" charset="-120"/>
                <a:ea typeface="Kaiti TC" panose="02010600040101010101" pitchFamily="2" charset="-120"/>
              </a:rPr>
              <a:t>由肉眼與直尺判斷對數圖之數據</a:t>
            </a:r>
            <a:r>
              <a:rPr lang="zh-CN" altLang="en-US" sz="1200" dirty="0"/>
              <a:t>，</a:t>
            </a:r>
            <a:r>
              <a:rPr lang="zh-CN" altLang="en-US" sz="1200" dirty="0">
                <a:latin typeface="Kaiti TC" panose="02010600040101010101" pitchFamily="2" charset="-120"/>
                <a:ea typeface="Kaiti TC" panose="02010600040101010101" pitchFamily="2" charset="-120"/>
              </a:rPr>
              <a:t>誤差應小於</a:t>
            </a:r>
            <a:r>
              <a:rPr lang="zh-TW" altLang="en-US" sz="1200" dirty="0">
                <a:latin typeface="Kaiti TC" panose="02010600040101010101" pitchFamily="2" charset="-120"/>
                <a:ea typeface="Kaiti TC" panose="02010600040101010101" pitchFamily="2" charset="-120"/>
              </a:rPr>
              <a:t> </a:t>
            </a:r>
            <a:r>
              <a:rPr lang="en-US" altLang="zh-TW" sz="1200" dirty="0"/>
              <a:t>10%</a:t>
            </a:r>
            <a:r>
              <a:rPr lang="zh-TW" altLang="en-US" sz="1200" dirty="0"/>
              <a:t>。</a:t>
            </a:r>
            <a:endParaRPr lang="en" altLang="zh-TW" sz="1200" dirty="0"/>
          </a:p>
          <a:p>
            <a:r>
              <a:rPr lang="en" altLang="zh-TW" sz="1200" dirty="0"/>
              <a:t>[1] Liu, A., &amp; </a:t>
            </a:r>
            <a:r>
              <a:rPr lang="en" altLang="zh-TW" sz="1200" dirty="0" err="1"/>
              <a:t>Rosenwaks</a:t>
            </a:r>
            <a:r>
              <a:rPr lang="en" altLang="zh-TW" sz="1200" dirty="0"/>
              <a:t>, Y. (1999). </a:t>
            </a:r>
            <a:r>
              <a:rPr lang="en" altLang="zh-TW" sz="1200" b="1" dirty="0"/>
              <a:t>Excess carriers lifetime in InP single crystals: Radiative versus nonradiative recombination</a:t>
            </a:r>
            <a:r>
              <a:rPr lang="en" altLang="zh-TW" sz="1200" dirty="0"/>
              <a:t>. </a:t>
            </a:r>
            <a:r>
              <a:rPr lang="en" altLang="zh-TW" sz="1200" i="1" dirty="0"/>
              <a:t>Journal of applied physics</a:t>
            </a:r>
            <a:r>
              <a:rPr lang="en" altLang="zh-TW" sz="1200" dirty="0"/>
              <a:t>, </a:t>
            </a:r>
            <a:r>
              <a:rPr lang="en" altLang="zh-TW" sz="1200" i="1" dirty="0"/>
              <a:t>86</a:t>
            </a:r>
            <a:r>
              <a:rPr lang="en" altLang="zh-TW" sz="1200" dirty="0"/>
              <a:t>(1), 430-437.</a:t>
            </a:r>
          </a:p>
          <a:p>
            <a:r>
              <a:rPr lang="en" altLang="zh-TW" sz="1200" dirty="0">
                <a:solidFill>
                  <a:srgbClr val="222222"/>
                </a:solidFill>
              </a:rPr>
              <a:t>[3] </a:t>
            </a:r>
            <a:r>
              <a:rPr lang="en" altLang="zh-TW" sz="1200" dirty="0" err="1">
                <a:solidFill>
                  <a:srgbClr val="222222"/>
                </a:solidFill>
              </a:rPr>
              <a:t>Rosenwaks</a:t>
            </a:r>
            <a:r>
              <a:rPr lang="en" altLang="zh-TW" sz="1200" dirty="0">
                <a:solidFill>
                  <a:srgbClr val="222222"/>
                </a:solidFill>
              </a:rPr>
              <a:t>, Y., Shapira, Y., &amp; Huppert, D. (1992). </a:t>
            </a:r>
            <a:r>
              <a:rPr lang="en" altLang="zh-TW" sz="1200" b="1" dirty="0">
                <a:solidFill>
                  <a:srgbClr val="222222"/>
                </a:solidFill>
              </a:rPr>
              <a:t>Picosecond time-resolved luminescence studies of surface and bulk recombination processes in InP</a:t>
            </a:r>
            <a:r>
              <a:rPr lang="en" altLang="zh-TW" sz="1200" dirty="0">
                <a:solidFill>
                  <a:srgbClr val="222222"/>
                </a:solidFill>
              </a:rPr>
              <a:t>. </a:t>
            </a:r>
            <a:r>
              <a:rPr lang="en" altLang="zh-TW" sz="1200" i="1" dirty="0">
                <a:solidFill>
                  <a:srgbClr val="222222"/>
                </a:solidFill>
              </a:rPr>
              <a:t>Physical Review B</a:t>
            </a:r>
            <a:r>
              <a:rPr lang="en" altLang="zh-TW" sz="1200" dirty="0">
                <a:solidFill>
                  <a:srgbClr val="222222"/>
                </a:solidFill>
              </a:rPr>
              <a:t>, </a:t>
            </a:r>
            <a:r>
              <a:rPr lang="en" altLang="zh-TW" sz="1200" i="1" dirty="0">
                <a:solidFill>
                  <a:srgbClr val="222222"/>
                </a:solidFill>
              </a:rPr>
              <a:t>45</a:t>
            </a:r>
            <a:r>
              <a:rPr lang="en" altLang="zh-TW" sz="1200" dirty="0">
                <a:solidFill>
                  <a:srgbClr val="222222"/>
                </a:solidFill>
              </a:rPr>
              <a:t>(16), 9108.</a:t>
            </a:r>
          </a:p>
          <a:p>
            <a:r>
              <a:rPr lang="en" altLang="zh-TW" sz="1200" dirty="0"/>
              <a:t>[13] Y. </a:t>
            </a:r>
            <a:r>
              <a:rPr lang="en" altLang="zh-TW" sz="1200" dirty="0" err="1"/>
              <a:t>Rosenwaks</a:t>
            </a:r>
            <a:r>
              <a:rPr lang="en" altLang="zh-TW" sz="1200" dirty="0"/>
              <a:t>, Y. Shapira, and D. Huppert, “</a:t>
            </a:r>
            <a:r>
              <a:rPr lang="en" altLang="zh-TW" sz="1200" b="1" dirty="0"/>
              <a:t>Evidence for low intrinsic surface-recombination velocity on p-type InP</a:t>
            </a:r>
            <a:r>
              <a:rPr lang="en" altLang="zh-TW" sz="1200" dirty="0"/>
              <a:t>,” </a:t>
            </a:r>
            <a:r>
              <a:rPr lang="en" altLang="zh-TW" sz="1200" i="1" dirty="0"/>
              <a:t>Phys. Rev. B</a:t>
            </a:r>
            <a:r>
              <a:rPr lang="en" altLang="zh-TW" sz="1200" dirty="0"/>
              <a:t>, vol. 44, no. 23, pp. 97–100, Dec. 1991.</a:t>
            </a:r>
          </a:p>
        </p:txBody>
      </p:sp>
    </p:spTree>
    <p:extLst>
      <p:ext uri="{BB962C8B-B14F-4D97-AF65-F5344CB8AC3E}">
        <p14:creationId xmlns:p14="http://schemas.microsoft.com/office/powerpoint/2010/main" val="368939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4116304047"/>
                  </p:ext>
                </p:extLst>
              </p:nvPr>
            </p:nvGraphicFramePr>
            <p:xfrm>
              <a:off x="546539" y="541373"/>
              <a:ext cx="11088416" cy="4959604"/>
            </p:xfrm>
            <a:graphic>
              <a:graphicData uri="http://schemas.openxmlformats.org/drawingml/2006/table">
                <a:tbl>
                  <a:tblPr firstRow="1" bandRow="1">
                    <a:tableStyleId>{5C22544A-7EE6-4342-B048-85BDC9FD1C3A}</a:tableStyleId>
                  </a:tblPr>
                  <a:tblGrid>
                    <a:gridCol w="974399">
                      <a:extLst>
                        <a:ext uri="{9D8B030D-6E8A-4147-A177-3AD203B41FA5}">
                          <a16:colId xmlns:a16="http://schemas.microsoft.com/office/drawing/2014/main" val="3237671326"/>
                        </a:ext>
                      </a:extLst>
                    </a:gridCol>
                    <a:gridCol w="1036394">
                      <a:extLst>
                        <a:ext uri="{9D8B030D-6E8A-4147-A177-3AD203B41FA5}">
                          <a16:colId xmlns:a16="http://schemas.microsoft.com/office/drawing/2014/main" val="3729617541"/>
                        </a:ext>
                      </a:extLst>
                    </a:gridCol>
                    <a:gridCol w="1087002">
                      <a:extLst>
                        <a:ext uri="{9D8B030D-6E8A-4147-A177-3AD203B41FA5}">
                          <a16:colId xmlns:a16="http://schemas.microsoft.com/office/drawing/2014/main" val="2319221372"/>
                        </a:ext>
                      </a:extLst>
                    </a:gridCol>
                    <a:gridCol w="720653">
                      <a:extLst>
                        <a:ext uri="{9D8B030D-6E8A-4147-A177-3AD203B41FA5}">
                          <a16:colId xmlns:a16="http://schemas.microsoft.com/office/drawing/2014/main" val="1390758263"/>
                        </a:ext>
                      </a:extLst>
                    </a:gridCol>
                    <a:gridCol w="1077814">
                      <a:extLst>
                        <a:ext uri="{9D8B030D-6E8A-4147-A177-3AD203B41FA5}">
                          <a16:colId xmlns:a16="http://schemas.microsoft.com/office/drawing/2014/main" val="53248031"/>
                        </a:ext>
                      </a:extLst>
                    </a:gridCol>
                    <a:gridCol w="1077814">
                      <a:extLst>
                        <a:ext uri="{9D8B030D-6E8A-4147-A177-3AD203B41FA5}">
                          <a16:colId xmlns:a16="http://schemas.microsoft.com/office/drawing/2014/main" val="2231540446"/>
                        </a:ext>
                      </a:extLst>
                    </a:gridCol>
                    <a:gridCol w="962334">
                      <a:extLst>
                        <a:ext uri="{9D8B030D-6E8A-4147-A177-3AD203B41FA5}">
                          <a16:colId xmlns:a16="http://schemas.microsoft.com/office/drawing/2014/main" val="2021286643"/>
                        </a:ext>
                      </a:extLst>
                    </a:gridCol>
                    <a:gridCol w="923841">
                      <a:extLst>
                        <a:ext uri="{9D8B030D-6E8A-4147-A177-3AD203B41FA5}">
                          <a16:colId xmlns:a16="http://schemas.microsoft.com/office/drawing/2014/main" val="2385942437"/>
                        </a:ext>
                      </a:extLst>
                    </a:gridCol>
                    <a:gridCol w="834024">
                      <a:extLst>
                        <a:ext uri="{9D8B030D-6E8A-4147-A177-3AD203B41FA5}">
                          <a16:colId xmlns:a16="http://schemas.microsoft.com/office/drawing/2014/main" val="3103633772"/>
                        </a:ext>
                      </a:extLst>
                    </a:gridCol>
                    <a:gridCol w="859685">
                      <a:extLst>
                        <a:ext uri="{9D8B030D-6E8A-4147-A177-3AD203B41FA5}">
                          <a16:colId xmlns:a16="http://schemas.microsoft.com/office/drawing/2014/main" val="3841990301"/>
                        </a:ext>
                      </a:extLst>
                    </a:gridCol>
                    <a:gridCol w="914290">
                      <a:extLst>
                        <a:ext uri="{9D8B030D-6E8A-4147-A177-3AD203B41FA5}">
                          <a16:colId xmlns:a16="http://schemas.microsoft.com/office/drawing/2014/main" val="1521940697"/>
                        </a:ext>
                      </a:extLst>
                    </a:gridCol>
                    <a:gridCol w="620166">
                      <a:extLst>
                        <a:ext uri="{9D8B030D-6E8A-4147-A177-3AD203B41FA5}">
                          <a16:colId xmlns:a16="http://schemas.microsoft.com/office/drawing/2014/main" val="2270890577"/>
                        </a:ext>
                      </a:extLst>
                    </a:gridCol>
                  </a:tblGrid>
                  <a:tr h="275218">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𝜹</m:t>
                                </m:r>
                                <m:r>
                                  <a:rPr lang="en-US" altLang="zh-TW" sz="1600" b="1" i="1" smtClean="0">
                                    <a:latin typeface="Cambria Math" panose="02040503050406030204" pitchFamily="18" charset="0"/>
                                  </a:rPr>
                                  <m:t>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258384">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446299">
                    <a:tc>
                      <a:txBody>
                        <a:bodyPr/>
                        <a:lstStyle/>
                        <a:p>
                          <a:pPr algn="ctr"/>
                          <a:r>
                            <a:rPr lang="en-US" altLang="zh-TW" sz="1600" dirty="0"/>
                            <a:t>Undoped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15</m:t>
                                    </m:r>
                                  </m:sup>
                                </m:sSup>
                              </m:oMath>
                            </m:oMathPara>
                          </a14:m>
                          <a:endParaRPr lang="zh-TW" altLang="en-US" sz="1600" dirty="0"/>
                        </a:p>
                      </a:txBody>
                      <a:tcPr/>
                    </a:tc>
                    <a:tc>
                      <a:txBody>
                        <a:bodyPr/>
                        <a:lstStyle/>
                        <a:p>
                          <a:pPr algn="ctr"/>
                          <a:endParaRPr lang="zh-TW" altLang="en-US" sz="1600" dirty="0"/>
                        </a:p>
                      </a:txBody>
                      <a:tcPr/>
                    </a:tc>
                    <a:tc rowSpan="9">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7</m:t>
                                    </m:r>
                                  </m:sup>
                                </m:sSup>
                              </m:oMath>
                            </m:oMathPara>
                          </a14:m>
                          <a:endParaRPr lang="zh-TW" altLang="en-US" sz="1600" dirty="0"/>
                        </a:p>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650*</a:t>
                          </a: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rowSpan="9">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[5]</a:t>
                          </a:r>
                        </a:p>
                        <a:p>
                          <a:pPr algn="ctr"/>
                          <a:endParaRPr lang="en-US" altLang="zh-TW"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202969"/>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300*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955416931"/>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400*</a:t>
                          </a: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2619905233"/>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320*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830181843"/>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Sn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170*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4113550971"/>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Sn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40*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801597670"/>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2907271327"/>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12*</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158975075"/>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7</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6*</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2565438290"/>
                      </a:ext>
                    </a:extLst>
                  </a:tr>
                  <a:tr h="258384">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OMVPE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Undoped [N]</a:t>
                          </a:r>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15</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5000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20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&gt;500</m:t>
                                </m:r>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pPr algn="ctr"/>
                          <a:endParaRPr lang="en-US" altLang="zh-TW" sz="1600" dirty="0"/>
                        </a:p>
                        <a:p>
                          <a:pPr algn="ctr"/>
                          <a:r>
                            <a:rPr lang="en-US" altLang="zh-TW" sz="1600" dirty="0"/>
                            <a:t>[12]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79260733"/>
                      </a:ext>
                    </a:extLst>
                  </a:tr>
                  <a:tr h="258384">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r>
                            <a:rPr lang="en-US" altLang="zh-TW" sz="1600" dirty="0"/>
                            <a:t>5000</a:t>
                          </a: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40</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&gt;500</m:t>
                                </m:r>
                              </m:oMath>
                            </m:oMathPara>
                          </a14:m>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632661449"/>
                      </a:ext>
                    </a:extLst>
                  </a:tr>
                  <a:tr h="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r>
                            <a:rPr lang="en-US" altLang="zh-TW" sz="1600" dirty="0"/>
                            <a:t>3000</a:t>
                          </a: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30</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&gt;500</m:t>
                                </m:r>
                              </m:oMath>
                            </m:oMathPara>
                          </a14:m>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933365458"/>
                      </a:ext>
                    </a:extLst>
                  </a:tr>
                </a:tbl>
              </a:graphicData>
            </a:graphic>
          </p:graphicFrame>
        </mc:Choice>
        <mc:Fallback xmlns="">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4116304047"/>
                  </p:ext>
                </p:extLst>
              </p:nvPr>
            </p:nvGraphicFramePr>
            <p:xfrm>
              <a:off x="546539" y="541373"/>
              <a:ext cx="11088416" cy="4959604"/>
            </p:xfrm>
            <a:graphic>
              <a:graphicData uri="http://schemas.openxmlformats.org/drawingml/2006/table">
                <a:tbl>
                  <a:tblPr firstRow="1" bandRow="1">
                    <a:tableStyleId>{5C22544A-7EE6-4342-B048-85BDC9FD1C3A}</a:tableStyleId>
                  </a:tblPr>
                  <a:tblGrid>
                    <a:gridCol w="974399">
                      <a:extLst>
                        <a:ext uri="{9D8B030D-6E8A-4147-A177-3AD203B41FA5}">
                          <a16:colId xmlns:a16="http://schemas.microsoft.com/office/drawing/2014/main" val="3237671326"/>
                        </a:ext>
                      </a:extLst>
                    </a:gridCol>
                    <a:gridCol w="1036394">
                      <a:extLst>
                        <a:ext uri="{9D8B030D-6E8A-4147-A177-3AD203B41FA5}">
                          <a16:colId xmlns:a16="http://schemas.microsoft.com/office/drawing/2014/main" val="3729617541"/>
                        </a:ext>
                      </a:extLst>
                    </a:gridCol>
                    <a:gridCol w="1087002">
                      <a:extLst>
                        <a:ext uri="{9D8B030D-6E8A-4147-A177-3AD203B41FA5}">
                          <a16:colId xmlns:a16="http://schemas.microsoft.com/office/drawing/2014/main" val="2319221372"/>
                        </a:ext>
                      </a:extLst>
                    </a:gridCol>
                    <a:gridCol w="720653">
                      <a:extLst>
                        <a:ext uri="{9D8B030D-6E8A-4147-A177-3AD203B41FA5}">
                          <a16:colId xmlns:a16="http://schemas.microsoft.com/office/drawing/2014/main" val="1390758263"/>
                        </a:ext>
                      </a:extLst>
                    </a:gridCol>
                    <a:gridCol w="1077814">
                      <a:extLst>
                        <a:ext uri="{9D8B030D-6E8A-4147-A177-3AD203B41FA5}">
                          <a16:colId xmlns:a16="http://schemas.microsoft.com/office/drawing/2014/main" val="53248031"/>
                        </a:ext>
                      </a:extLst>
                    </a:gridCol>
                    <a:gridCol w="1077814">
                      <a:extLst>
                        <a:ext uri="{9D8B030D-6E8A-4147-A177-3AD203B41FA5}">
                          <a16:colId xmlns:a16="http://schemas.microsoft.com/office/drawing/2014/main" val="2231540446"/>
                        </a:ext>
                      </a:extLst>
                    </a:gridCol>
                    <a:gridCol w="962334">
                      <a:extLst>
                        <a:ext uri="{9D8B030D-6E8A-4147-A177-3AD203B41FA5}">
                          <a16:colId xmlns:a16="http://schemas.microsoft.com/office/drawing/2014/main" val="2021286643"/>
                        </a:ext>
                      </a:extLst>
                    </a:gridCol>
                    <a:gridCol w="923841">
                      <a:extLst>
                        <a:ext uri="{9D8B030D-6E8A-4147-A177-3AD203B41FA5}">
                          <a16:colId xmlns:a16="http://schemas.microsoft.com/office/drawing/2014/main" val="2385942437"/>
                        </a:ext>
                      </a:extLst>
                    </a:gridCol>
                    <a:gridCol w="834024">
                      <a:extLst>
                        <a:ext uri="{9D8B030D-6E8A-4147-A177-3AD203B41FA5}">
                          <a16:colId xmlns:a16="http://schemas.microsoft.com/office/drawing/2014/main" val="3103633772"/>
                        </a:ext>
                      </a:extLst>
                    </a:gridCol>
                    <a:gridCol w="859685">
                      <a:extLst>
                        <a:ext uri="{9D8B030D-6E8A-4147-A177-3AD203B41FA5}">
                          <a16:colId xmlns:a16="http://schemas.microsoft.com/office/drawing/2014/main" val="3841990301"/>
                        </a:ext>
                      </a:extLst>
                    </a:gridCol>
                    <a:gridCol w="914290">
                      <a:extLst>
                        <a:ext uri="{9D8B030D-6E8A-4147-A177-3AD203B41FA5}">
                          <a16:colId xmlns:a16="http://schemas.microsoft.com/office/drawing/2014/main" val="1521940697"/>
                        </a:ext>
                      </a:extLst>
                    </a:gridCol>
                    <a:gridCol w="620166">
                      <a:extLst>
                        <a:ext uri="{9D8B030D-6E8A-4147-A177-3AD203B41FA5}">
                          <a16:colId xmlns:a16="http://schemas.microsoft.com/office/drawing/2014/main" val="2270890577"/>
                        </a:ext>
                      </a:extLst>
                    </a:gridCol>
                  </a:tblGrid>
                  <a:tr h="357124">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endParaRPr lang="zh-TW"/>
                        </a:p>
                      </a:txBody>
                      <a:tcPr>
                        <a:blipFill>
                          <a:blip r:embed="rId2"/>
                          <a:stretch>
                            <a:fillRect l="-455294" t="-3571" r="-475294" b="-1317857"/>
                          </a:stretch>
                        </a:blipFill>
                      </a:tcPr>
                    </a:tc>
                    <a:tc>
                      <a:txBody>
                        <a:bodyPr/>
                        <a:lstStyle/>
                        <a:p>
                          <a:endParaRPr lang="zh-TW"/>
                        </a:p>
                      </a:txBody>
                      <a:tcPr>
                        <a:blipFill>
                          <a:blip r:embed="rId2"/>
                          <a:stretch>
                            <a:fillRect l="-621053" t="-3571" r="-431579" b="-1317857"/>
                          </a:stretch>
                        </a:blipFill>
                      </a:tcPr>
                    </a:tc>
                    <a:tc>
                      <a:txBody>
                        <a:bodyPr/>
                        <a:lstStyle/>
                        <a:p>
                          <a:endParaRPr lang="zh-TW"/>
                        </a:p>
                      </a:txBody>
                      <a:tcPr>
                        <a:blipFill>
                          <a:blip r:embed="rId2"/>
                          <a:stretch>
                            <a:fillRect l="-750685" t="-3571" r="-349315" b="-1317857"/>
                          </a:stretch>
                        </a:blipFill>
                      </a:tcPr>
                    </a:tc>
                    <a:tc>
                      <a:txBody>
                        <a:bodyPr/>
                        <a:lstStyle/>
                        <a:p>
                          <a:endParaRPr lang="zh-TW"/>
                        </a:p>
                      </a:txBody>
                      <a:tcPr>
                        <a:blipFill>
                          <a:blip r:embed="rId2"/>
                          <a:stretch>
                            <a:fillRect l="-955385" t="-3571" r="-292308" b="-1317857"/>
                          </a:stretch>
                        </a:blipFill>
                      </a:tcPr>
                    </a:tc>
                    <a:tc>
                      <a:txBody>
                        <a:bodyPr/>
                        <a:lstStyle/>
                        <a:p>
                          <a:endParaRPr lang="zh-TW"/>
                        </a:p>
                      </a:txBody>
                      <a:tcPr>
                        <a:blipFill>
                          <a:blip r:embed="rId2"/>
                          <a:stretch>
                            <a:fillRect l="-1008824" t="-3571" r="-179412" b="-1317857"/>
                          </a:stretch>
                        </a:blipFill>
                      </a:tcPr>
                    </a:tc>
                    <a:tc>
                      <a:txBody>
                        <a:bodyPr/>
                        <a:lstStyle/>
                        <a:p>
                          <a:endParaRPr lang="zh-TW"/>
                        </a:p>
                      </a:txBody>
                      <a:tcPr>
                        <a:blipFill>
                          <a:blip r:embed="rId2"/>
                          <a:stretch>
                            <a:fillRect l="-1047222" t="-3571" r="-69444" b="-1317857"/>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579120">
                    <a:tc>
                      <a:txBody>
                        <a:bodyPr/>
                        <a:lstStyle/>
                        <a:p>
                          <a:pPr algn="ctr"/>
                          <a:r>
                            <a:rPr lang="en-US" altLang="zh-TW" sz="1600" dirty="0"/>
                            <a:t>Undoped [N]</a:t>
                          </a:r>
                          <a:endParaRPr lang="zh-TW" altLang="en-US" sz="1600" dirty="0"/>
                        </a:p>
                      </a:txBody>
                      <a:tcPr/>
                    </a:tc>
                    <a:tc>
                      <a:txBody>
                        <a:bodyPr/>
                        <a:lstStyle/>
                        <a:p>
                          <a:endParaRPr lang="zh-TW"/>
                        </a:p>
                      </a:txBody>
                      <a:tcPr>
                        <a:blipFill>
                          <a:blip r:embed="rId2"/>
                          <a:stretch>
                            <a:fillRect l="-96296" t="-124444" r="-885185" b="-660000"/>
                          </a:stretch>
                        </a:blipFill>
                      </a:tcPr>
                    </a:tc>
                    <a:tc>
                      <a:txBody>
                        <a:bodyPr/>
                        <a:lstStyle/>
                        <a:p>
                          <a:pPr algn="ctr"/>
                          <a:endParaRPr lang="zh-TW" altLang="en-US" sz="1600" dirty="0"/>
                        </a:p>
                      </a:txBody>
                      <a:tcPr/>
                    </a:tc>
                    <a:tc rowSpan="9">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429825" t="-21790" r="-1007018" b="-33074"/>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650*</a:t>
                          </a: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rowSpan="9">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[5]</a:t>
                          </a:r>
                        </a:p>
                        <a:p>
                          <a:pPr algn="ctr"/>
                          <a:endParaRPr lang="en-US" altLang="zh-TW"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202969"/>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endParaRPr lang="zh-TW"/>
                        </a:p>
                      </a:txBody>
                      <a:tcPr>
                        <a:blipFill>
                          <a:blip r:embed="rId2"/>
                          <a:stretch>
                            <a:fillRect l="-96296" t="-374074" r="-885185" b="-1000000"/>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300*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955416931"/>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endParaRPr lang="zh-TW"/>
                        </a:p>
                      </a:txBody>
                      <a:tcPr>
                        <a:blipFill>
                          <a:blip r:embed="rId2"/>
                          <a:stretch>
                            <a:fillRect l="-96296" t="-492308" r="-885185" b="-938462"/>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400*</a:t>
                          </a: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2619905233"/>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endParaRPr lang="zh-TW"/>
                        </a:p>
                      </a:txBody>
                      <a:tcPr>
                        <a:blipFill>
                          <a:blip r:embed="rId2"/>
                          <a:stretch>
                            <a:fillRect l="-96296" t="-570370" r="-885185" b="-803704"/>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320*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830181843"/>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Sn [N]</a:t>
                          </a:r>
                          <a:endParaRPr lang="zh-TW" altLang="en-US" sz="1600" dirty="0"/>
                        </a:p>
                      </a:txBody>
                      <a:tcPr/>
                    </a:tc>
                    <a:tc>
                      <a:txBody>
                        <a:bodyPr/>
                        <a:lstStyle/>
                        <a:p>
                          <a:endParaRPr lang="zh-TW"/>
                        </a:p>
                      </a:txBody>
                      <a:tcPr>
                        <a:blipFill>
                          <a:blip r:embed="rId2"/>
                          <a:stretch>
                            <a:fillRect l="-96296" t="-696154" r="-885185" b="-734615"/>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170*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4113550971"/>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Sn [N]</a:t>
                          </a:r>
                          <a:endParaRPr lang="zh-TW" altLang="en-US" sz="1600" dirty="0"/>
                        </a:p>
                      </a:txBody>
                      <a:tcPr/>
                    </a:tc>
                    <a:tc>
                      <a:txBody>
                        <a:bodyPr/>
                        <a:lstStyle/>
                        <a:p>
                          <a:endParaRPr lang="zh-TW"/>
                        </a:p>
                      </a:txBody>
                      <a:tcPr>
                        <a:blipFill>
                          <a:blip r:embed="rId2"/>
                          <a:stretch>
                            <a:fillRect l="-96296" t="-766667" r="-885185" b="-607407"/>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40*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801597670"/>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endParaRPr lang="zh-TW"/>
                        </a:p>
                      </a:txBody>
                      <a:tcPr>
                        <a:blipFill>
                          <a:blip r:embed="rId2"/>
                          <a:stretch>
                            <a:fillRect l="-96296" t="-900000" r="-885185" b="-530769"/>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2907271327"/>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tc>
                    <a:tc>
                      <a:txBody>
                        <a:bodyPr/>
                        <a:lstStyle/>
                        <a:p>
                          <a:endParaRPr lang="zh-TW"/>
                        </a:p>
                      </a:txBody>
                      <a:tcPr>
                        <a:blipFill>
                          <a:blip r:embed="rId2"/>
                          <a:stretch>
                            <a:fillRect l="-96296" t="-962963" r="-885185" b="-411111"/>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12*</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158975075"/>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 [N]</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96296" t="-1103846" r="-885185" b="-326923"/>
                          </a:stretch>
                        </a:blipFill>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6*</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2565438290"/>
                      </a:ext>
                    </a:extLst>
                  </a:tr>
                  <a:tr h="335280">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OMVPE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Undoped [N]</a:t>
                          </a:r>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zh-TW"/>
                        </a:p>
                      </a:txBody>
                      <a:tcPr>
                        <a:lnT w="12700" cap="flat" cmpd="sng" algn="ctr">
                          <a:solidFill>
                            <a:schemeClr val="tx1"/>
                          </a:solidFill>
                          <a:prstDash val="solid"/>
                          <a:round/>
                          <a:headEnd type="none" w="med" len="med"/>
                          <a:tailEnd type="none" w="med" len="med"/>
                        </a:lnT>
                        <a:blipFill>
                          <a:blip r:embed="rId2"/>
                          <a:stretch>
                            <a:fillRect l="-96296" t="-391250" r="-885185" b="-6250"/>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5000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20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2"/>
                          <a:stretch>
                            <a:fillRect l="-750685" t="-1159259" r="-349315" b="-214815"/>
                          </a:stretch>
                        </a:blipFill>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pPr algn="ctr"/>
                          <a:endParaRPr lang="en-US" altLang="zh-TW" sz="1600" dirty="0"/>
                        </a:p>
                        <a:p>
                          <a:pPr algn="ctr"/>
                          <a:r>
                            <a:rPr lang="en-US" altLang="zh-TW" sz="1600" dirty="0"/>
                            <a:t>[12]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79260733"/>
                      </a:ext>
                    </a:extLst>
                  </a:tr>
                  <a:tr h="33528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r>
                            <a:rPr lang="en-US" altLang="zh-TW" sz="1600" dirty="0"/>
                            <a:t>5000</a:t>
                          </a: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40</a:t>
                          </a:r>
                          <a:endParaRPr lang="zh-TW" altLang="en-US" sz="1600" dirty="0"/>
                        </a:p>
                      </a:txBody>
                      <a:tcPr/>
                    </a:tc>
                    <a:tc>
                      <a:txBody>
                        <a:bodyPr/>
                        <a:lstStyle/>
                        <a:p>
                          <a:endParaRPr lang="zh-TW"/>
                        </a:p>
                      </a:txBody>
                      <a:tcPr>
                        <a:blipFill>
                          <a:blip r:embed="rId2"/>
                          <a:stretch>
                            <a:fillRect l="-750685" t="-1307692" r="-349315" b="-123077"/>
                          </a:stretch>
                        </a:blipFill>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632661449"/>
                      </a:ext>
                    </a:extLst>
                  </a:tr>
                  <a:tr h="33528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r>
                            <a:rPr lang="en-US" altLang="zh-TW" sz="1600" dirty="0"/>
                            <a:t>3000</a:t>
                          </a: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30</a:t>
                          </a:r>
                          <a:endParaRPr lang="zh-TW" altLang="en-US" sz="1600" dirty="0"/>
                        </a:p>
                      </a:txBody>
                      <a:tcPr/>
                    </a:tc>
                    <a:tc>
                      <a:txBody>
                        <a:bodyPr/>
                        <a:lstStyle/>
                        <a:p>
                          <a:endParaRPr lang="zh-TW"/>
                        </a:p>
                      </a:txBody>
                      <a:tcPr>
                        <a:blipFill>
                          <a:blip r:embed="rId2"/>
                          <a:stretch>
                            <a:fillRect l="-750685" t="-1355556" r="-349315" b="-18519"/>
                          </a:stretch>
                        </a:blipFill>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933365458"/>
                      </a:ext>
                    </a:extLst>
                  </a:tr>
                </a:tbl>
              </a:graphicData>
            </a:graphic>
          </p:graphicFrame>
        </mc:Fallback>
      </mc:AlternateContent>
      <p:sp>
        <p:nvSpPr>
          <p:cNvPr id="42" name="矩形 41">
            <a:extLst>
              <a:ext uri="{FF2B5EF4-FFF2-40B4-BE49-F238E27FC236}">
                <a16:creationId xmlns:a16="http://schemas.microsoft.com/office/drawing/2014/main" id="{48D2BCCD-289A-0A41-8569-E897C13265C1}"/>
              </a:ext>
            </a:extLst>
          </p:cNvPr>
          <p:cNvSpPr/>
          <p:nvPr/>
        </p:nvSpPr>
        <p:spPr>
          <a:xfrm>
            <a:off x="546539" y="5500977"/>
            <a:ext cx="1108841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200" dirty="0"/>
              <a:t>* </a:t>
            </a:r>
            <a:r>
              <a:rPr lang="zh-CN" altLang="en-US" sz="1200" dirty="0">
                <a:latin typeface="Kaiti TC" panose="02010600040101010101" pitchFamily="2" charset="-120"/>
                <a:ea typeface="Kaiti TC" panose="02010600040101010101" pitchFamily="2" charset="-120"/>
              </a:rPr>
              <a:t>由肉眼與直尺判斷對數圖之數據</a:t>
            </a:r>
            <a:r>
              <a:rPr lang="zh-CN" altLang="en-US" sz="1200" dirty="0"/>
              <a:t>，</a:t>
            </a:r>
            <a:r>
              <a:rPr lang="zh-CN" altLang="en-US" sz="1200" dirty="0">
                <a:latin typeface="Kaiti TC" panose="02010600040101010101" pitchFamily="2" charset="-120"/>
                <a:ea typeface="Kaiti TC" panose="02010600040101010101" pitchFamily="2" charset="-120"/>
              </a:rPr>
              <a:t>誤差應小於</a:t>
            </a:r>
            <a:r>
              <a:rPr lang="zh-TW" altLang="en-US" sz="1200" dirty="0">
                <a:latin typeface="Kaiti TC" panose="02010600040101010101" pitchFamily="2" charset="-120"/>
                <a:ea typeface="Kaiti TC" panose="02010600040101010101" pitchFamily="2" charset="-120"/>
              </a:rPr>
              <a:t> </a:t>
            </a:r>
            <a:r>
              <a:rPr lang="en-US" altLang="zh-TW" sz="1200" dirty="0"/>
              <a:t>10%</a:t>
            </a:r>
            <a:r>
              <a:rPr lang="zh-TW" altLang="en-US" sz="1200" dirty="0"/>
              <a:t>。</a:t>
            </a:r>
            <a:endParaRPr lang="en" altLang="zh-TW" sz="1200" dirty="0"/>
          </a:p>
          <a:p>
            <a:r>
              <a:rPr lang="en" altLang="zh-TW" sz="1200" dirty="0"/>
              <a:t>[5] Jenkins, P., Landis, G. A., Weinberg, I., &amp; </a:t>
            </a:r>
            <a:r>
              <a:rPr lang="en" altLang="zh-TW" sz="1200" dirty="0" err="1"/>
              <a:t>Kneisel</a:t>
            </a:r>
            <a:r>
              <a:rPr lang="en" altLang="zh-TW" sz="1200" dirty="0"/>
              <a:t>, K. (1991, October). </a:t>
            </a:r>
            <a:r>
              <a:rPr lang="en" altLang="zh-TW" sz="1200" b="1" dirty="0"/>
              <a:t>Minority carrier lifetime in indium phosphide</a:t>
            </a:r>
            <a:r>
              <a:rPr lang="en" altLang="zh-TW" sz="1200" dirty="0"/>
              <a:t>. In </a:t>
            </a:r>
            <a:r>
              <a:rPr lang="en" altLang="zh-TW" sz="1200" i="1" dirty="0"/>
              <a:t>The Conference Record of the Twenty-Second IEEE Photovoltaic Specialists Conference-1991</a:t>
            </a:r>
            <a:r>
              <a:rPr lang="en" altLang="zh-TW" sz="1200" dirty="0"/>
              <a:t> (pp. 177-181). IEEE.</a:t>
            </a:r>
          </a:p>
          <a:p>
            <a:r>
              <a:rPr lang="en" altLang="zh-TW" sz="1200" dirty="0"/>
              <a:t>[12] S. </a:t>
            </a:r>
            <a:r>
              <a:rPr lang="en" altLang="zh-TW" sz="1200" dirty="0" err="1"/>
              <a:t>Bothra</a:t>
            </a:r>
            <a:r>
              <a:rPr lang="en" altLang="zh-TW" sz="1200" dirty="0"/>
              <a:t>, S. Tyagi, S. K. </a:t>
            </a:r>
            <a:r>
              <a:rPr lang="en" altLang="zh-TW" sz="1200" dirty="0" err="1"/>
              <a:t>Ghandhi</a:t>
            </a:r>
            <a:r>
              <a:rPr lang="en" altLang="zh-TW" sz="1200" dirty="0"/>
              <a:t>, and J. M. Borrego, “</a:t>
            </a:r>
            <a:r>
              <a:rPr lang="en" altLang="zh-TW" sz="1200" b="1" dirty="0"/>
              <a:t>Surface recombination velocity and lifetime in InP</a:t>
            </a:r>
            <a:r>
              <a:rPr lang="en" altLang="zh-TW" sz="1200" dirty="0"/>
              <a:t>,” </a:t>
            </a:r>
            <a:r>
              <a:rPr lang="en" altLang="zh-TW" sz="1200" i="1" dirty="0"/>
              <a:t>Solid State Electronics</a:t>
            </a:r>
            <a:r>
              <a:rPr lang="en" altLang="zh-TW" sz="1200" dirty="0"/>
              <a:t>, vol. 34, no. 1, pp. 47–50, 1991.</a:t>
            </a:r>
          </a:p>
        </p:txBody>
      </p:sp>
    </p:spTree>
    <p:extLst>
      <p:ext uri="{BB962C8B-B14F-4D97-AF65-F5344CB8AC3E}">
        <p14:creationId xmlns:p14="http://schemas.microsoft.com/office/powerpoint/2010/main" val="364124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670236207"/>
                  </p:ext>
                </p:extLst>
              </p:nvPr>
            </p:nvGraphicFramePr>
            <p:xfrm>
              <a:off x="706561" y="898730"/>
              <a:ext cx="10824757" cy="4724146"/>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52186">
                      <a:extLst>
                        <a:ext uri="{9D8B030D-6E8A-4147-A177-3AD203B41FA5}">
                          <a16:colId xmlns:a16="http://schemas.microsoft.com/office/drawing/2014/main" val="53248031"/>
                        </a:ext>
                      </a:extLst>
                    </a:gridCol>
                    <a:gridCol w="1052186">
                      <a:extLst>
                        <a:ext uri="{9D8B030D-6E8A-4147-A177-3AD203B41FA5}">
                          <a16:colId xmlns:a16="http://schemas.microsoft.com/office/drawing/2014/main" val="2231540446"/>
                        </a:ext>
                      </a:extLst>
                    </a:gridCol>
                    <a:gridCol w="939452">
                      <a:extLst>
                        <a:ext uri="{9D8B030D-6E8A-4147-A177-3AD203B41FA5}">
                          <a16:colId xmlns:a16="http://schemas.microsoft.com/office/drawing/2014/main" val="2021286643"/>
                        </a:ext>
                      </a:extLst>
                    </a:gridCol>
                    <a:gridCol w="901874">
                      <a:extLst>
                        <a:ext uri="{9D8B030D-6E8A-4147-A177-3AD203B41FA5}">
                          <a16:colId xmlns:a16="http://schemas.microsoft.com/office/drawing/2014/main" val="2385942437"/>
                        </a:ext>
                      </a:extLst>
                    </a:gridCol>
                    <a:gridCol w="81419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44182">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𝜹</m:t>
                                </m:r>
                                <m:r>
                                  <a:rPr lang="en-US" altLang="zh-TW" sz="1600" b="1" i="1" smtClean="0">
                                    <a:latin typeface="Cambria Math" panose="02040503050406030204" pitchFamily="18" charset="0"/>
                                  </a:rPr>
                                  <m:t>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2313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2582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LPE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15</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20 - 40</a:t>
                          </a:r>
                          <a:r>
                            <a:rPr lang="en-US" altLang="zh-TW" sz="1600" baseline="30000" dirty="0"/>
                            <a:t>(1)</a:t>
                          </a:r>
                          <a:endParaRPr lang="zh-TW" altLang="en-US" sz="1600" baseline="300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rowSpan="8">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r>
                            <a:rPr lang="en-US" altLang="zh-TW" sz="1600" dirty="0"/>
                            <a:t>[6]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161674"/>
                      </a:ext>
                    </a:extLst>
                  </a:tr>
                  <a:tr h="3231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LPE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5.7 - 8.6</a:t>
                          </a:r>
                          <a:r>
                            <a:rPr lang="en-US" altLang="zh-TW" sz="1600" baseline="30000" dirty="0"/>
                            <a:t>(2)</a:t>
                          </a:r>
                          <a:endParaRPr lang="zh-TW" altLang="en-US" sz="1600" baseline="300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931677034"/>
                      </a:ext>
                    </a:extLst>
                  </a:tr>
                  <a:tr h="3231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3000</a:t>
                          </a:r>
                          <a:r>
                            <a:rPr lang="en-US" altLang="zh-TW" sz="1600" baseline="30000" dirty="0"/>
                            <a:t>(3)</a:t>
                          </a:r>
                          <a:endParaRPr lang="zh-TW" altLang="en-US" sz="1600" baseline="300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107432309"/>
                      </a:ext>
                    </a:extLst>
                  </a:tr>
                  <a:tr h="3231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LPE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1.4 - 4.3</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339961323"/>
                      </a:ext>
                    </a:extLst>
                  </a:tr>
                  <a:tr h="3231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200</a:t>
                          </a: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1494767382"/>
                      </a:ext>
                    </a:extLst>
                  </a:tr>
                  <a:tr h="3231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320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526897915"/>
                      </a:ext>
                    </a:extLst>
                  </a:tr>
                  <a:tr h="3231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425</a:t>
                          </a:r>
                          <a:r>
                            <a:rPr lang="en-US" altLang="zh-TW" sz="1600" baseline="30000" dirty="0"/>
                            <a:t>(3)</a:t>
                          </a:r>
                          <a:endParaRPr lang="zh-TW" altLang="en-US" sz="1600" baseline="300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79925469"/>
                      </a:ext>
                    </a:extLst>
                  </a:tr>
                  <a:tr h="3231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100</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3116051975"/>
                      </a:ext>
                    </a:extLst>
                  </a:tr>
                  <a:tr h="325822">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Undoped</a:t>
                          </a:r>
                          <a:endParaRPr lang="zh-TW" altLang="en-US" sz="1600" dirty="0"/>
                        </a:p>
                      </a:txBody>
                      <a:tcPr>
                        <a:lnT w="12700" cap="flat" cmpd="sng" algn="ctr">
                          <a:solidFill>
                            <a:schemeClr val="tx1"/>
                          </a:solidFill>
                          <a:prstDash val="solid"/>
                          <a:round/>
                          <a:headEnd type="none" w="med" len="med"/>
                          <a:tailEnd type="none" w="med" len="med"/>
                        </a:lnT>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tc rowSpan="4">
                      <a:txBody>
                        <a:bodyPr/>
                        <a:lstStyle/>
                        <a:p>
                          <a:pPr algn="ctr"/>
                          <a:endParaRPr lang="en-US" altLang="zh-TW" sz="1600" dirty="0"/>
                        </a:p>
                        <a:p>
                          <a:pPr algn="ctr"/>
                          <a:endParaRPr lang="en-US" altLang="zh-TW" sz="1600" dirty="0"/>
                        </a:p>
                        <a:p>
                          <a:pPr algn="ctr"/>
                          <a:r>
                            <a:rPr lang="en-US" altLang="zh-TW" sz="1600" dirty="0"/>
                            <a:t>(100)</a:t>
                          </a:r>
                          <a:endParaRPr lang="zh-TW" altLang="en-US" sz="1600" dirty="0"/>
                        </a:p>
                      </a:txBody>
                      <a:tcPr>
                        <a:lnT w="12700" cap="flat" cmpd="sng" algn="ctr">
                          <a:solidFill>
                            <a:schemeClr val="tx1"/>
                          </a:solidFill>
                          <a:prstDash val="solid"/>
                          <a:round/>
                          <a:headEnd type="none" w="med" len="med"/>
                          <a:tailEnd type="none" w="med" len="med"/>
                        </a:lnT>
                      </a:tcPr>
                    </a:tc>
                    <a:tc rowSpan="4">
                      <a:txBody>
                        <a:bodyPr/>
                        <a:lstStyle/>
                        <a:p>
                          <a:pPr algn="ctr"/>
                          <a:endParaRPr lang="en-US" altLang="zh-TW" sz="1600" dirty="0"/>
                        </a:p>
                        <a:p>
                          <a:pPr algn="ctr"/>
                          <a:endParaRPr lang="en-US" altLang="zh-TW" sz="1600" dirty="0"/>
                        </a:p>
                        <a:p>
                          <a:pPr algn="ctr"/>
                          <a:r>
                            <a:rPr lang="en-US" altLang="zh-TW" sz="1600" dirty="0"/>
                            <a:t>100</a:t>
                          </a:r>
                          <a:endParaRPr lang="zh-TW" altLang="en-US" sz="1600" dirty="0"/>
                        </a:p>
                      </a:txBody>
                      <a:tcPr>
                        <a:lnT w="12700" cap="flat" cmpd="sng" algn="ctr">
                          <a:solidFill>
                            <a:schemeClr val="tx1"/>
                          </a:solidFill>
                          <a:prstDash val="solid"/>
                          <a:round/>
                          <a:headEnd type="none" w="med" len="med"/>
                          <a:tailEnd type="none" w="med" len="med"/>
                        </a:lnT>
                      </a:tcPr>
                    </a:tc>
                    <a:tc rowSpan="4">
                      <a:txBody>
                        <a:bodyPr/>
                        <a:lstStyle/>
                        <a:p>
                          <a:pPr algn="ctr"/>
                          <a:endParaRPr lang="en-US" altLang="zh-TW" sz="1600" dirty="0"/>
                        </a:p>
                        <a:p>
                          <a:pPr algn="ctr"/>
                          <a:endParaRPr lang="en-US" altLang="zh-TW" sz="1600" dirty="0"/>
                        </a:p>
                        <a:p>
                          <a:pPr algn="ctr"/>
                          <a:r>
                            <a:rPr lang="en-US" altLang="zh-TW" sz="1600" dirty="0"/>
                            <a:t>0.1</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&lt;1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15</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~1000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altLang="zh-TW" sz="1600" dirty="0"/>
                        </a:p>
                        <a:p>
                          <a:pPr algn="ctr"/>
                          <a:endParaRPr lang="en-US" altLang="zh-TW" sz="1600" dirty="0"/>
                        </a:p>
                        <a:p>
                          <a:pPr algn="ctr"/>
                          <a:r>
                            <a:rPr lang="en-US" altLang="zh-TW" sz="1600"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7380559"/>
                      </a:ext>
                    </a:extLst>
                  </a:tr>
                  <a:tr h="3258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15</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en-US" altLang="zh-TW" sz="1600" dirty="0"/>
                        </a:p>
                        <a:p>
                          <a:r>
                            <a:rPr lang="en-US" altLang="zh-TW" sz="1600" dirty="0"/>
                            <a:t>&gt;1000</a:t>
                          </a:r>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zh-TW" altLang="en-US" sz="1600" dirty="0"/>
                        </a:p>
                      </a:txBody>
                      <a:tcPr>
                        <a:lnT w="12700" cap="flat" cmpd="sng" algn="ctr">
                          <a:solidFill>
                            <a:schemeClr val="tx1"/>
                          </a:solidFill>
                          <a:prstDash val="solid"/>
                          <a:round/>
                          <a:headEnd type="none" w="med" len="med"/>
                          <a:tailEnd type="none" w="med" len="med"/>
                        </a:lnT>
                      </a:tcPr>
                    </a:tc>
                    <a:tc vMerge="1">
                      <a:txBody>
                        <a:bodyPr/>
                        <a:lstStyle/>
                        <a:p>
                          <a:endParaRPr lang="zh-TW" altLang="en-US"/>
                        </a:p>
                      </a:txBody>
                      <a:tcPr/>
                    </a:tc>
                    <a:extLst>
                      <a:ext uri="{0D108BD9-81ED-4DB2-BD59-A6C34878D82A}">
                        <a16:rowId xmlns:a16="http://schemas.microsoft.com/office/drawing/2014/main" val="2460577714"/>
                      </a:ext>
                    </a:extLst>
                  </a:tr>
                  <a:tr h="3231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37401768"/>
                      </a:ext>
                    </a:extLst>
                  </a:tr>
                  <a:tr h="3231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87286821"/>
                      </a:ext>
                    </a:extLst>
                  </a:tr>
                </a:tbl>
              </a:graphicData>
            </a:graphic>
          </p:graphicFrame>
        </mc:Choice>
        <mc:Fallback xmlns="">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670236207"/>
                  </p:ext>
                </p:extLst>
              </p:nvPr>
            </p:nvGraphicFramePr>
            <p:xfrm>
              <a:off x="706561" y="898730"/>
              <a:ext cx="10824757" cy="4724146"/>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52186">
                      <a:extLst>
                        <a:ext uri="{9D8B030D-6E8A-4147-A177-3AD203B41FA5}">
                          <a16:colId xmlns:a16="http://schemas.microsoft.com/office/drawing/2014/main" val="53248031"/>
                        </a:ext>
                      </a:extLst>
                    </a:gridCol>
                    <a:gridCol w="1052186">
                      <a:extLst>
                        <a:ext uri="{9D8B030D-6E8A-4147-A177-3AD203B41FA5}">
                          <a16:colId xmlns:a16="http://schemas.microsoft.com/office/drawing/2014/main" val="2231540446"/>
                        </a:ext>
                      </a:extLst>
                    </a:gridCol>
                    <a:gridCol w="939452">
                      <a:extLst>
                        <a:ext uri="{9D8B030D-6E8A-4147-A177-3AD203B41FA5}">
                          <a16:colId xmlns:a16="http://schemas.microsoft.com/office/drawing/2014/main" val="2021286643"/>
                        </a:ext>
                      </a:extLst>
                    </a:gridCol>
                    <a:gridCol w="901874">
                      <a:extLst>
                        <a:ext uri="{9D8B030D-6E8A-4147-A177-3AD203B41FA5}">
                          <a16:colId xmlns:a16="http://schemas.microsoft.com/office/drawing/2014/main" val="2385942437"/>
                        </a:ext>
                      </a:extLst>
                    </a:gridCol>
                    <a:gridCol w="81419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57124">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endParaRPr lang="zh-TW"/>
                        </a:p>
                      </a:txBody>
                      <a:tcPr>
                        <a:blipFill>
                          <a:blip r:embed="rId3"/>
                          <a:stretch>
                            <a:fillRect l="-455422" t="-3571" r="-475904" b="-1235714"/>
                          </a:stretch>
                        </a:blipFill>
                      </a:tcPr>
                    </a:tc>
                    <a:tc>
                      <a:txBody>
                        <a:bodyPr/>
                        <a:lstStyle/>
                        <a:p>
                          <a:endParaRPr lang="zh-TW"/>
                        </a:p>
                      </a:txBody>
                      <a:tcPr>
                        <a:blipFill>
                          <a:blip r:embed="rId3"/>
                          <a:stretch>
                            <a:fillRect l="-622973" t="-3571" r="-433784" b="-1235714"/>
                          </a:stretch>
                        </a:blipFill>
                      </a:tcPr>
                    </a:tc>
                    <a:tc>
                      <a:txBody>
                        <a:bodyPr/>
                        <a:lstStyle/>
                        <a:p>
                          <a:endParaRPr lang="zh-TW"/>
                        </a:p>
                      </a:txBody>
                      <a:tcPr>
                        <a:blipFill>
                          <a:blip r:embed="rId3"/>
                          <a:stretch>
                            <a:fillRect l="-753521" t="-3571" r="-352113" b="-1235714"/>
                          </a:stretch>
                        </a:blipFill>
                      </a:tcPr>
                    </a:tc>
                    <a:tc>
                      <a:txBody>
                        <a:bodyPr/>
                        <a:lstStyle/>
                        <a:p>
                          <a:endParaRPr lang="zh-TW"/>
                        </a:p>
                      </a:txBody>
                      <a:tcPr>
                        <a:blipFill>
                          <a:blip r:embed="rId3"/>
                          <a:stretch>
                            <a:fillRect l="-946875" t="-3571" r="-290625" b="-1235714"/>
                          </a:stretch>
                        </a:blipFill>
                      </a:tcPr>
                    </a:tc>
                    <a:tc>
                      <a:txBody>
                        <a:bodyPr/>
                        <a:lstStyle/>
                        <a:p>
                          <a:endParaRPr lang="zh-TW"/>
                        </a:p>
                      </a:txBody>
                      <a:tcPr>
                        <a:blipFill>
                          <a:blip r:embed="rId3"/>
                          <a:stretch>
                            <a:fillRect l="-1015152" t="-3571" r="-181818" b="-1235714"/>
                          </a:stretch>
                        </a:blipFill>
                      </a:tcPr>
                    </a:tc>
                    <a:tc>
                      <a:txBody>
                        <a:bodyPr/>
                        <a:lstStyle/>
                        <a:p>
                          <a:endParaRPr lang="zh-TW"/>
                        </a:p>
                      </a:txBody>
                      <a:tcPr>
                        <a:blipFill>
                          <a:blip r:embed="rId3"/>
                          <a:stretch>
                            <a:fillRect l="-1051429" t="-3571" r="-71429" b="-1235714"/>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380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LPE [N]</a:t>
                          </a:r>
                          <a:endParaRPr lang="zh-TW" altLang="en-US" sz="1600" dirty="0"/>
                        </a:p>
                      </a:txBody>
                      <a:tcPr/>
                    </a:tc>
                    <a:tc>
                      <a:txBody>
                        <a:bodyPr/>
                        <a:lstStyle/>
                        <a:p>
                          <a:endParaRPr lang="zh-TW"/>
                        </a:p>
                      </a:txBody>
                      <a:tcPr>
                        <a:blipFill>
                          <a:blip r:embed="rId3"/>
                          <a:stretch>
                            <a:fillRect l="-95000" t="-215385" r="-875000" b="-1126923"/>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20 - 40</a:t>
                          </a:r>
                          <a:r>
                            <a:rPr lang="en-US" altLang="zh-TW" sz="1600" baseline="30000" dirty="0"/>
                            <a:t>(1)</a:t>
                          </a:r>
                          <a:endParaRPr lang="zh-TW" altLang="en-US" sz="1600" baseline="300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rowSpan="8">
                      <a:txBody>
                        <a:bodyPr/>
                        <a:lstStyle/>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endParaRPr lang="en-US" altLang="zh-TW" sz="1600" dirty="0"/>
                        </a:p>
                        <a:p>
                          <a:pPr algn="ctr"/>
                          <a:r>
                            <a:rPr lang="en-US" altLang="zh-TW" sz="1600" dirty="0"/>
                            <a:t>[6]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161674"/>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LPE [N]</a:t>
                          </a:r>
                          <a:endParaRPr lang="zh-TW" altLang="en-US" sz="1600" dirty="0"/>
                        </a:p>
                      </a:txBody>
                      <a:tcPr/>
                    </a:tc>
                    <a:tc>
                      <a:txBody>
                        <a:bodyPr/>
                        <a:lstStyle/>
                        <a:p>
                          <a:endParaRPr lang="zh-TW"/>
                        </a:p>
                      </a:txBody>
                      <a:tcPr>
                        <a:blipFill>
                          <a:blip r:embed="rId3"/>
                          <a:stretch>
                            <a:fillRect l="-95000" t="-303704" r="-875000" b="-985185"/>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5.7 - 8.6</a:t>
                          </a:r>
                          <a:r>
                            <a:rPr lang="en-US" altLang="zh-TW" sz="1600" baseline="30000" dirty="0"/>
                            <a:t>(2)</a:t>
                          </a:r>
                          <a:endParaRPr lang="zh-TW" altLang="en-US" sz="1600" baseline="300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931677034"/>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tc>
                    <a:tc>
                      <a:txBody>
                        <a:bodyPr/>
                        <a:lstStyle/>
                        <a:p>
                          <a:endParaRPr lang="zh-TW"/>
                        </a:p>
                      </a:txBody>
                      <a:tcPr>
                        <a:blipFill>
                          <a:blip r:embed="rId3"/>
                          <a:stretch>
                            <a:fillRect l="-95000" t="-419231" r="-875000" b="-923077"/>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3000</a:t>
                          </a:r>
                          <a:r>
                            <a:rPr lang="en-US" altLang="zh-TW" sz="1600" baseline="30000" dirty="0"/>
                            <a:t>(3)</a:t>
                          </a:r>
                          <a:endParaRPr lang="zh-TW" altLang="en-US" sz="1600" baseline="300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107432309"/>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LPE [N]</a:t>
                          </a:r>
                          <a:endParaRPr lang="zh-TW" altLang="en-US" sz="1600" dirty="0"/>
                        </a:p>
                      </a:txBody>
                      <a:tcPr/>
                    </a:tc>
                    <a:tc>
                      <a:txBody>
                        <a:bodyPr/>
                        <a:lstStyle/>
                        <a:p>
                          <a:endParaRPr lang="zh-TW"/>
                        </a:p>
                      </a:txBody>
                      <a:tcPr>
                        <a:blipFill>
                          <a:blip r:embed="rId3"/>
                          <a:stretch>
                            <a:fillRect l="-95000" t="-500000" r="-875000" b="-788889"/>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1.4 - 4.3</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339961323"/>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tc>
                    <a:tc>
                      <a:txBody>
                        <a:bodyPr/>
                        <a:lstStyle/>
                        <a:p>
                          <a:endParaRPr lang="zh-TW"/>
                        </a:p>
                      </a:txBody>
                      <a:tcPr>
                        <a:blipFill>
                          <a:blip r:embed="rId3"/>
                          <a:stretch>
                            <a:fillRect l="-95000" t="-623077" r="-875000" b="-719231"/>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200</a:t>
                          </a: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1494767382"/>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tc>
                    <a:tc>
                      <a:txBody>
                        <a:bodyPr/>
                        <a:lstStyle/>
                        <a:p>
                          <a:endParaRPr lang="zh-TW"/>
                        </a:p>
                      </a:txBody>
                      <a:tcPr>
                        <a:blipFill>
                          <a:blip r:embed="rId3"/>
                          <a:stretch>
                            <a:fillRect l="-95000" t="-696296" r="-875000" b="-592593"/>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320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526897915"/>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tc>
                    <a:tc>
                      <a:txBody>
                        <a:bodyPr/>
                        <a:lstStyle/>
                        <a:p>
                          <a:endParaRPr lang="zh-TW"/>
                        </a:p>
                      </a:txBody>
                      <a:tcPr>
                        <a:blipFill>
                          <a:blip r:embed="rId3"/>
                          <a:stretch>
                            <a:fillRect l="-95000" t="-826923" r="-875000" b="-515385"/>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425</a:t>
                          </a:r>
                          <a:r>
                            <a:rPr lang="en-US" altLang="zh-TW" sz="1600" baseline="30000" dirty="0"/>
                            <a:t>(3)</a:t>
                          </a:r>
                          <a:endParaRPr lang="zh-TW" altLang="en-US" sz="1600" baseline="300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79925469"/>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Wafer [N]</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endParaRPr lang="zh-TW"/>
                        </a:p>
                      </a:txBody>
                      <a:tcPr>
                        <a:lnB w="12700" cap="flat" cmpd="sng" algn="ctr">
                          <a:solidFill>
                            <a:schemeClr val="tx1"/>
                          </a:solidFill>
                          <a:prstDash val="solid"/>
                          <a:round/>
                          <a:headEnd type="none" w="med" len="med"/>
                          <a:tailEnd type="none" w="med" len="med"/>
                        </a:lnB>
                        <a:blipFill>
                          <a:blip r:embed="rId3"/>
                          <a:stretch>
                            <a:fillRect l="-95000" t="-892593" r="-875000" b="-396296"/>
                          </a:stretch>
                        </a:blipFill>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100</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3116051975"/>
                      </a:ext>
                    </a:extLst>
                  </a:tr>
                  <a:tr h="338074">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Undoped</a:t>
                          </a:r>
                          <a:endParaRPr lang="zh-TW" altLang="en-US" sz="1600" dirty="0"/>
                        </a:p>
                      </a:txBody>
                      <a:tcPr>
                        <a:lnT w="12700" cap="flat" cmpd="sng" algn="ctr">
                          <a:solidFill>
                            <a:schemeClr val="tx1"/>
                          </a:solidFill>
                          <a:prstDash val="solid"/>
                          <a:round/>
                          <a:headEnd type="none" w="med" len="med"/>
                          <a:tailEnd type="none" w="med" len="med"/>
                        </a:lnT>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tcPr>
                    </a:tc>
                    <a:tc rowSpan="4">
                      <a:txBody>
                        <a:bodyPr/>
                        <a:lstStyle/>
                        <a:p>
                          <a:pPr algn="ctr"/>
                          <a:endParaRPr lang="en-US" altLang="zh-TW" sz="1600" dirty="0"/>
                        </a:p>
                        <a:p>
                          <a:pPr algn="ctr"/>
                          <a:endParaRPr lang="en-US" altLang="zh-TW" sz="1600" dirty="0"/>
                        </a:p>
                        <a:p>
                          <a:pPr algn="ctr"/>
                          <a:r>
                            <a:rPr lang="en-US" altLang="zh-TW" sz="1600" dirty="0"/>
                            <a:t>(100)</a:t>
                          </a:r>
                          <a:endParaRPr lang="zh-TW" altLang="en-US" sz="1600" dirty="0"/>
                        </a:p>
                      </a:txBody>
                      <a:tcPr>
                        <a:lnT w="12700" cap="flat" cmpd="sng" algn="ctr">
                          <a:solidFill>
                            <a:schemeClr val="tx1"/>
                          </a:solidFill>
                          <a:prstDash val="solid"/>
                          <a:round/>
                          <a:headEnd type="none" w="med" len="med"/>
                          <a:tailEnd type="none" w="med" len="med"/>
                        </a:lnT>
                      </a:tcPr>
                    </a:tc>
                    <a:tc rowSpan="4">
                      <a:txBody>
                        <a:bodyPr/>
                        <a:lstStyle/>
                        <a:p>
                          <a:pPr algn="ctr"/>
                          <a:endParaRPr lang="en-US" altLang="zh-TW" sz="1600" dirty="0"/>
                        </a:p>
                        <a:p>
                          <a:pPr algn="ctr"/>
                          <a:endParaRPr lang="en-US" altLang="zh-TW" sz="1600" dirty="0"/>
                        </a:p>
                        <a:p>
                          <a:pPr algn="ctr"/>
                          <a:r>
                            <a:rPr lang="en-US" altLang="zh-TW" sz="1600" dirty="0"/>
                            <a:t>100</a:t>
                          </a:r>
                          <a:endParaRPr lang="zh-TW" altLang="en-US" sz="1600" dirty="0"/>
                        </a:p>
                      </a:txBody>
                      <a:tcPr>
                        <a:lnT w="12700" cap="flat" cmpd="sng" algn="ctr">
                          <a:solidFill>
                            <a:schemeClr val="tx1"/>
                          </a:solidFill>
                          <a:prstDash val="solid"/>
                          <a:round/>
                          <a:headEnd type="none" w="med" len="med"/>
                          <a:tailEnd type="none" w="med" len="med"/>
                        </a:lnT>
                      </a:tcPr>
                    </a:tc>
                    <a:tc rowSpan="4">
                      <a:txBody>
                        <a:bodyPr/>
                        <a:lstStyle/>
                        <a:p>
                          <a:pPr algn="ctr"/>
                          <a:endParaRPr lang="en-US" altLang="zh-TW" sz="1600" dirty="0"/>
                        </a:p>
                        <a:p>
                          <a:pPr algn="ctr"/>
                          <a:endParaRPr lang="en-US" altLang="zh-TW" sz="1600" dirty="0"/>
                        </a:p>
                        <a:p>
                          <a:pPr algn="ctr"/>
                          <a:r>
                            <a:rPr lang="en-US" altLang="zh-TW" sz="1600" dirty="0"/>
                            <a:t>0.1</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55422" t="-1030769" r="-475904" b="-311538"/>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~1000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en-US" altLang="zh-TW" sz="1600" dirty="0"/>
                        </a:p>
                        <a:p>
                          <a:pPr algn="ctr"/>
                          <a:endParaRPr lang="en-US" altLang="zh-TW" sz="1600" dirty="0"/>
                        </a:p>
                        <a:p>
                          <a:pPr algn="ctr"/>
                          <a:r>
                            <a:rPr lang="en-US" altLang="zh-TW" sz="1600"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7380559"/>
                      </a:ext>
                    </a:extLst>
                  </a:tr>
                  <a:tr h="33807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lnT w="12700" cap="flat" cmpd="sng" algn="ctr">
                          <a:solidFill>
                            <a:schemeClr val="tx1"/>
                          </a:solidFill>
                          <a:prstDash val="solid"/>
                          <a:round/>
                          <a:headEnd type="none" w="med" len="med"/>
                          <a:tailEnd type="none" w="med" len="med"/>
                        </a:lnT>
                        <a:blipFill>
                          <a:blip r:embed="rId3"/>
                          <a:stretch>
                            <a:fillRect l="-455422" t="-1088889" r="-475904" b="-200000"/>
                          </a:stretch>
                        </a:blipFill>
                      </a:tcPr>
                    </a:tc>
                    <a:tc rowSpan="3">
                      <a:txBody>
                        <a:bodyPr/>
                        <a:lstStyle/>
                        <a:p>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en-US" altLang="zh-TW" sz="1600" dirty="0"/>
                        </a:p>
                        <a:p>
                          <a:r>
                            <a:rPr lang="en-US" altLang="zh-TW" sz="1600" dirty="0"/>
                            <a:t>&gt;1000</a:t>
                          </a:r>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endParaRPr lang="zh-TW" altLang="en-US" sz="1600" dirty="0"/>
                        </a:p>
                      </a:txBody>
                      <a:tcPr>
                        <a:lnT w="12700" cap="flat" cmpd="sng" algn="ctr">
                          <a:solidFill>
                            <a:schemeClr val="tx1"/>
                          </a:solidFill>
                          <a:prstDash val="solid"/>
                          <a:round/>
                          <a:headEnd type="none" w="med" len="med"/>
                          <a:tailEnd type="none" w="med" len="med"/>
                        </a:lnT>
                      </a:tcPr>
                    </a:tc>
                    <a:tc vMerge="1">
                      <a:txBody>
                        <a:bodyPr/>
                        <a:lstStyle/>
                        <a:p>
                          <a:endParaRPr lang="zh-TW" altLang="en-US"/>
                        </a:p>
                      </a:txBody>
                      <a:tcPr/>
                    </a:tc>
                    <a:extLst>
                      <a:ext uri="{0D108BD9-81ED-4DB2-BD59-A6C34878D82A}">
                        <a16:rowId xmlns:a16="http://schemas.microsoft.com/office/drawing/2014/main" val="2460577714"/>
                      </a:ext>
                    </a:extLst>
                  </a:tr>
                  <a:tr h="3352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blipFill>
                          <a:blip r:embed="rId3"/>
                          <a:stretch>
                            <a:fillRect l="-455422" t="-1188889" r="-475904" b="-100000"/>
                          </a:stretch>
                        </a:blip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37401768"/>
                      </a:ext>
                    </a:extLst>
                  </a:tr>
                  <a:tr h="3352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a:blipFill>
                          <a:blip r:embed="rId3"/>
                          <a:stretch>
                            <a:fillRect l="-455422" t="-1338462" r="-475904" b="-3846"/>
                          </a:stretch>
                        </a:blip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87286821"/>
                      </a:ext>
                    </a:extLst>
                  </a:tr>
                </a:tbl>
              </a:graphicData>
            </a:graphic>
          </p:graphicFrame>
        </mc:Fallback>
      </mc:AlternateContent>
      <p:sp>
        <p:nvSpPr>
          <p:cNvPr id="42" name="矩形 41">
            <a:extLst>
              <a:ext uri="{FF2B5EF4-FFF2-40B4-BE49-F238E27FC236}">
                <a16:creationId xmlns:a16="http://schemas.microsoft.com/office/drawing/2014/main" id="{48D2BCCD-289A-0A41-8569-E897C13265C1}"/>
              </a:ext>
            </a:extLst>
          </p:cNvPr>
          <p:cNvSpPr/>
          <p:nvPr/>
        </p:nvSpPr>
        <p:spPr>
          <a:xfrm>
            <a:off x="706561" y="5622876"/>
            <a:ext cx="10808103" cy="646331"/>
          </a:xfrm>
          <a:prstGeom prst="rect">
            <a:avLst/>
          </a:prstGeom>
        </p:spPr>
        <p:txBody>
          <a:bodyPr wrap="square">
            <a:spAutoFit/>
          </a:bodyPr>
          <a:lstStyle/>
          <a:p>
            <a:r>
              <a:rPr lang="en-US" altLang="zh-TW" sz="1200" dirty="0"/>
              <a:t>(1) Photoconductivity decay        (1) Differential Capacitance        (3) Junction recovery</a:t>
            </a:r>
          </a:p>
          <a:p>
            <a:r>
              <a:rPr lang="en" altLang="zh-TW" sz="1200" dirty="0"/>
              <a:t>[1] Liu, A., &amp; </a:t>
            </a:r>
            <a:r>
              <a:rPr lang="en" altLang="zh-TW" sz="1200" dirty="0" err="1"/>
              <a:t>Rosenwaks</a:t>
            </a:r>
            <a:r>
              <a:rPr lang="en" altLang="zh-TW" sz="1200" dirty="0"/>
              <a:t>, Y. (1999). </a:t>
            </a:r>
            <a:r>
              <a:rPr lang="en" altLang="zh-TW" sz="1200" b="1" dirty="0"/>
              <a:t>Excess carriers lifetime in InP single crystals: Radiative versus nonradiative recombination</a:t>
            </a:r>
            <a:r>
              <a:rPr lang="en" altLang="zh-TW" sz="1200" dirty="0"/>
              <a:t>. </a:t>
            </a:r>
            <a:r>
              <a:rPr lang="en" altLang="zh-TW" sz="1200" i="1" dirty="0"/>
              <a:t>Journal of applied physics</a:t>
            </a:r>
            <a:r>
              <a:rPr lang="en" altLang="zh-TW" sz="1200" dirty="0"/>
              <a:t>, </a:t>
            </a:r>
            <a:r>
              <a:rPr lang="en" altLang="zh-TW" sz="1200" i="1" dirty="0"/>
              <a:t>86</a:t>
            </a:r>
            <a:r>
              <a:rPr lang="en" altLang="zh-TW" sz="1200" dirty="0"/>
              <a:t>(1), 430-437.</a:t>
            </a:r>
          </a:p>
          <a:p>
            <a:r>
              <a:rPr lang="en" altLang="zh-TW" sz="1200" dirty="0"/>
              <a:t>[6] INSPEC (1991). </a:t>
            </a:r>
            <a:r>
              <a:rPr lang="en" altLang="zh-TW" sz="1200" b="1" i="1" dirty="0"/>
              <a:t>Properties of indium phosphide</a:t>
            </a:r>
            <a:r>
              <a:rPr lang="en" altLang="zh-TW" sz="1200" dirty="0"/>
              <a:t>  (No. 6).</a:t>
            </a:r>
            <a:endParaRPr lang="zh-TW" altLang="en-US" sz="12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79058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068647090"/>
                  </p:ext>
                </p:extLst>
              </p:nvPr>
            </p:nvGraphicFramePr>
            <p:xfrm>
              <a:off x="706561" y="898730"/>
              <a:ext cx="10824757" cy="3712718"/>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52186">
                      <a:extLst>
                        <a:ext uri="{9D8B030D-6E8A-4147-A177-3AD203B41FA5}">
                          <a16:colId xmlns:a16="http://schemas.microsoft.com/office/drawing/2014/main" val="53248031"/>
                        </a:ext>
                      </a:extLst>
                    </a:gridCol>
                    <a:gridCol w="1052186">
                      <a:extLst>
                        <a:ext uri="{9D8B030D-6E8A-4147-A177-3AD203B41FA5}">
                          <a16:colId xmlns:a16="http://schemas.microsoft.com/office/drawing/2014/main" val="2231540446"/>
                        </a:ext>
                      </a:extLst>
                    </a:gridCol>
                    <a:gridCol w="939452">
                      <a:extLst>
                        <a:ext uri="{9D8B030D-6E8A-4147-A177-3AD203B41FA5}">
                          <a16:colId xmlns:a16="http://schemas.microsoft.com/office/drawing/2014/main" val="2021286643"/>
                        </a:ext>
                      </a:extLst>
                    </a:gridCol>
                    <a:gridCol w="901874">
                      <a:extLst>
                        <a:ext uri="{9D8B030D-6E8A-4147-A177-3AD203B41FA5}">
                          <a16:colId xmlns:a16="http://schemas.microsoft.com/office/drawing/2014/main" val="2385942437"/>
                        </a:ext>
                      </a:extLst>
                    </a:gridCol>
                    <a:gridCol w="81419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222845">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𝜹</m:t>
                                </m:r>
                                <m:r>
                                  <a:rPr lang="en-US" altLang="zh-TW" sz="1600" b="1" i="1" smtClean="0">
                                    <a:latin typeface="Cambria Math" panose="02040503050406030204" pitchFamily="18" charset="0"/>
                                  </a:rPr>
                                  <m:t>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209214">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209214">
                    <a:tc>
                      <a:txBody>
                        <a:bodyPr/>
                        <a:lstStyle/>
                        <a:p>
                          <a:pPr algn="ctr"/>
                          <a:r>
                            <a:rPr lang="en-US" altLang="zh-TW" sz="1600" dirty="0"/>
                            <a:t>Zn [P]</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1.8</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rowSpan="5">
                      <a:txBody>
                        <a:bodyPr/>
                        <a:lstStyle/>
                        <a:p>
                          <a:pPr algn="ctr"/>
                          <a:endParaRPr lang="en-US" altLang="zh-TW" sz="1600" dirty="0"/>
                        </a:p>
                        <a:p>
                          <a:pPr algn="ctr"/>
                          <a:endParaRPr lang="en-US" altLang="zh-TW" sz="1600" dirty="0"/>
                        </a:p>
                        <a:p>
                          <a:pPr algn="ctr"/>
                          <a:endParaRPr lang="en-US" altLang="zh-TW" sz="1600" dirty="0"/>
                        </a:p>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6</m:t>
                                    </m:r>
                                  </m:sup>
                                </m:sSup>
                              </m:oMath>
                            </m:oMathPara>
                          </a14:m>
                          <a:endParaRPr lang="zh-TW" altLang="en-US" sz="1600" dirty="0"/>
                        </a:p>
                        <a:p>
                          <a:pPr algn="ctr"/>
                          <a:endParaRPr lang="en-US" altLang="zh-TW"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10*</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50*</a:t>
                          </a:r>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endParaRPr lang="en-US" altLang="zh-TW" sz="1600" dirty="0"/>
                        </a:p>
                        <a:p>
                          <a:endParaRPr lang="en-US" altLang="zh-TW" sz="1600" dirty="0"/>
                        </a:p>
                        <a:p>
                          <a:endParaRPr lang="en-US" altLang="zh-TW" sz="1600" dirty="0"/>
                        </a:p>
                        <a:p>
                          <a:pPr algn="ctr"/>
                          <a:r>
                            <a:rPr lang="en-US" altLang="zh-TW" sz="1600" dirty="0"/>
                            <a:t>[2]</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31142"/>
                      </a:ext>
                    </a:extLst>
                  </a:tr>
                  <a:tr h="209214">
                    <a:tc>
                      <a:txBody>
                        <a:bodyPr/>
                        <a:lstStyle/>
                        <a:p>
                          <a:pPr algn="ct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2.6</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9*</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40*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2798899667"/>
                      </a:ext>
                    </a:extLst>
                  </a:tr>
                  <a:tr h="2092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1*</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6*</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912640549"/>
                      </a:ext>
                    </a:extLst>
                  </a:tr>
                  <a:tr h="2092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Cd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9</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0.5*</a:t>
                          </a:r>
                          <a:r>
                            <a:rPr lang="en-US" altLang="zh-TW" sz="1600" baseline="30000" dirty="0"/>
                            <a:t>(1)</a:t>
                          </a:r>
                          <a:endParaRPr lang="zh-TW" altLang="en-US" sz="1600" baseline="30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2651250521"/>
                      </a:ext>
                    </a:extLst>
                  </a:tr>
                  <a:tr h="2092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18</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0.5*</a:t>
                          </a:r>
                          <a:r>
                            <a:rPr lang="en-US" altLang="zh-TW" sz="1600" baseline="30000" dirty="0"/>
                            <a:t>(1)</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85061883"/>
                      </a:ext>
                    </a:extLst>
                  </a:tr>
                  <a:tr h="210958">
                    <a:tc>
                      <a:txBody>
                        <a:bodyPr/>
                        <a:lstStyle/>
                        <a:p>
                          <a:pPr algn="ct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15</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(110)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500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33</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pPr algn="ctr"/>
                          <a:endParaRPr lang="en-US" altLang="zh-TW" sz="1600" dirty="0"/>
                        </a:p>
                        <a:p>
                          <a:pPr algn="ctr"/>
                          <a:r>
                            <a:rPr lang="en-US" altLang="zh-TW" sz="1600" dirty="0"/>
                            <a:t>[3]</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838634"/>
                      </a:ext>
                    </a:extLst>
                  </a:tr>
                  <a:tr h="209214">
                    <a:tc>
                      <a:txBody>
                        <a:bodyPr/>
                        <a:lstStyle/>
                        <a:p>
                          <a:pPr algn="ctr"/>
                          <a:r>
                            <a:rPr lang="en-US" altLang="zh-TW" sz="1600" dirty="0"/>
                            <a:t>Zn [P]</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r>
                            <a:rPr lang="en-US" altLang="zh-TW" sz="1600"/>
                            <a:t>(110)</a:t>
                          </a:r>
                          <a:endParaRPr lang="zh-TW" altLang="en-US" sz="1600"/>
                        </a:p>
                      </a:txBody>
                      <a:tcPr/>
                    </a:tc>
                    <a:tc>
                      <a:txBody>
                        <a:bodyPr/>
                        <a:lstStyle/>
                        <a:p>
                          <a:pPr algn="ctr"/>
                          <a:r>
                            <a:rPr lang="en-US" altLang="zh-TW" sz="1600"/>
                            <a:t>500</a:t>
                          </a:r>
                          <a:endParaRPr lang="zh-TW" altLang="en-US" sz="160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r>
                            <a:rPr lang="en-US" altLang="zh-TW" sz="1600" dirty="0"/>
                            <a:t>4</a:t>
                          </a: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277674529"/>
                      </a:ext>
                    </a:extLst>
                  </a:tr>
                  <a:tr h="209214">
                    <a:tc>
                      <a:txBody>
                        <a:bodyPr/>
                        <a:lstStyle/>
                        <a:p>
                          <a:pPr algn="ctr"/>
                          <a:r>
                            <a:rPr lang="en-US" altLang="zh-TW" sz="1600" dirty="0"/>
                            <a:t>Zn [P]</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a:t>(100)</a:t>
                          </a: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r>
                            <a:rPr lang="en-US" altLang="zh-TW" sz="1600"/>
                            <a:t>500</a:t>
                          </a: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0.85</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2982202969"/>
                      </a:ext>
                    </a:extLst>
                  </a:tr>
                  <a:tr h="209214">
                    <a:tc>
                      <a:txBody>
                        <a:bodyPr/>
                        <a:lstStyle/>
                        <a:p>
                          <a:pPr algn="ctr"/>
                          <a:r>
                            <a:rPr lang="en-US" altLang="zh-TW" sz="1600" dirty="0"/>
                            <a:t>Wafer [P]</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200-300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[6]</a:t>
                          </a:r>
                          <a:endParaRPr lang="zh-TW"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79100737"/>
                      </a:ext>
                    </a:extLst>
                  </a:tr>
                </a:tbl>
              </a:graphicData>
            </a:graphic>
          </p:graphicFrame>
        </mc:Choice>
        <mc:Fallback xmlns="">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3068647090"/>
                  </p:ext>
                </p:extLst>
              </p:nvPr>
            </p:nvGraphicFramePr>
            <p:xfrm>
              <a:off x="706561" y="898730"/>
              <a:ext cx="10824757" cy="3712718"/>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52186">
                      <a:extLst>
                        <a:ext uri="{9D8B030D-6E8A-4147-A177-3AD203B41FA5}">
                          <a16:colId xmlns:a16="http://schemas.microsoft.com/office/drawing/2014/main" val="53248031"/>
                        </a:ext>
                      </a:extLst>
                    </a:gridCol>
                    <a:gridCol w="1052186">
                      <a:extLst>
                        <a:ext uri="{9D8B030D-6E8A-4147-A177-3AD203B41FA5}">
                          <a16:colId xmlns:a16="http://schemas.microsoft.com/office/drawing/2014/main" val="2231540446"/>
                        </a:ext>
                      </a:extLst>
                    </a:gridCol>
                    <a:gridCol w="939452">
                      <a:extLst>
                        <a:ext uri="{9D8B030D-6E8A-4147-A177-3AD203B41FA5}">
                          <a16:colId xmlns:a16="http://schemas.microsoft.com/office/drawing/2014/main" val="2021286643"/>
                        </a:ext>
                      </a:extLst>
                    </a:gridCol>
                    <a:gridCol w="901874">
                      <a:extLst>
                        <a:ext uri="{9D8B030D-6E8A-4147-A177-3AD203B41FA5}">
                          <a16:colId xmlns:a16="http://schemas.microsoft.com/office/drawing/2014/main" val="2385942437"/>
                        </a:ext>
                      </a:extLst>
                    </a:gridCol>
                    <a:gridCol w="81419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57124">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endParaRPr lang="zh-TW"/>
                        </a:p>
                      </a:txBody>
                      <a:tcPr>
                        <a:blipFill>
                          <a:blip r:embed="rId2"/>
                          <a:stretch>
                            <a:fillRect l="-455422" t="-3571" r="-475904" b="-967857"/>
                          </a:stretch>
                        </a:blipFill>
                      </a:tcPr>
                    </a:tc>
                    <a:tc>
                      <a:txBody>
                        <a:bodyPr/>
                        <a:lstStyle/>
                        <a:p>
                          <a:endParaRPr lang="zh-TW"/>
                        </a:p>
                      </a:txBody>
                      <a:tcPr>
                        <a:blipFill>
                          <a:blip r:embed="rId2"/>
                          <a:stretch>
                            <a:fillRect l="-622973" t="-3571" r="-433784" b="-967857"/>
                          </a:stretch>
                        </a:blipFill>
                      </a:tcPr>
                    </a:tc>
                    <a:tc>
                      <a:txBody>
                        <a:bodyPr/>
                        <a:lstStyle/>
                        <a:p>
                          <a:endParaRPr lang="zh-TW"/>
                        </a:p>
                      </a:txBody>
                      <a:tcPr>
                        <a:blipFill>
                          <a:blip r:embed="rId2"/>
                          <a:stretch>
                            <a:fillRect l="-753521" t="-3571" r="-352113" b="-967857"/>
                          </a:stretch>
                        </a:blipFill>
                      </a:tcPr>
                    </a:tc>
                    <a:tc>
                      <a:txBody>
                        <a:bodyPr/>
                        <a:lstStyle/>
                        <a:p>
                          <a:endParaRPr lang="zh-TW"/>
                        </a:p>
                      </a:txBody>
                      <a:tcPr>
                        <a:blipFill>
                          <a:blip r:embed="rId2"/>
                          <a:stretch>
                            <a:fillRect l="-946875" t="-3571" r="-290625" b="-967857"/>
                          </a:stretch>
                        </a:blipFill>
                      </a:tcPr>
                    </a:tc>
                    <a:tc>
                      <a:txBody>
                        <a:bodyPr/>
                        <a:lstStyle/>
                        <a:p>
                          <a:endParaRPr lang="zh-TW"/>
                        </a:p>
                      </a:txBody>
                      <a:tcPr>
                        <a:blipFill>
                          <a:blip r:embed="rId2"/>
                          <a:stretch>
                            <a:fillRect l="-1015152" t="-3571" r="-181818" b="-967857"/>
                          </a:stretch>
                        </a:blipFill>
                      </a:tcPr>
                    </a:tc>
                    <a:tc>
                      <a:txBody>
                        <a:bodyPr/>
                        <a:lstStyle/>
                        <a:p>
                          <a:endParaRPr lang="zh-TW"/>
                        </a:p>
                      </a:txBody>
                      <a:tcPr>
                        <a:blipFill>
                          <a:blip r:embed="rId2"/>
                          <a:stretch>
                            <a:fillRect l="-1051429" t="-3571" r="-71429" b="-967857"/>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35280">
                    <a:tc>
                      <a:txBody>
                        <a:bodyPr/>
                        <a:lstStyle/>
                        <a:p>
                          <a:pPr algn="ctr"/>
                          <a:r>
                            <a:rPr lang="en-US" altLang="zh-TW" sz="1600" dirty="0"/>
                            <a:t>Zn [P]</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95000" t="-215385" r="-875000" b="-838462"/>
                          </a:stretch>
                        </a:blipFill>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rowSpan="5">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426786" t="-42105" r="-1001786" b="-83459"/>
                          </a:stretch>
                        </a:blipFill>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10*</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50*</a:t>
                          </a:r>
                          <a:endParaRPr lang="zh-TW" altLang="en-US" sz="1600" dirty="0"/>
                        </a:p>
                      </a:txBody>
                      <a:tcPr>
                        <a:lnB w="12700" cap="flat" cmpd="sng" algn="ctr">
                          <a:solidFill>
                            <a:schemeClr val="tx1"/>
                          </a:solidFill>
                          <a:prstDash val="solid"/>
                          <a:round/>
                          <a:headEnd type="none" w="med" len="med"/>
                          <a:tailEnd type="none" w="med" len="med"/>
                        </a:lnB>
                      </a:tcPr>
                    </a:tc>
                    <a:tc rowSpan="5">
                      <a:txBody>
                        <a:bodyPr/>
                        <a:lstStyle/>
                        <a:p>
                          <a:endParaRPr lang="en-US" altLang="zh-TW" sz="1600" dirty="0"/>
                        </a:p>
                        <a:p>
                          <a:endParaRPr lang="en-US" altLang="zh-TW" sz="1600" dirty="0"/>
                        </a:p>
                        <a:p>
                          <a:endParaRPr lang="en-US" altLang="zh-TW" sz="1600" dirty="0"/>
                        </a:p>
                        <a:p>
                          <a:pPr algn="ctr"/>
                          <a:r>
                            <a:rPr lang="en-US" altLang="zh-TW" sz="1600" dirty="0"/>
                            <a:t>[2]</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31142"/>
                      </a:ext>
                    </a:extLst>
                  </a:tr>
                  <a:tr h="335280">
                    <a:tc>
                      <a:txBody>
                        <a:bodyPr/>
                        <a:lstStyle/>
                        <a:p>
                          <a:pPr algn="ct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5000" t="-303704" r="-875000" b="-707407"/>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9*</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40*</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2798899667"/>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5000" t="-419231" r="-875000" b="-634615"/>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1*</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6*</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912640549"/>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Cd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5000" t="-500000" r="-875000" b="-511111"/>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0.5*</a:t>
                          </a:r>
                          <a:r>
                            <a:rPr lang="en-US" altLang="zh-TW" sz="1600" baseline="30000" dirty="0"/>
                            <a:t>(1)</a:t>
                          </a:r>
                          <a:endParaRPr lang="zh-TW" altLang="en-US" sz="1600" baseline="30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2651250521"/>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5000" t="-600000" r="-875000" b="-411111"/>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TW"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600" dirty="0">
                              <a:solidFill>
                                <a:schemeClr val="tx1"/>
                              </a:solidFill>
                              <a:latin typeface="Kaiti TC" panose="02010600040101010101" pitchFamily="2" charset="-120"/>
                              <a:ea typeface="Kaiti TC" panose="02010600040101010101" pitchFamily="2" charset="-120"/>
                            </a:rPr>
                            <a:t>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0.5*</a:t>
                          </a:r>
                          <a:r>
                            <a:rPr lang="en-US" altLang="zh-TW" sz="1600" baseline="30000" dirty="0"/>
                            <a:t>(1)</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85061883"/>
                      </a:ext>
                    </a:extLst>
                  </a:tr>
                  <a:tr h="338074">
                    <a:tc>
                      <a:txBody>
                        <a:bodyPr/>
                        <a:lstStyle/>
                        <a:p>
                          <a:pPr algn="ct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2"/>
                          <a:stretch>
                            <a:fillRect l="-95000" t="-726923" r="-875000" b="-326923"/>
                          </a:stretch>
                        </a:blipFill>
                      </a:tcPr>
                    </a:tc>
                    <a:tc>
                      <a:txBody>
                        <a:bodyPr/>
                        <a:lstStyle/>
                        <a:p>
                          <a:pPr algn="ctr"/>
                          <a:r>
                            <a:rPr lang="en-US" altLang="zh-TW" sz="1600" dirty="0"/>
                            <a:t>(110)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500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33</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rowSpan="3">
                      <a:txBody>
                        <a:bodyPr/>
                        <a:lstStyle/>
                        <a:p>
                          <a:pPr algn="ctr"/>
                          <a:endParaRPr lang="en-US" altLang="zh-TW" sz="1600" dirty="0"/>
                        </a:p>
                        <a:p>
                          <a:pPr algn="ctr"/>
                          <a:r>
                            <a:rPr lang="en-US" altLang="zh-TW" sz="1600" dirty="0"/>
                            <a:t>[3]</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838634"/>
                      </a:ext>
                    </a:extLst>
                  </a:tr>
                  <a:tr h="335280">
                    <a:tc>
                      <a:txBody>
                        <a:bodyPr/>
                        <a:lstStyle/>
                        <a:p>
                          <a:pPr algn="ctr"/>
                          <a:r>
                            <a:rPr lang="en-US" altLang="zh-TW" sz="1600" dirty="0"/>
                            <a:t>Zn [P]</a:t>
                          </a:r>
                          <a:endParaRPr lang="zh-TW" altLang="en-US" sz="1600" dirty="0"/>
                        </a:p>
                      </a:txBody>
                      <a:tcPr/>
                    </a:tc>
                    <a:tc>
                      <a:txBody>
                        <a:bodyPr/>
                        <a:lstStyle/>
                        <a:p>
                          <a:endParaRPr lang="zh-TW"/>
                        </a:p>
                      </a:txBody>
                      <a:tcPr>
                        <a:blipFill>
                          <a:blip r:embed="rId2"/>
                          <a:stretch>
                            <a:fillRect l="-95000" t="-796296" r="-875000" b="-214815"/>
                          </a:stretch>
                        </a:blipFill>
                      </a:tcPr>
                    </a:tc>
                    <a:tc>
                      <a:txBody>
                        <a:bodyPr/>
                        <a:lstStyle/>
                        <a:p>
                          <a:pPr algn="ctr"/>
                          <a:r>
                            <a:rPr lang="en-US" altLang="zh-TW" sz="1600"/>
                            <a:t>(110)</a:t>
                          </a:r>
                          <a:endParaRPr lang="zh-TW" altLang="en-US" sz="1600"/>
                        </a:p>
                      </a:txBody>
                      <a:tcPr/>
                    </a:tc>
                    <a:tc>
                      <a:txBody>
                        <a:bodyPr/>
                        <a:lstStyle/>
                        <a:p>
                          <a:pPr algn="ctr"/>
                          <a:r>
                            <a:rPr lang="en-US" altLang="zh-TW" sz="1600"/>
                            <a:t>500</a:t>
                          </a:r>
                          <a:endParaRPr lang="zh-TW" altLang="en-US" sz="160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r>
                            <a:rPr lang="en-US" altLang="zh-TW" sz="1600" dirty="0"/>
                            <a:t>4</a:t>
                          </a: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277674529"/>
                      </a:ext>
                    </a:extLst>
                  </a:tr>
                  <a:tr h="335280">
                    <a:tc>
                      <a:txBody>
                        <a:bodyPr/>
                        <a:lstStyle/>
                        <a:p>
                          <a:pPr algn="ctr"/>
                          <a:r>
                            <a:rPr lang="en-US" altLang="zh-TW" sz="1600" dirty="0"/>
                            <a:t>Zn [P]</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95000" t="-930769" r="-875000" b="-123077"/>
                          </a:stretch>
                        </a:blipFill>
                      </a:tcPr>
                    </a:tc>
                    <a:tc>
                      <a:txBody>
                        <a:bodyPr/>
                        <a:lstStyle/>
                        <a:p>
                          <a:pPr algn="ctr"/>
                          <a:r>
                            <a:rPr lang="en-US" altLang="zh-TW" sz="1600"/>
                            <a:t>(100)</a:t>
                          </a: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r>
                            <a:rPr lang="en-US" altLang="zh-TW" sz="1600"/>
                            <a:t>500</a:t>
                          </a: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0.85</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2982202969"/>
                      </a:ext>
                    </a:extLst>
                  </a:tr>
                  <a:tr h="335280">
                    <a:tc>
                      <a:txBody>
                        <a:bodyPr/>
                        <a:lstStyle/>
                        <a:p>
                          <a:pPr algn="ctr"/>
                          <a:r>
                            <a:rPr lang="en-US" altLang="zh-TW" sz="1600" dirty="0"/>
                            <a:t>Wafer [P]</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2"/>
                          <a:stretch>
                            <a:fillRect l="-95000" t="-992593" r="-875000" b="-18519"/>
                          </a:stretch>
                        </a:blipFill>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200-300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[6]</a:t>
                          </a:r>
                          <a:endParaRPr lang="zh-TW" alt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79100737"/>
                      </a:ext>
                    </a:extLst>
                  </a:tr>
                </a:tbl>
              </a:graphicData>
            </a:graphic>
          </p:graphicFrame>
        </mc:Fallback>
      </mc:AlternateContent>
      <p:sp>
        <p:nvSpPr>
          <p:cNvPr id="42" name="矩形 41">
            <a:extLst>
              <a:ext uri="{FF2B5EF4-FFF2-40B4-BE49-F238E27FC236}">
                <a16:creationId xmlns:a16="http://schemas.microsoft.com/office/drawing/2014/main" id="{48D2BCCD-289A-0A41-8569-E897C13265C1}"/>
              </a:ext>
            </a:extLst>
          </p:cNvPr>
          <p:cNvSpPr/>
          <p:nvPr/>
        </p:nvSpPr>
        <p:spPr>
          <a:xfrm>
            <a:off x="706561" y="4611448"/>
            <a:ext cx="10808103" cy="1569660"/>
          </a:xfrm>
          <a:prstGeom prst="rect">
            <a:avLst/>
          </a:prstGeom>
        </p:spPr>
        <p:txBody>
          <a:bodyPr wrap="square">
            <a:spAutoFit/>
          </a:bodyPr>
          <a:lstStyle/>
          <a:p>
            <a:r>
              <a:rPr lang="en" altLang="zh-TW" sz="1200" dirty="0"/>
              <a:t>* </a:t>
            </a:r>
            <a:r>
              <a:rPr lang="zh-CN" altLang="en-US" sz="1200" dirty="0">
                <a:latin typeface="Kaiti TC" panose="02010600040101010101" pitchFamily="2" charset="-120"/>
                <a:ea typeface="Kaiti TC" panose="02010600040101010101" pitchFamily="2" charset="-120"/>
              </a:rPr>
              <a:t>由肉眼與直尺判斷對數圖之數據</a:t>
            </a:r>
            <a:r>
              <a:rPr lang="zh-CN" altLang="en-US" sz="1200" dirty="0"/>
              <a:t>，</a:t>
            </a:r>
            <a:r>
              <a:rPr lang="zh-CN" altLang="en-US" sz="1200" dirty="0">
                <a:latin typeface="Kaiti TC" panose="02010600040101010101" pitchFamily="2" charset="-120"/>
                <a:ea typeface="Kaiti TC" panose="02010600040101010101" pitchFamily="2" charset="-120"/>
              </a:rPr>
              <a:t>誤差應小於</a:t>
            </a:r>
            <a:r>
              <a:rPr lang="zh-TW" altLang="en-US" sz="1200" dirty="0">
                <a:latin typeface="Kaiti TC" panose="02010600040101010101" pitchFamily="2" charset="-120"/>
                <a:ea typeface="Kaiti TC" panose="02010600040101010101" pitchFamily="2" charset="-120"/>
              </a:rPr>
              <a:t> </a:t>
            </a:r>
            <a:r>
              <a:rPr lang="en-US" altLang="zh-TW" sz="1200" dirty="0"/>
              <a:t>10%</a:t>
            </a:r>
            <a:r>
              <a:rPr lang="zh-TW" altLang="en-US" sz="1200" dirty="0"/>
              <a:t>。</a:t>
            </a:r>
            <a:r>
              <a:rPr lang="en-US" altLang="zh-TW" sz="1200" dirty="0"/>
              <a:t>		(1) The measured lifetimes are constantly below 0.5ns, which is the limit of the system resolution.</a:t>
            </a:r>
            <a:endParaRPr lang="en" altLang="zh-TW" sz="1200" dirty="0"/>
          </a:p>
          <a:p>
            <a:r>
              <a:rPr lang="en" altLang="zh-TW" sz="1200" dirty="0"/>
              <a:t>[2] </a:t>
            </a:r>
            <a:r>
              <a:rPr lang="en" altLang="zh-TW" sz="1200" dirty="0" err="1"/>
              <a:t>Yater</a:t>
            </a:r>
            <a:r>
              <a:rPr lang="en" altLang="zh-TW" sz="1200" dirty="0"/>
              <a:t>, J. A., Weinberg, I., Jenkins, P. P., &amp; Landis, G. A. (1994, December). </a:t>
            </a:r>
            <a:r>
              <a:rPr lang="en" altLang="zh-TW" sz="1200" b="1" dirty="0"/>
              <a:t>Minority-carrier lifetime in InP as a function of light bias</a:t>
            </a:r>
            <a:r>
              <a:rPr lang="en" altLang="zh-TW" sz="1200" dirty="0"/>
              <a:t>. In </a:t>
            </a:r>
            <a:r>
              <a:rPr lang="en" altLang="zh-TW" sz="1200" i="1" dirty="0"/>
              <a:t>Proceedings of 1994 IEEE 1st World Conference on Photovoltaic Energy Conversion-WCPEC (A Joint Conference of PVSC, PVSEC and PSEC)</a:t>
            </a:r>
            <a:r>
              <a:rPr lang="en" altLang="zh-TW" sz="1200" dirty="0"/>
              <a:t> (Vol. 2, pp. 1709-1712). IEEE.</a:t>
            </a:r>
            <a:endParaRPr lang="en" altLang="zh-TW" sz="1200" dirty="0">
              <a:solidFill>
                <a:srgbClr val="222222"/>
              </a:solidFill>
            </a:endParaRPr>
          </a:p>
          <a:p>
            <a:r>
              <a:rPr lang="en" altLang="zh-TW" sz="1200" dirty="0">
                <a:solidFill>
                  <a:srgbClr val="222222"/>
                </a:solidFill>
              </a:rPr>
              <a:t>[3] </a:t>
            </a:r>
            <a:r>
              <a:rPr lang="en" altLang="zh-TW" sz="1200" dirty="0" err="1">
                <a:solidFill>
                  <a:srgbClr val="222222"/>
                </a:solidFill>
              </a:rPr>
              <a:t>Rosenwaks</a:t>
            </a:r>
            <a:r>
              <a:rPr lang="en" altLang="zh-TW" sz="1200" dirty="0">
                <a:solidFill>
                  <a:srgbClr val="222222"/>
                </a:solidFill>
              </a:rPr>
              <a:t>, Y., Shapira, Y., &amp; Huppert, D. (1992). </a:t>
            </a:r>
            <a:r>
              <a:rPr lang="en" altLang="zh-TW" sz="1200" b="1" dirty="0">
                <a:solidFill>
                  <a:srgbClr val="222222"/>
                </a:solidFill>
              </a:rPr>
              <a:t>Picosecond time-resolved luminescence studies of surface and bulk recombination processes in InP</a:t>
            </a:r>
            <a:r>
              <a:rPr lang="en" altLang="zh-TW" sz="1200" dirty="0">
                <a:solidFill>
                  <a:srgbClr val="222222"/>
                </a:solidFill>
              </a:rPr>
              <a:t>. </a:t>
            </a:r>
            <a:r>
              <a:rPr lang="en" altLang="zh-TW" sz="1200" i="1" dirty="0">
                <a:solidFill>
                  <a:srgbClr val="222222"/>
                </a:solidFill>
              </a:rPr>
              <a:t>Physical Review B</a:t>
            </a:r>
            <a:r>
              <a:rPr lang="en" altLang="zh-TW" sz="1200" dirty="0">
                <a:solidFill>
                  <a:srgbClr val="222222"/>
                </a:solidFill>
              </a:rPr>
              <a:t>, </a:t>
            </a:r>
            <a:r>
              <a:rPr lang="en" altLang="zh-TW" sz="1200" i="1" dirty="0">
                <a:solidFill>
                  <a:srgbClr val="222222"/>
                </a:solidFill>
              </a:rPr>
              <a:t>45</a:t>
            </a:r>
            <a:r>
              <a:rPr lang="en" altLang="zh-TW" sz="1200" dirty="0">
                <a:solidFill>
                  <a:srgbClr val="222222"/>
                </a:solidFill>
              </a:rPr>
              <a:t>(16), 9108.</a:t>
            </a:r>
          </a:p>
          <a:p>
            <a:r>
              <a:rPr lang="en" altLang="zh-TW" sz="1200" dirty="0"/>
              <a:t>[4] Landis, G. A., Jenkins, P., &amp; Weinberg, I. (1991, April). </a:t>
            </a:r>
            <a:r>
              <a:rPr lang="en" altLang="zh-TW" sz="1200" b="1" dirty="0"/>
              <a:t>Photoluminescence lifetime measurements in InP wafers</a:t>
            </a:r>
            <a:r>
              <a:rPr lang="en" altLang="zh-TW" sz="1200" dirty="0"/>
              <a:t>. In </a:t>
            </a:r>
            <a:r>
              <a:rPr lang="en" altLang="zh-TW" sz="1200" i="1" dirty="0"/>
              <a:t>[Proceedings 1991] Third International Conference Indium Phosphide and Related Materials</a:t>
            </a:r>
            <a:r>
              <a:rPr lang="en" altLang="zh-TW" sz="1200" dirty="0"/>
              <a:t> (pp. 636-639). IEEE.</a:t>
            </a:r>
          </a:p>
          <a:p>
            <a:r>
              <a:rPr lang="en" altLang="zh-TW" sz="1200" dirty="0"/>
              <a:t>[6] INSPEC (1991). </a:t>
            </a:r>
            <a:r>
              <a:rPr lang="en" altLang="zh-TW" sz="1200" b="1" i="1" dirty="0"/>
              <a:t>Properties of indium phosphide</a:t>
            </a:r>
            <a:r>
              <a:rPr lang="en" altLang="zh-TW" sz="1200" dirty="0"/>
              <a:t>  (No. 6). </a:t>
            </a:r>
          </a:p>
        </p:txBody>
      </p:sp>
    </p:spTree>
    <p:extLst>
      <p:ext uri="{BB962C8B-B14F-4D97-AF65-F5344CB8AC3E}">
        <p14:creationId xmlns:p14="http://schemas.microsoft.com/office/powerpoint/2010/main" val="377088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2602597256"/>
                  </p:ext>
                </p:extLst>
              </p:nvPr>
            </p:nvGraphicFramePr>
            <p:xfrm>
              <a:off x="706561" y="898730"/>
              <a:ext cx="10824757" cy="3747516"/>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789139">
                      <a:extLst>
                        <a:ext uri="{9D8B030D-6E8A-4147-A177-3AD203B41FA5}">
                          <a16:colId xmlns:a16="http://schemas.microsoft.com/office/drawing/2014/main" val="53248031"/>
                        </a:ext>
                      </a:extLst>
                    </a:gridCol>
                    <a:gridCol w="1678488">
                      <a:extLst>
                        <a:ext uri="{9D8B030D-6E8A-4147-A177-3AD203B41FA5}">
                          <a16:colId xmlns:a16="http://schemas.microsoft.com/office/drawing/2014/main" val="2231540446"/>
                        </a:ext>
                      </a:extLst>
                    </a:gridCol>
                    <a:gridCol w="940897">
                      <a:extLst>
                        <a:ext uri="{9D8B030D-6E8A-4147-A177-3AD203B41FA5}">
                          <a16:colId xmlns:a16="http://schemas.microsoft.com/office/drawing/2014/main" val="2021286643"/>
                        </a:ext>
                      </a:extLst>
                    </a:gridCol>
                    <a:gridCol w="586154">
                      <a:extLst>
                        <a:ext uri="{9D8B030D-6E8A-4147-A177-3AD203B41FA5}">
                          <a16:colId xmlns:a16="http://schemas.microsoft.com/office/drawing/2014/main" val="2385942437"/>
                        </a:ext>
                      </a:extLst>
                    </a:gridCol>
                    <a:gridCol w="76521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199012">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𝜹</m:t>
                                </m:r>
                                <m:r>
                                  <a:rPr lang="en-US" altLang="zh-TW" sz="1600" b="1" i="1" smtClean="0">
                                    <a:latin typeface="Cambria Math" panose="02040503050406030204" pitchFamily="18" charset="0"/>
                                  </a:rPr>
                                  <m:t>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186839">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186839">
                    <a:tc>
                      <a:txBody>
                        <a:bodyPr/>
                        <a:lstStyle/>
                        <a:p>
                          <a:pPr algn="ctr"/>
                          <a:r>
                            <a:rPr lang="en-US" altLang="zh-TW" sz="1600" dirty="0"/>
                            <a:t>Zn [P]</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1.8</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8.1-41*</a:t>
                          </a:r>
                          <a:r>
                            <a:rPr lang="en-US" altLang="zh-TW" sz="1600" baseline="30000" dirty="0"/>
                            <a:t>(1)</a:t>
                          </a:r>
                          <a:endParaRPr lang="zh-TW" altLang="en-US" sz="1600" baseline="300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[4]</a:t>
                          </a:r>
                          <a:endParaRPr lang="zh-TW"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838634"/>
                      </a:ext>
                    </a:extLst>
                  </a:tr>
                  <a:tr h="203824">
                    <a:tc>
                      <a:txBody>
                        <a:bodyPr/>
                        <a:lstStyle/>
                        <a:p>
                          <a:pPr algn="ctr"/>
                          <a:r>
                            <a:rPr lang="en-US" altLang="zh-TW" sz="1600"/>
                            <a:t>Zn [P]</a:t>
                          </a: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1.5-2.4*</a:t>
                          </a:r>
                          <a:r>
                            <a:rPr lang="en-US" altLang="zh-TW" sz="1600" baseline="30000" dirty="0"/>
                            <a:t>(1)</a:t>
                          </a:r>
                          <a:endParaRPr lang="zh-TW" altLang="en-US" sz="1600" baseline="300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277674529"/>
                      </a:ext>
                    </a:extLst>
                  </a:tr>
                  <a:tr h="203824">
                    <a:tc>
                      <a:txBody>
                        <a:bodyPr/>
                        <a:lstStyle/>
                        <a:p>
                          <a:pPr algn="ct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rowSpan="5">
                      <a:txBody>
                        <a:bodyPr/>
                        <a:lstStyle/>
                        <a:p>
                          <a:pPr algn="ctr"/>
                          <a:endParaRPr lang="en-US" altLang="zh-TW" sz="1600" dirty="0"/>
                        </a:p>
                        <a:p>
                          <a:pPr algn="ctr"/>
                          <a:endParaRPr lang="en-US" altLang="zh-TW" sz="1600" dirty="0"/>
                        </a:p>
                        <a:p>
                          <a:pPr algn="ct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7</m:t>
                                    </m:r>
                                  </m:sup>
                                </m:sSup>
                              </m:oMath>
                            </m:oMathPara>
                          </a14:m>
                          <a:endParaRPr lang="zh-TW" altLang="en-US" sz="1600" dirty="0"/>
                        </a:p>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230*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rowSpan="5">
                      <a:txBody>
                        <a:bodyPr/>
                        <a:lstStyle/>
                        <a:p>
                          <a:pPr algn="ctr"/>
                          <a:endParaRPr lang="en-US" altLang="zh-TW" sz="1600" dirty="0"/>
                        </a:p>
                        <a:p>
                          <a:pPr algn="ctr"/>
                          <a:endParaRPr lang="en-US" altLang="zh-TW" sz="1600" dirty="0"/>
                        </a:p>
                        <a:p>
                          <a:pPr algn="ctr"/>
                          <a:endParaRPr lang="en-US" altLang="zh-TW" sz="1600" dirty="0"/>
                        </a:p>
                        <a:p>
                          <a:pPr algn="ctr"/>
                          <a:r>
                            <a:rPr lang="en-US" altLang="zh-TW" sz="1600" dirty="0"/>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202969"/>
                      </a:ext>
                    </a:extLst>
                  </a:tr>
                  <a:tr h="2038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1.7</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40*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955416931"/>
                      </a:ext>
                    </a:extLst>
                  </a:tr>
                  <a:tr h="2038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3</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15*</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2619905233"/>
                      </a:ext>
                    </a:extLst>
                  </a:tr>
                  <a:tr h="2038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2</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1.4*</a:t>
                          </a: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830181843"/>
                      </a:ext>
                    </a:extLst>
                  </a:tr>
                  <a:tr h="2038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Cd [P]</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1.1*</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4113550971"/>
                      </a:ext>
                    </a:extLst>
                  </a:tr>
                  <a:tr h="2038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b="0" i="1" smtClean="0">
                                        <a:latin typeface="Cambria Math" panose="02040503050406030204" pitchFamily="18" charset="0"/>
                                      </a:rPr>
                                      <m:t>𝐸</m:t>
                                    </m:r>
                                  </m:e>
                                  <m:sub>
                                    <m:r>
                                      <a:rPr lang="en-US" altLang="zh-TW" sz="1600" b="0" i="1" smtClean="0">
                                        <a:latin typeface="Cambria Math" panose="02040503050406030204" pitchFamily="18" charset="0"/>
                                      </a:rPr>
                                      <m:t>𝑝</m:t>
                                    </m:r>
                                  </m:sub>
                                </m:sSub>
                                <m:r>
                                  <a:rPr lang="en-US" altLang="zh-TW" sz="1600" b="0" i="1" smtClean="0">
                                    <a:latin typeface="Cambria Math" panose="02040503050406030204" pitchFamily="18" charset="0"/>
                                  </a:rPr>
                                  <m:t>=1.302</m:t>
                                </m:r>
                                <m:d>
                                  <m:dPr>
                                    <m:ctrlPr>
                                      <a:rPr lang="en-US" altLang="zh-TW" sz="1600" b="0" i="1" smtClean="0">
                                        <a:latin typeface="Cambria Math" panose="02040503050406030204" pitchFamily="18" charset="0"/>
                                      </a:rPr>
                                    </m:ctrlPr>
                                  </m:dPr>
                                  <m:e>
                                    <m:r>
                                      <m:rPr>
                                        <m:sty m:val="p"/>
                                      </m:rPr>
                                      <a:rPr lang="en-US" altLang="zh-TW" sz="1600" b="0" i="0" smtClean="0">
                                        <a:latin typeface="Cambria Math" panose="02040503050406030204" pitchFamily="18" charset="0"/>
                                      </a:rPr>
                                      <m:t>eV</m:t>
                                    </m:r>
                                  </m:e>
                                </m:d>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157</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p>
                        <a:p>
                          <a:pPr algn="ctr"/>
                          <a:r>
                            <a:rPr lang="en-US" altLang="zh-TW" sz="1600" dirty="0"/>
                            <a:t>[7]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5468361"/>
                      </a:ext>
                    </a:extLst>
                  </a:tr>
                  <a:tr h="2038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[P]</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b="0" i="1" smtClean="0">
                                        <a:latin typeface="Cambria Math" panose="02040503050406030204" pitchFamily="18" charset="0"/>
                                      </a:rPr>
                                      <m:t>𝐸</m:t>
                                    </m:r>
                                  </m:e>
                                  <m:sub>
                                    <m:r>
                                      <a:rPr lang="en-US" altLang="zh-TW" sz="1600" b="0" i="1" smtClean="0">
                                        <a:latin typeface="Cambria Math" panose="02040503050406030204" pitchFamily="18" charset="0"/>
                                      </a:rPr>
                                      <m:t>𝑝</m:t>
                                    </m:r>
                                  </m:sub>
                                </m:sSub>
                                <m:r>
                                  <a:rPr lang="en-US" altLang="zh-TW" sz="1600" b="0" i="1" smtClean="0">
                                    <a:latin typeface="Cambria Math" panose="02040503050406030204" pitchFamily="18" charset="0"/>
                                  </a:rPr>
                                  <m:t>=1.323</m:t>
                                </m:r>
                                <m:d>
                                  <m:dPr>
                                    <m:ctrlPr>
                                      <a:rPr lang="en-US" altLang="zh-TW" sz="1600" b="0" i="1" smtClean="0">
                                        <a:latin typeface="Cambria Math" panose="02040503050406030204" pitchFamily="18" charset="0"/>
                                      </a:rPr>
                                    </m:ctrlPr>
                                  </m:dPr>
                                  <m:e>
                                    <m:r>
                                      <m:rPr>
                                        <m:sty m:val="p"/>
                                      </m:rPr>
                                      <a:rPr lang="en-US" altLang="zh-TW" sz="1600" b="0" i="0" smtClean="0">
                                        <a:latin typeface="Cambria Math" panose="02040503050406030204" pitchFamily="18" charset="0"/>
                                      </a:rPr>
                                      <m:t>eV</m:t>
                                    </m:r>
                                  </m:e>
                                </m:d>
                              </m:oMath>
                            </m:oMathPara>
                          </a14:m>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210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vMerge="1">
                      <a:txBody>
                        <a:bodyPr/>
                        <a:lstStyle/>
                        <a:p>
                          <a:pPr algn="ctr"/>
                          <a:endParaRPr lang="en-US" altLang="zh-TW"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70067940"/>
                      </a:ext>
                    </a:extLst>
                  </a:tr>
                </a:tbl>
              </a:graphicData>
            </a:graphic>
          </p:graphicFrame>
        </mc:Choice>
        <mc:Fallback xmlns="">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2602597256"/>
                  </p:ext>
                </p:extLst>
              </p:nvPr>
            </p:nvGraphicFramePr>
            <p:xfrm>
              <a:off x="706561" y="898730"/>
              <a:ext cx="10824757" cy="3747516"/>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789139">
                      <a:extLst>
                        <a:ext uri="{9D8B030D-6E8A-4147-A177-3AD203B41FA5}">
                          <a16:colId xmlns:a16="http://schemas.microsoft.com/office/drawing/2014/main" val="53248031"/>
                        </a:ext>
                      </a:extLst>
                    </a:gridCol>
                    <a:gridCol w="1678488">
                      <a:extLst>
                        <a:ext uri="{9D8B030D-6E8A-4147-A177-3AD203B41FA5}">
                          <a16:colId xmlns:a16="http://schemas.microsoft.com/office/drawing/2014/main" val="2231540446"/>
                        </a:ext>
                      </a:extLst>
                    </a:gridCol>
                    <a:gridCol w="940897">
                      <a:extLst>
                        <a:ext uri="{9D8B030D-6E8A-4147-A177-3AD203B41FA5}">
                          <a16:colId xmlns:a16="http://schemas.microsoft.com/office/drawing/2014/main" val="2021286643"/>
                        </a:ext>
                      </a:extLst>
                    </a:gridCol>
                    <a:gridCol w="586154">
                      <a:extLst>
                        <a:ext uri="{9D8B030D-6E8A-4147-A177-3AD203B41FA5}">
                          <a16:colId xmlns:a16="http://schemas.microsoft.com/office/drawing/2014/main" val="2385942437"/>
                        </a:ext>
                      </a:extLst>
                    </a:gridCol>
                    <a:gridCol w="76521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57124">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endParaRPr lang="zh-TW"/>
                        </a:p>
                      </a:txBody>
                      <a:tcPr>
                        <a:blipFill>
                          <a:blip r:embed="rId2"/>
                          <a:stretch>
                            <a:fillRect l="-270455" t="-3571" r="-278030" b="-971429"/>
                          </a:stretch>
                        </a:blipFill>
                      </a:tcPr>
                    </a:tc>
                    <a:tc>
                      <a:txBody>
                        <a:bodyPr/>
                        <a:lstStyle/>
                        <a:p>
                          <a:endParaRPr lang="zh-TW"/>
                        </a:p>
                      </a:txBody>
                      <a:tcPr>
                        <a:blipFill>
                          <a:blip r:embed="rId2"/>
                          <a:stretch>
                            <a:fillRect l="-660811" t="-3571" r="-395946" b="-971429"/>
                          </a:stretch>
                        </a:blipFill>
                      </a:tcPr>
                    </a:tc>
                    <a:tc>
                      <a:txBody>
                        <a:bodyPr/>
                        <a:lstStyle/>
                        <a:p>
                          <a:endParaRPr lang="zh-TW"/>
                        </a:p>
                      </a:txBody>
                      <a:tcPr>
                        <a:blipFill>
                          <a:blip r:embed="rId2"/>
                          <a:stretch>
                            <a:fillRect l="-1197872" t="-3571" r="-523404" b="-971429"/>
                          </a:stretch>
                        </a:blipFill>
                      </a:tcPr>
                    </a:tc>
                    <a:tc>
                      <a:txBody>
                        <a:bodyPr/>
                        <a:lstStyle/>
                        <a:p>
                          <a:endParaRPr lang="zh-TW"/>
                        </a:p>
                      </a:txBody>
                      <a:tcPr>
                        <a:blipFill>
                          <a:blip r:embed="rId2"/>
                          <a:stretch>
                            <a:fillRect l="-1016667" t="-3571" r="-310000" b="-971429"/>
                          </a:stretch>
                        </a:blipFill>
                      </a:tcPr>
                    </a:tc>
                    <a:tc>
                      <a:txBody>
                        <a:bodyPr/>
                        <a:lstStyle/>
                        <a:p>
                          <a:endParaRPr lang="zh-TW"/>
                        </a:p>
                      </a:txBody>
                      <a:tcPr>
                        <a:blipFill>
                          <a:blip r:embed="rId2"/>
                          <a:stretch>
                            <a:fillRect l="-1015152" t="-3571" r="-181818" b="-971429"/>
                          </a:stretch>
                        </a:blipFill>
                      </a:tcPr>
                    </a:tc>
                    <a:tc>
                      <a:txBody>
                        <a:bodyPr/>
                        <a:lstStyle/>
                        <a:p>
                          <a:endParaRPr lang="zh-TW"/>
                        </a:p>
                      </a:txBody>
                      <a:tcPr>
                        <a:blipFill>
                          <a:blip r:embed="rId2"/>
                          <a:stretch>
                            <a:fillRect l="-1051429" t="-3571" r="-71429" b="-971429"/>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35280">
                    <a:tc>
                      <a:txBody>
                        <a:bodyPr/>
                        <a:lstStyle/>
                        <a:p>
                          <a:pPr algn="ctr"/>
                          <a:r>
                            <a:rPr lang="en-US" altLang="zh-TW" sz="1600" dirty="0"/>
                            <a:t>Zn [P]</a:t>
                          </a:r>
                          <a:endParaRPr lang="zh-TW" altLang="en-US" sz="1600" dirty="0"/>
                        </a:p>
                      </a:txBody>
                      <a:tcPr/>
                    </a:tc>
                    <a:tc>
                      <a:txBody>
                        <a:bodyPr/>
                        <a:lstStyle/>
                        <a:p>
                          <a:endParaRPr lang="zh-TW"/>
                        </a:p>
                      </a:txBody>
                      <a:tcPr>
                        <a:blipFill>
                          <a:blip r:embed="rId2"/>
                          <a:stretch>
                            <a:fillRect l="-95000" t="-215385" r="-875000" b="-842308"/>
                          </a:stretch>
                        </a:blipFill>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8.1-41*</a:t>
                          </a:r>
                          <a:r>
                            <a:rPr lang="en-US" altLang="zh-TW" sz="1600" baseline="30000" dirty="0"/>
                            <a:t>(1)</a:t>
                          </a:r>
                          <a:endParaRPr lang="zh-TW" altLang="en-US" sz="1600" baseline="300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[4]</a:t>
                          </a:r>
                          <a:endParaRPr lang="zh-TW" alt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838634"/>
                      </a:ext>
                    </a:extLst>
                  </a:tr>
                  <a:tr h="335280">
                    <a:tc>
                      <a:txBody>
                        <a:bodyPr/>
                        <a:lstStyle/>
                        <a:p>
                          <a:pPr algn="ctr"/>
                          <a:r>
                            <a:rPr lang="en-US" altLang="zh-TW" sz="1600"/>
                            <a:t>Zn [P]</a:t>
                          </a:r>
                          <a:endParaRPr lang="zh-TW" altLang="en-US" sz="1600"/>
                        </a:p>
                      </a:txBody>
                      <a:tcPr>
                        <a:lnB w="12700" cap="flat" cmpd="sng" algn="ctr">
                          <a:solidFill>
                            <a:schemeClr val="tx1"/>
                          </a:solidFill>
                          <a:prstDash val="solid"/>
                          <a:round/>
                          <a:headEnd type="none" w="med" len="med"/>
                          <a:tailEnd type="none" w="med" len="med"/>
                        </a:lnB>
                      </a:tcPr>
                    </a:tc>
                    <a:tc>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95000" t="-303704" r="-875000" b="-711111"/>
                          </a:stretch>
                        </a:blipFill>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1.5-2.4*</a:t>
                          </a:r>
                          <a:r>
                            <a:rPr lang="en-US" altLang="zh-TW" sz="1600" baseline="30000" dirty="0"/>
                            <a:t>(1)</a:t>
                          </a:r>
                          <a:endParaRPr lang="zh-TW" altLang="en-US" sz="1600" baseline="300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277674529"/>
                      </a:ext>
                    </a:extLst>
                  </a:tr>
                  <a:tr h="335280">
                    <a:tc>
                      <a:txBody>
                        <a:bodyPr/>
                        <a:lstStyle/>
                        <a:p>
                          <a:pPr algn="ct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2"/>
                          <a:stretch>
                            <a:fillRect l="-95000" t="-419231" r="-875000" b="-638462"/>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rowSpan="5">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26786" t="-82576" r="-1001786" b="-45455"/>
                          </a:stretch>
                        </a:blipFill>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1600" dirty="0"/>
                            <a:t>230*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rowSpan="5">
                      <a:txBody>
                        <a:bodyPr/>
                        <a:lstStyle/>
                        <a:p>
                          <a:pPr algn="ctr"/>
                          <a:endParaRPr lang="en-US" altLang="zh-TW" sz="1600" dirty="0"/>
                        </a:p>
                        <a:p>
                          <a:pPr algn="ctr"/>
                          <a:endParaRPr lang="en-US" altLang="zh-TW" sz="1600" dirty="0"/>
                        </a:p>
                        <a:p>
                          <a:pPr algn="ctr"/>
                          <a:endParaRPr lang="en-US" altLang="zh-TW" sz="1600" dirty="0"/>
                        </a:p>
                        <a:p>
                          <a:pPr algn="ctr"/>
                          <a:r>
                            <a:rPr lang="en-US" altLang="zh-TW" sz="1600" dirty="0"/>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202969"/>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tc>
                    <a:tc>
                      <a:txBody>
                        <a:bodyPr/>
                        <a:lstStyle/>
                        <a:p>
                          <a:endParaRPr lang="zh-TW"/>
                        </a:p>
                      </a:txBody>
                      <a:tcPr>
                        <a:blipFill>
                          <a:blip r:embed="rId2"/>
                          <a:stretch>
                            <a:fillRect l="-95000" t="-500000" r="-875000" b="-514815"/>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40*</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3955416931"/>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tc>
                    <a:tc>
                      <a:txBody>
                        <a:bodyPr/>
                        <a:lstStyle/>
                        <a:p>
                          <a:endParaRPr lang="zh-TW"/>
                        </a:p>
                      </a:txBody>
                      <a:tcPr>
                        <a:blipFill>
                          <a:blip r:embed="rId2"/>
                          <a:stretch>
                            <a:fillRect l="-95000" t="-623077" r="-875000" b="-434615"/>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15*</a:t>
                          </a: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2619905233"/>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tc>
                    <a:tc>
                      <a:txBody>
                        <a:bodyPr/>
                        <a:lstStyle/>
                        <a:p>
                          <a:endParaRPr lang="zh-TW"/>
                        </a:p>
                      </a:txBody>
                      <a:tcPr>
                        <a:blipFill>
                          <a:blip r:embed="rId2"/>
                          <a:stretch>
                            <a:fillRect l="-95000" t="-696296" r="-875000" b="-318519"/>
                          </a:stretch>
                        </a:blipFill>
                      </a:tcPr>
                    </a:tc>
                    <a:tc>
                      <a:txBody>
                        <a:bodyPr/>
                        <a:lstStyle/>
                        <a:p>
                          <a:pPr algn="ctr"/>
                          <a:endParaRPr lang="zh-TW" altLang="en-US" sz="1600" dirty="0"/>
                        </a:p>
                      </a:txBody>
                      <a:tcPr/>
                    </a:tc>
                    <a:tc vMerge="1">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1.4*</a:t>
                          </a: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830181843"/>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Cd [P]</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95000" t="-826923" r="-875000" b="-230769"/>
                          </a:stretch>
                        </a:blipFill>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1600" dirty="0"/>
                            <a:t>1.1*</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en-US" altLang="zh-TW" sz="1600" dirty="0"/>
                        </a:p>
                      </a:txBody>
                      <a:tcPr/>
                    </a:tc>
                    <a:extLst>
                      <a:ext uri="{0D108BD9-81ED-4DB2-BD59-A6C34878D82A}">
                        <a16:rowId xmlns:a16="http://schemas.microsoft.com/office/drawing/2014/main" val="4113550971"/>
                      </a:ext>
                    </a:extLst>
                  </a:tr>
                  <a:tr h="3540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5000" t="-860714" r="-875000" b="-114286"/>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455" t="-860714" r="-278030" b="-114286"/>
                          </a:stretch>
                        </a:blipFill>
                      </a:tcPr>
                    </a:tc>
                    <a:tc>
                      <a:txBody>
                        <a:bodyPr/>
                        <a:lstStyle/>
                        <a:p>
                          <a:pPr algn="ctr"/>
                          <a:r>
                            <a:rPr lang="en-US" altLang="zh-TW" sz="1600" dirty="0"/>
                            <a:t>157</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p>
                        <a:p>
                          <a:pPr algn="ctr"/>
                          <a:r>
                            <a:rPr lang="en-US" altLang="zh-TW" sz="1600" dirty="0"/>
                            <a:t>[7]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5468361"/>
                      </a:ext>
                    </a:extLst>
                  </a:tr>
                  <a:tr h="3540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[P]</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2"/>
                          <a:stretch>
                            <a:fillRect l="-95000" t="-960714" r="-875000" b="-14286"/>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a:p>
                      </a:txBody>
                      <a:tcPr>
                        <a:lnT w="12700" cap="flat" cmpd="sng" algn="ctr">
                          <a:solidFill>
                            <a:schemeClr val="tx1"/>
                          </a:solidFill>
                          <a:prstDash val="solid"/>
                          <a:round/>
                          <a:headEnd type="none" w="med" len="med"/>
                          <a:tailEnd type="none" w="med" len="med"/>
                        </a:lnT>
                      </a:tcPr>
                    </a:tc>
                    <a:tc>
                      <a:txBody>
                        <a:bodyPr/>
                        <a:lstStyle/>
                        <a:p>
                          <a:endParaRPr lang="zh-TW"/>
                        </a:p>
                      </a:txBody>
                      <a:tcPr>
                        <a:lnT w="12700" cap="flat" cmpd="sng" algn="ctr">
                          <a:solidFill>
                            <a:schemeClr val="tx1"/>
                          </a:solidFill>
                          <a:prstDash val="solid"/>
                          <a:round/>
                          <a:headEnd type="none" w="med" len="med"/>
                          <a:tailEnd type="none" w="med" len="med"/>
                        </a:lnT>
                        <a:blipFill>
                          <a:blip r:embed="rId2"/>
                          <a:stretch>
                            <a:fillRect l="-270455" t="-960714" r="-278030" b="-14286"/>
                          </a:stretch>
                        </a:blipFill>
                      </a:tcPr>
                    </a:tc>
                    <a:tc>
                      <a:txBody>
                        <a:bodyPr/>
                        <a:lstStyle/>
                        <a:p>
                          <a:pPr algn="ctr"/>
                          <a:r>
                            <a:rPr lang="en-US" altLang="zh-TW" sz="1600" dirty="0"/>
                            <a:t>210</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vMerge="1">
                      <a:txBody>
                        <a:bodyPr/>
                        <a:lstStyle/>
                        <a:p>
                          <a:pPr algn="ctr"/>
                          <a:endParaRPr lang="en-US" altLang="zh-TW"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70067940"/>
                      </a:ext>
                    </a:extLst>
                  </a:tr>
                </a:tbl>
              </a:graphicData>
            </a:graphic>
          </p:graphicFrame>
        </mc:Fallback>
      </mc:AlternateContent>
      <p:sp>
        <p:nvSpPr>
          <p:cNvPr id="42" name="矩形 41">
            <a:extLst>
              <a:ext uri="{FF2B5EF4-FFF2-40B4-BE49-F238E27FC236}">
                <a16:creationId xmlns:a16="http://schemas.microsoft.com/office/drawing/2014/main" id="{48D2BCCD-289A-0A41-8569-E897C13265C1}"/>
              </a:ext>
            </a:extLst>
          </p:cNvPr>
          <p:cNvSpPr/>
          <p:nvPr/>
        </p:nvSpPr>
        <p:spPr>
          <a:xfrm>
            <a:off x="706561" y="4646246"/>
            <a:ext cx="10808103" cy="1200329"/>
          </a:xfrm>
          <a:prstGeom prst="rect">
            <a:avLst/>
          </a:prstGeom>
        </p:spPr>
        <p:txBody>
          <a:bodyPr wrap="square">
            <a:spAutoFit/>
          </a:bodyPr>
          <a:lstStyle/>
          <a:p>
            <a:r>
              <a:rPr lang="en" altLang="zh-TW" sz="1200" dirty="0"/>
              <a:t>* </a:t>
            </a:r>
            <a:r>
              <a:rPr lang="zh-CN" altLang="en-US" sz="1200" dirty="0">
                <a:latin typeface="Kaiti TC" panose="02010600040101010101" pitchFamily="2" charset="-120"/>
                <a:ea typeface="Kaiti TC" panose="02010600040101010101" pitchFamily="2" charset="-120"/>
              </a:rPr>
              <a:t>由肉眼與直尺判斷對數圖之數據</a:t>
            </a:r>
            <a:r>
              <a:rPr lang="zh-CN" altLang="en-US" sz="1200" dirty="0"/>
              <a:t>，</a:t>
            </a:r>
            <a:r>
              <a:rPr lang="zh-CN" altLang="en-US" sz="1200" dirty="0">
                <a:latin typeface="Kaiti TC" panose="02010600040101010101" pitchFamily="2" charset="-120"/>
                <a:ea typeface="Kaiti TC" panose="02010600040101010101" pitchFamily="2" charset="-120"/>
              </a:rPr>
              <a:t>誤差應小於</a:t>
            </a:r>
            <a:r>
              <a:rPr lang="zh-TW" altLang="en-US" sz="1200" dirty="0">
                <a:latin typeface="Kaiti TC" panose="02010600040101010101" pitchFamily="2" charset="-120"/>
                <a:ea typeface="Kaiti TC" panose="02010600040101010101" pitchFamily="2" charset="-120"/>
              </a:rPr>
              <a:t> </a:t>
            </a:r>
            <a:r>
              <a:rPr lang="en-US" altLang="zh-TW" sz="1200" dirty="0"/>
              <a:t>10%</a:t>
            </a:r>
            <a:r>
              <a:rPr lang="zh-TW" altLang="en-US" sz="1200" dirty="0"/>
              <a:t>。</a:t>
            </a:r>
            <a:r>
              <a:rPr lang="en-US" altLang="zh-TW" sz="1200" dirty="0"/>
              <a:t>		(1) </a:t>
            </a:r>
            <a:r>
              <a:rPr lang="zh-CN" altLang="en-US" sz="1200" dirty="0">
                <a:latin typeface="Kaiti TC" panose="02010600040101010101" pitchFamily="2" charset="-120"/>
                <a:ea typeface="Kaiti TC" panose="02010600040101010101" pitchFamily="2" charset="-120"/>
              </a:rPr>
              <a:t>依序有五、四筆同濃度的數據，只寫出其最小最大值，差別在</a:t>
            </a:r>
            <a:r>
              <a:rPr lang="zh-TW" altLang="en-US" sz="1200" dirty="0">
                <a:latin typeface="Kaiti TC" panose="02010600040101010101" pitchFamily="2" charset="-120"/>
                <a:ea typeface="Kaiti TC" panose="02010600040101010101" pitchFamily="2" charset="-120"/>
              </a:rPr>
              <a:t> </a:t>
            </a:r>
            <a:r>
              <a:rPr lang="en-US" altLang="zh-TW" sz="1200" dirty="0"/>
              <a:t>InP </a:t>
            </a:r>
            <a:r>
              <a:rPr lang="zh-CN" altLang="en-US" sz="1200" dirty="0">
                <a:latin typeface="Kaiti TC" panose="02010600040101010101" pitchFamily="2" charset="-120"/>
                <a:ea typeface="Kaiti TC" panose="02010600040101010101" pitchFamily="2" charset="-120"/>
              </a:rPr>
              <a:t>成長方式的不同</a:t>
            </a:r>
            <a:r>
              <a:rPr lang="zh-CN" altLang="en-US" sz="1200" dirty="0"/>
              <a:t>。</a:t>
            </a:r>
            <a:endParaRPr lang="en" altLang="zh-TW" sz="1200" dirty="0"/>
          </a:p>
          <a:p>
            <a:r>
              <a:rPr lang="en" altLang="zh-TW" sz="1200" dirty="0"/>
              <a:t>[4] Landis, G. A., Jenkins, P., &amp; Weinberg, I. (1991, April). </a:t>
            </a:r>
            <a:r>
              <a:rPr lang="en" altLang="zh-TW" sz="1200" b="1" dirty="0"/>
              <a:t>Photoluminescence lifetime measurements in InP wafers</a:t>
            </a:r>
            <a:r>
              <a:rPr lang="en" altLang="zh-TW" sz="1200" dirty="0"/>
              <a:t>. In </a:t>
            </a:r>
            <a:r>
              <a:rPr lang="en" altLang="zh-TW" sz="1200" i="1" dirty="0"/>
              <a:t>[Proceedings 1991] Third International Conference Indium Phosphide and Related Materials</a:t>
            </a:r>
            <a:r>
              <a:rPr lang="en" altLang="zh-TW" sz="1200" dirty="0"/>
              <a:t> (pp. 636-639). IEEE.</a:t>
            </a:r>
          </a:p>
          <a:p>
            <a:r>
              <a:rPr lang="en" altLang="zh-TW" sz="1200" dirty="0"/>
              <a:t>[5] Jenkins, P., Landis, G. A., Weinberg, I., &amp; </a:t>
            </a:r>
            <a:r>
              <a:rPr lang="en" altLang="zh-TW" sz="1200" dirty="0" err="1"/>
              <a:t>Kneisel</a:t>
            </a:r>
            <a:r>
              <a:rPr lang="en" altLang="zh-TW" sz="1200" dirty="0"/>
              <a:t>, K. (1991, October). </a:t>
            </a:r>
            <a:r>
              <a:rPr lang="en" altLang="zh-TW" sz="1200" b="1" dirty="0"/>
              <a:t>Minority carrier lifetime in indium phosphide</a:t>
            </a:r>
            <a:r>
              <a:rPr lang="en" altLang="zh-TW" sz="1200" dirty="0"/>
              <a:t>. In </a:t>
            </a:r>
            <a:r>
              <a:rPr lang="en" altLang="zh-TW" sz="1200" i="1" dirty="0"/>
              <a:t>The Conference Record of the Twenty-Second IEEE Photovoltaic Specialists Conference-1991</a:t>
            </a:r>
            <a:r>
              <a:rPr lang="en" altLang="zh-TW" sz="1200" dirty="0"/>
              <a:t> (pp. 177-181). IEEE.</a:t>
            </a:r>
          </a:p>
          <a:p>
            <a:r>
              <a:rPr lang="en" altLang="zh-TW" sz="1200" dirty="0"/>
              <a:t>[7] </a:t>
            </a:r>
            <a:r>
              <a:rPr lang="en" altLang="zh-TW" sz="1200" dirty="0" err="1"/>
              <a:t>Ahrenkiel</a:t>
            </a:r>
            <a:r>
              <a:rPr lang="en" altLang="zh-TW" sz="1200" dirty="0"/>
              <a:t>, R. K., </a:t>
            </a:r>
            <a:r>
              <a:rPr lang="en" altLang="zh-TW" sz="1200" dirty="0" err="1"/>
              <a:t>Dunlavy</a:t>
            </a:r>
            <a:r>
              <a:rPr lang="en" altLang="zh-TW" sz="1200" dirty="0"/>
              <a:t>, D. J., &amp; </a:t>
            </a:r>
            <a:r>
              <a:rPr lang="en" altLang="zh-TW" sz="1200" dirty="0" err="1"/>
              <a:t>Hanak</a:t>
            </a:r>
            <a:r>
              <a:rPr lang="en" altLang="zh-TW" sz="1200" dirty="0"/>
              <a:t>, T. (1988). </a:t>
            </a:r>
            <a:r>
              <a:rPr lang="en" altLang="zh-TW" sz="1200" b="1" dirty="0"/>
              <a:t>Photoluminescence lifetime in heterojunctions</a:t>
            </a:r>
            <a:r>
              <a:rPr lang="en" altLang="zh-TW" sz="1200" dirty="0"/>
              <a:t>. </a:t>
            </a:r>
            <a:r>
              <a:rPr lang="en" altLang="zh-TW" sz="1200" i="1" dirty="0"/>
              <a:t>Solar Cells</a:t>
            </a:r>
            <a:r>
              <a:rPr lang="en" altLang="zh-TW" sz="1200" dirty="0"/>
              <a:t>, </a:t>
            </a:r>
            <a:r>
              <a:rPr lang="en" altLang="zh-TW" sz="1200" i="1" dirty="0"/>
              <a:t>24</a:t>
            </a:r>
            <a:r>
              <a:rPr lang="en" altLang="zh-TW" sz="1200" dirty="0"/>
              <a:t>(3-4), 339-352.</a:t>
            </a:r>
            <a:endParaRPr lang="zh-TW" altLang="en-US" sz="1200" dirty="0"/>
          </a:p>
        </p:txBody>
      </p:sp>
    </p:spTree>
    <p:extLst>
      <p:ext uri="{BB962C8B-B14F-4D97-AF65-F5344CB8AC3E}">
        <p14:creationId xmlns:p14="http://schemas.microsoft.com/office/powerpoint/2010/main" val="200135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6AF6CB-8566-D642-AA3C-5C04A90F7D45}"/>
              </a:ext>
            </a:extLst>
          </p:cNvPr>
          <p:cNvSpPr>
            <a:spLocks noGrp="1"/>
          </p:cNvSpPr>
          <p:nvPr>
            <p:ph type="title"/>
          </p:nvPr>
        </p:nvSpPr>
        <p:spPr/>
        <p:txBody>
          <a:bodyPr/>
          <a:lstStyle/>
          <a:p>
            <a:r>
              <a:rPr kumimoji="1" lang="en-US" altLang="zh-TW" dirty="0"/>
              <a:t>Outline</a:t>
            </a:r>
            <a:endParaRPr kumimoji="1" lang="zh-TW" altLang="en-US" dirty="0"/>
          </a:p>
        </p:txBody>
      </p:sp>
      <p:sp>
        <p:nvSpPr>
          <p:cNvPr id="3" name="內容版面配置區 2">
            <a:extLst>
              <a:ext uri="{FF2B5EF4-FFF2-40B4-BE49-F238E27FC236}">
                <a16:creationId xmlns:a16="http://schemas.microsoft.com/office/drawing/2014/main" id="{C9530BAE-89FE-3744-9888-E254E8F1067F}"/>
              </a:ext>
            </a:extLst>
          </p:cNvPr>
          <p:cNvSpPr>
            <a:spLocks noGrp="1"/>
          </p:cNvSpPr>
          <p:nvPr>
            <p:ph idx="1"/>
          </p:nvPr>
        </p:nvSpPr>
        <p:spPr/>
        <p:txBody>
          <a:bodyPr>
            <a:normAutofit/>
          </a:bodyPr>
          <a:lstStyle/>
          <a:p>
            <a:r>
              <a:rPr kumimoji="1" lang="en-US" altLang="zh-TW" dirty="0"/>
              <a:t>Reply from Jerry Hsieh &amp; Message from Ivy</a:t>
            </a:r>
          </a:p>
          <a:p>
            <a:r>
              <a:rPr kumimoji="1" lang="en-US" altLang="zh-TW" dirty="0"/>
              <a:t>Lifetime measurement: Photoluminescence decay</a:t>
            </a:r>
          </a:p>
          <a:p>
            <a:r>
              <a:rPr kumimoji="1" lang="en-US" altLang="zh-TW" dirty="0"/>
              <a:t>Paper review: deep level in InP</a:t>
            </a:r>
          </a:p>
          <a:p>
            <a:r>
              <a:rPr kumimoji="1" lang="en-US" altLang="zh-TW" dirty="0"/>
              <a:t>Modeling after punch-through voltage</a:t>
            </a:r>
          </a:p>
          <a:p>
            <a:endParaRPr kumimoji="1" lang="en-US" altLang="zh-TW" dirty="0"/>
          </a:p>
        </p:txBody>
      </p:sp>
    </p:spTree>
    <p:extLst>
      <p:ext uri="{BB962C8B-B14F-4D97-AF65-F5344CB8AC3E}">
        <p14:creationId xmlns:p14="http://schemas.microsoft.com/office/powerpoint/2010/main" val="110049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48D2BCCD-289A-0A41-8569-E897C13265C1}"/>
              </a:ext>
            </a:extLst>
          </p:cNvPr>
          <p:cNvSpPr/>
          <p:nvPr/>
        </p:nvSpPr>
        <p:spPr>
          <a:xfrm>
            <a:off x="701479" y="3950171"/>
            <a:ext cx="10808103" cy="646331"/>
          </a:xfrm>
          <a:prstGeom prst="rect">
            <a:avLst/>
          </a:prstGeom>
        </p:spPr>
        <p:txBody>
          <a:bodyPr wrap="square">
            <a:spAutoFit/>
          </a:bodyPr>
          <a:lstStyle/>
          <a:p>
            <a:r>
              <a:rPr lang="en" altLang="zh-TW" sz="1200" dirty="0"/>
              <a:t>[1] Liu, A., &amp; </a:t>
            </a:r>
            <a:r>
              <a:rPr lang="en" altLang="zh-TW" sz="1200" dirty="0" err="1"/>
              <a:t>Rosenwaks</a:t>
            </a:r>
            <a:r>
              <a:rPr lang="en" altLang="zh-TW" sz="1200" dirty="0"/>
              <a:t>, Y. (1999). </a:t>
            </a:r>
            <a:r>
              <a:rPr lang="en" altLang="zh-TW" sz="1200" b="1" dirty="0"/>
              <a:t>Excess carriers lifetime in InP single crystals: Radiative versus nonradiative recombination</a:t>
            </a:r>
            <a:r>
              <a:rPr lang="en" altLang="zh-TW" sz="1200" dirty="0"/>
              <a:t>. </a:t>
            </a:r>
            <a:r>
              <a:rPr lang="en" altLang="zh-TW" sz="1200" i="1" dirty="0"/>
              <a:t>Journal of applied physics</a:t>
            </a:r>
            <a:r>
              <a:rPr lang="en" altLang="zh-TW" sz="1200" dirty="0"/>
              <a:t>, </a:t>
            </a:r>
            <a:r>
              <a:rPr lang="en" altLang="zh-TW" sz="1200" i="1" dirty="0"/>
              <a:t>86</a:t>
            </a:r>
            <a:r>
              <a:rPr lang="en" altLang="zh-TW" sz="1200" dirty="0"/>
              <a:t>(1), 430-437.</a:t>
            </a:r>
          </a:p>
          <a:p>
            <a:r>
              <a:rPr lang="en" altLang="zh-TW" sz="1200" dirty="0"/>
              <a:t>[12] S. </a:t>
            </a:r>
            <a:r>
              <a:rPr lang="en" altLang="zh-TW" sz="1200" dirty="0" err="1"/>
              <a:t>Bothra</a:t>
            </a:r>
            <a:r>
              <a:rPr lang="en" altLang="zh-TW" sz="1200" dirty="0"/>
              <a:t>, S. Tyagi, S. K. </a:t>
            </a:r>
            <a:r>
              <a:rPr lang="en" altLang="zh-TW" sz="1200" dirty="0" err="1"/>
              <a:t>Ghandhi</a:t>
            </a:r>
            <a:r>
              <a:rPr lang="en" altLang="zh-TW" sz="1200" dirty="0"/>
              <a:t>, and J. M. Borrego, “</a:t>
            </a:r>
            <a:r>
              <a:rPr lang="en" altLang="zh-TW" sz="1200" b="1" dirty="0"/>
              <a:t>Surface recombination velocity and lifetime in InP</a:t>
            </a:r>
            <a:r>
              <a:rPr lang="en" altLang="zh-TW" sz="1200" dirty="0"/>
              <a:t>,” </a:t>
            </a:r>
            <a:r>
              <a:rPr lang="en" altLang="zh-TW" sz="1200" i="1" dirty="0"/>
              <a:t>Solid State Electronics</a:t>
            </a:r>
            <a:r>
              <a:rPr lang="en" altLang="zh-TW" sz="1200" dirty="0"/>
              <a:t>, vol. 34, no. 1, pp. 47–50, 1991.</a:t>
            </a:r>
          </a:p>
          <a:p>
            <a:r>
              <a:rPr lang="en" altLang="zh-TW" sz="1200" dirty="0"/>
              <a:t>[13] Y. </a:t>
            </a:r>
            <a:r>
              <a:rPr lang="en" altLang="zh-TW" sz="1200" dirty="0" err="1"/>
              <a:t>Rosenwaks</a:t>
            </a:r>
            <a:r>
              <a:rPr lang="en" altLang="zh-TW" sz="1200" dirty="0"/>
              <a:t>, Y. Shapira, and D. Huppert, “</a:t>
            </a:r>
            <a:r>
              <a:rPr lang="en" altLang="zh-TW" sz="1200" b="1" dirty="0"/>
              <a:t>Evidence for low intrinsic surface-recombination velocity on p-type InP</a:t>
            </a:r>
            <a:r>
              <a:rPr lang="en" altLang="zh-TW" sz="1200" dirty="0"/>
              <a:t>,” </a:t>
            </a:r>
            <a:r>
              <a:rPr lang="en" altLang="zh-TW" sz="1200" i="1" dirty="0"/>
              <a:t>Phys. Rev. B</a:t>
            </a:r>
            <a:r>
              <a:rPr lang="en" altLang="zh-TW" sz="1200" dirty="0"/>
              <a:t>, vol. 44, no. 23, pp. 97–100, Dec. 1991.</a:t>
            </a:r>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00FCCA69-43D9-F64D-AADE-D52973147C0A}"/>
                  </a:ext>
                </a:extLst>
              </p:cNvPr>
              <p:cNvGraphicFramePr>
                <a:graphicFrameLocks noGrp="1"/>
              </p:cNvGraphicFramePr>
              <p:nvPr>
                <p:extLst>
                  <p:ext uri="{D42A27DB-BD31-4B8C-83A1-F6EECF244321}">
                    <p14:modId xmlns:p14="http://schemas.microsoft.com/office/powerpoint/2010/main" val="664085206"/>
                  </p:ext>
                </p:extLst>
              </p:nvPr>
            </p:nvGraphicFramePr>
            <p:xfrm>
              <a:off x="701479" y="908013"/>
              <a:ext cx="10824757" cy="3042158"/>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52186">
                      <a:extLst>
                        <a:ext uri="{9D8B030D-6E8A-4147-A177-3AD203B41FA5}">
                          <a16:colId xmlns:a16="http://schemas.microsoft.com/office/drawing/2014/main" val="53248031"/>
                        </a:ext>
                      </a:extLst>
                    </a:gridCol>
                    <a:gridCol w="1052186">
                      <a:extLst>
                        <a:ext uri="{9D8B030D-6E8A-4147-A177-3AD203B41FA5}">
                          <a16:colId xmlns:a16="http://schemas.microsoft.com/office/drawing/2014/main" val="2231540446"/>
                        </a:ext>
                      </a:extLst>
                    </a:gridCol>
                    <a:gridCol w="939452">
                      <a:extLst>
                        <a:ext uri="{9D8B030D-6E8A-4147-A177-3AD203B41FA5}">
                          <a16:colId xmlns:a16="http://schemas.microsoft.com/office/drawing/2014/main" val="2021286643"/>
                        </a:ext>
                      </a:extLst>
                    </a:gridCol>
                    <a:gridCol w="901874">
                      <a:extLst>
                        <a:ext uri="{9D8B030D-6E8A-4147-A177-3AD203B41FA5}">
                          <a16:colId xmlns:a16="http://schemas.microsoft.com/office/drawing/2014/main" val="2385942437"/>
                        </a:ext>
                      </a:extLst>
                    </a:gridCol>
                    <a:gridCol w="81419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275218">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𝜹</m:t>
                                </m:r>
                                <m:r>
                                  <a:rPr lang="en-US" altLang="zh-TW" sz="1600" b="1" i="1" smtClean="0">
                                    <a:latin typeface="Cambria Math" panose="02040503050406030204" pitchFamily="18" charset="0"/>
                                  </a:rPr>
                                  <m:t>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258384">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258384">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p>
                        <a:p>
                          <a:pPr algn="ctr"/>
                          <a:r>
                            <a:rPr lang="en-US" altLang="zh-TW" sz="1600" dirty="0"/>
                            <a:t>(100)</a:t>
                          </a:r>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14</m:t>
                                    </m:r>
                                  </m:sup>
                                </m:sSup>
                              </m:oMath>
                            </m:oMathPara>
                          </a14:m>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rowSpan="2">
                      <a:txBody>
                        <a:bodyPr/>
                        <a:lstStyle/>
                        <a:p>
                          <a:pPr algn="ctr"/>
                          <a:endParaRPr lang="en-US" altLang="zh-TW" sz="1600" dirty="0"/>
                        </a:p>
                        <a:p>
                          <a:pPr algn="ctr"/>
                          <a:r>
                            <a:rPr lang="en-US" altLang="zh-TW" sz="1600" dirty="0"/>
                            <a:t>0.5</a:t>
                          </a:r>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p>
                        <a:p>
                          <a:pPr algn="ctr"/>
                          <a:r>
                            <a:rPr lang="en-US" altLang="zh-TW" sz="1600" dirty="0"/>
                            <a:t>100</a:t>
                          </a:r>
                        </a:p>
                      </a:txBody>
                      <a:tcPr>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p>
                        <a:p>
                          <a:pPr algn="ctr"/>
                          <a:r>
                            <a:rPr lang="en-US" altLang="zh-TW"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438290"/>
                      </a:ext>
                    </a:extLst>
                  </a:tr>
                  <a:tr h="258384">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1</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1666662164"/>
                      </a:ext>
                    </a:extLst>
                  </a:tr>
                  <a:tr h="167640">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b="0" i="1" dirty="0">
                            <a:latin typeface="Cambria Math" panose="02040503050406030204" pitchFamily="18" charset="0"/>
                            <a:ea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0.75</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en-US" altLang="zh-TW" sz="1600" dirty="0"/>
                        </a:p>
                      </a:txBody>
                      <a:tcPr>
                        <a:lnT w="12700" cap="flat" cmpd="sng" algn="ctr">
                          <a:solidFill>
                            <a:schemeClr val="tx1"/>
                          </a:solidFill>
                          <a:prstDash val="solid"/>
                          <a:round/>
                          <a:headEnd type="none" w="med" len="med"/>
                          <a:tailEnd type="none" w="med" len="med"/>
                        </a:lnT>
                      </a:tcPr>
                    </a:tc>
                    <a:tc rowSpan="2">
                      <a:txBody>
                        <a:bodyPr/>
                        <a:lstStyle/>
                        <a:p>
                          <a:pPr algn="ctr"/>
                          <a:endParaRPr lang="en-US" altLang="zh-TW" sz="1600" dirty="0"/>
                        </a:p>
                        <a:p>
                          <a:pPr algn="ctr"/>
                          <a:r>
                            <a:rPr lang="en-US" altLang="zh-TW" sz="1600" dirty="0"/>
                            <a:t>[12]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7223"/>
                      </a:ext>
                    </a:extLst>
                  </a:tr>
                  <a:tr h="1676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en-US" altLang="zh-TW" sz="1600" dirty="0"/>
                            <a:t>1.5</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altLang="zh-TW" sz="1600" dirty="0"/>
                        </a:p>
                      </a:txBody>
                      <a:tcP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1554162"/>
                      </a:ext>
                    </a:extLst>
                  </a:tr>
                  <a:tr h="167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6</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15</m:t>
                                    </m:r>
                                  </m:sup>
                                </m:sSup>
                              </m:oMath>
                            </m:oMathPara>
                          </a14:m>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sz="1600" dirty="0"/>
                            <a:t>500</a:t>
                          </a: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sz="1600" dirty="0"/>
                            <a:t>23</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en-US" altLang="zh-TW"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ctr"/>
                          <a:endParaRPr lang="en-US" altLang="zh-TW" sz="1600" dirty="0"/>
                        </a:p>
                        <a:p>
                          <a:pPr algn="ctr"/>
                          <a:r>
                            <a:rPr lang="en-US" altLang="zh-TW" sz="1600" dirty="0"/>
                            <a:t>[13]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42082496"/>
                      </a:ext>
                    </a:extLst>
                  </a:tr>
                  <a:tr h="167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16</m:t>
                                    </m:r>
                                  </m:sup>
                                </m:sSup>
                              </m:oMath>
                            </m:oMathPara>
                          </a14:m>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algn="ct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algn="ctr"/>
                          <a:r>
                            <a:rPr lang="en-US" altLang="zh-TW" sz="1600" dirty="0"/>
                            <a:t>500</a:t>
                          </a: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algn="ct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algn="ctr"/>
                          <a:r>
                            <a:rPr lang="en-US" altLang="zh-TW" sz="1600" dirty="0"/>
                            <a:t>4</a:t>
                          </a: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en-US" altLang="zh-TW" sz="1600" dirty="0"/>
                        </a:p>
                      </a:txBody>
                      <a:tcPr>
                        <a:lnT w="12700" cap="flat" cmpd="sng" algn="ctr">
                          <a:noFill/>
                          <a:prstDash val="solid"/>
                          <a:round/>
                          <a:headEnd type="none" w="med" len="med"/>
                          <a:tailEnd type="none" w="med" len="med"/>
                        </a:lnT>
                        <a:lnB w="12700" cmpd="sng">
                          <a:noFill/>
                        </a:lnB>
                      </a:tcPr>
                    </a:tc>
                    <a:tc vMerge="1">
                      <a:txBody>
                        <a:bodyPr/>
                        <a:lstStyle/>
                        <a:p>
                          <a:pPr algn="ctr"/>
                          <a:endParaRPr lang="en-US" altLang="zh-TW" sz="1600" dirty="0"/>
                        </a:p>
                      </a:txBody>
                      <a:tcP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3347931440"/>
                      </a:ext>
                    </a:extLst>
                  </a:tr>
                  <a:tr h="167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no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ea typeface="+mn-ea"/>
                                  </a:rPr>
                                  <m:t>4.5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m:oMathPara>
                          </a14:m>
                          <a:endParaRPr lang="zh-TW" altLang="en-US" sz="1600" dirty="0"/>
                        </a:p>
                      </a:txBody>
                      <a:tcPr>
                        <a:lnT w="12700" cap="flat" cmpd="sng" algn="ctr">
                          <a:noFill/>
                          <a:prstDash val="solid"/>
                          <a:round/>
                          <a:headEnd type="none" w="med" len="med"/>
                          <a:tailEnd type="none" w="med" len="med"/>
                        </a:lnT>
                      </a:tcPr>
                    </a:tc>
                    <a:tc>
                      <a:txBody>
                        <a:bodyPr/>
                        <a:lstStyle/>
                        <a:p>
                          <a:pPr algn="ctr"/>
                          <a:endParaRPr lang="zh-TW" altLang="en-US" sz="1600" dirty="0"/>
                        </a:p>
                      </a:txBody>
                      <a:tcPr>
                        <a:lnT w="12700" cap="flat" cmpd="sng" algn="ctr">
                          <a:noFill/>
                          <a:prstDash val="solid"/>
                          <a:round/>
                          <a:headEnd type="none" w="med" len="med"/>
                          <a:tailEnd type="none" w="med" len="med"/>
                        </a:lnT>
                      </a:tcPr>
                    </a:tc>
                    <a:tc>
                      <a:txBody>
                        <a:bodyPr/>
                        <a:lstStyle/>
                        <a:p>
                          <a:pPr algn="ctr"/>
                          <a:r>
                            <a:rPr lang="en-US" altLang="zh-TW" sz="1600" dirty="0"/>
                            <a:t>500</a:t>
                          </a:r>
                          <a:endParaRPr lang="zh-TW" altLang="en-US" sz="1600" dirty="0"/>
                        </a:p>
                      </a:txBody>
                      <a:tcPr>
                        <a:lnT w="12700" cap="flat" cmpd="sng" algn="ctr">
                          <a:noFill/>
                          <a:prstDash val="solid"/>
                          <a:round/>
                          <a:headEnd type="none" w="med" len="med"/>
                          <a:tailEnd type="none" w="med" len="med"/>
                        </a:lnT>
                      </a:tcPr>
                    </a:tc>
                    <a:tc>
                      <a:txBody>
                        <a:bodyPr/>
                        <a:lstStyle/>
                        <a:p>
                          <a:pPr algn="ctr"/>
                          <a:endParaRPr lang="zh-TW" altLang="en-US" sz="1600" dirty="0"/>
                        </a:p>
                      </a:txBody>
                      <a:tcPr>
                        <a:lnT w="12700" cap="flat" cmpd="sng" algn="ctr">
                          <a:no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noFill/>
                          <a:prstDash val="solid"/>
                          <a:round/>
                          <a:headEnd type="none" w="med" len="med"/>
                          <a:tailEnd type="none" w="med" len="med"/>
                        </a:lnT>
                      </a:tcPr>
                    </a:tc>
                    <a:tc>
                      <a:txBody>
                        <a:bodyPr/>
                        <a:lstStyle/>
                        <a:p>
                          <a:pPr algn="ctr"/>
                          <a:r>
                            <a:rPr lang="en-US" altLang="zh-TW" sz="1600" dirty="0"/>
                            <a:t>0.85</a:t>
                          </a: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en-US" altLang="zh-TW" sz="1600" dirty="0"/>
                        </a:p>
                      </a:txBody>
                      <a:tcPr>
                        <a:lnT w="12700" cap="flat" cmpd="sng" algn="ctr">
                          <a:noFill/>
                          <a:prstDash val="solid"/>
                          <a:round/>
                          <a:headEnd type="none" w="med" len="med"/>
                          <a:tailEnd type="none" w="med" len="med"/>
                        </a:lnT>
                      </a:tcPr>
                    </a:tc>
                    <a:tc vMerge="1">
                      <a:txBody>
                        <a:bodyPr/>
                        <a:lstStyle/>
                        <a:p>
                          <a:pPr algn="ctr"/>
                          <a:endParaRPr lang="en-US" altLang="zh-TW" sz="1600"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1799391048"/>
                      </a:ext>
                    </a:extLst>
                  </a:tr>
                </a:tbl>
              </a:graphicData>
            </a:graphic>
          </p:graphicFrame>
        </mc:Choice>
        <mc:Fallback xmlns="">
          <p:graphicFrame>
            <p:nvGraphicFramePr>
              <p:cNvPr id="7" name="表格 6">
                <a:extLst>
                  <a:ext uri="{FF2B5EF4-FFF2-40B4-BE49-F238E27FC236}">
                    <a16:creationId xmlns:a16="http://schemas.microsoft.com/office/drawing/2014/main" id="{00FCCA69-43D9-F64D-AADE-D52973147C0A}"/>
                  </a:ext>
                </a:extLst>
              </p:cNvPr>
              <p:cNvGraphicFramePr>
                <a:graphicFrameLocks noGrp="1"/>
              </p:cNvGraphicFramePr>
              <p:nvPr>
                <p:extLst>
                  <p:ext uri="{D42A27DB-BD31-4B8C-83A1-F6EECF244321}">
                    <p14:modId xmlns:p14="http://schemas.microsoft.com/office/powerpoint/2010/main" val="664085206"/>
                  </p:ext>
                </p:extLst>
              </p:nvPr>
            </p:nvGraphicFramePr>
            <p:xfrm>
              <a:off x="701479" y="908013"/>
              <a:ext cx="10824757" cy="3042158"/>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52186">
                      <a:extLst>
                        <a:ext uri="{9D8B030D-6E8A-4147-A177-3AD203B41FA5}">
                          <a16:colId xmlns:a16="http://schemas.microsoft.com/office/drawing/2014/main" val="53248031"/>
                        </a:ext>
                      </a:extLst>
                    </a:gridCol>
                    <a:gridCol w="1052186">
                      <a:extLst>
                        <a:ext uri="{9D8B030D-6E8A-4147-A177-3AD203B41FA5}">
                          <a16:colId xmlns:a16="http://schemas.microsoft.com/office/drawing/2014/main" val="2231540446"/>
                        </a:ext>
                      </a:extLst>
                    </a:gridCol>
                    <a:gridCol w="939452">
                      <a:extLst>
                        <a:ext uri="{9D8B030D-6E8A-4147-A177-3AD203B41FA5}">
                          <a16:colId xmlns:a16="http://schemas.microsoft.com/office/drawing/2014/main" val="2021286643"/>
                        </a:ext>
                      </a:extLst>
                    </a:gridCol>
                    <a:gridCol w="901874">
                      <a:extLst>
                        <a:ext uri="{9D8B030D-6E8A-4147-A177-3AD203B41FA5}">
                          <a16:colId xmlns:a16="http://schemas.microsoft.com/office/drawing/2014/main" val="2385942437"/>
                        </a:ext>
                      </a:extLst>
                    </a:gridCol>
                    <a:gridCol w="81419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57124">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endParaRPr lang="zh-TW"/>
                        </a:p>
                      </a:txBody>
                      <a:tcPr>
                        <a:blipFill>
                          <a:blip r:embed="rId2"/>
                          <a:stretch>
                            <a:fillRect l="-455422" t="-3571" r="-474699" b="-775000"/>
                          </a:stretch>
                        </a:blipFill>
                      </a:tcPr>
                    </a:tc>
                    <a:tc>
                      <a:txBody>
                        <a:bodyPr/>
                        <a:lstStyle/>
                        <a:p>
                          <a:endParaRPr lang="zh-TW"/>
                        </a:p>
                      </a:txBody>
                      <a:tcPr>
                        <a:blipFill>
                          <a:blip r:embed="rId2"/>
                          <a:stretch>
                            <a:fillRect l="-622973" t="-3571" r="-432432" b="-775000"/>
                          </a:stretch>
                        </a:blipFill>
                      </a:tcPr>
                    </a:tc>
                    <a:tc>
                      <a:txBody>
                        <a:bodyPr/>
                        <a:lstStyle/>
                        <a:p>
                          <a:endParaRPr lang="zh-TW"/>
                        </a:p>
                      </a:txBody>
                      <a:tcPr>
                        <a:blipFill>
                          <a:blip r:embed="rId2"/>
                          <a:stretch>
                            <a:fillRect l="-753521" t="-3571" r="-350704" b="-775000"/>
                          </a:stretch>
                        </a:blipFill>
                      </a:tcPr>
                    </a:tc>
                    <a:tc>
                      <a:txBody>
                        <a:bodyPr/>
                        <a:lstStyle/>
                        <a:p>
                          <a:endParaRPr lang="zh-TW"/>
                        </a:p>
                      </a:txBody>
                      <a:tcPr>
                        <a:blipFill>
                          <a:blip r:embed="rId2"/>
                          <a:stretch>
                            <a:fillRect l="-946875" t="-3571" r="-289063" b="-775000"/>
                          </a:stretch>
                        </a:blipFill>
                      </a:tcPr>
                    </a:tc>
                    <a:tc>
                      <a:txBody>
                        <a:bodyPr/>
                        <a:lstStyle/>
                        <a:p>
                          <a:endParaRPr lang="zh-TW"/>
                        </a:p>
                      </a:txBody>
                      <a:tcPr>
                        <a:blipFill>
                          <a:blip r:embed="rId2"/>
                          <a:stretch>
                            <a:fillRect l="-1015152" t="-3571" r="-180303" b="-775000"/>
                          </a:stretch>
                        </a:blipFill>
                      </a:tcPr>
                    </a:tc>
                    <a:tc>
                      <a:txBody>
                        <a:bodyPr/>
                        <a:lstStyle/>
                        <a:p>
                          <a:endParaRPr lang="zh-TW"/>
                        </a:p>
                      </a:txBody>
                      <a:tcPr>
                        <a:blipFill>
                          <a:blip r:embed="rId2"/>
                          <a:stretch>
                            <a:fillRect l="-1051429" t="-3571" r="-70000" b="-775000"/>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35280">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95000" t="-105660" r="-873750" b="-258491"/>
                          </a:stretch>
                        </a:blipFill>
                      </a:tcPr>
                    </a:tc>
                    <a:tc rowSpan="2">
                      <a:txBody>
                        <a:bodyPr/>
                        <a:lstStyle/>
                        <a:p>
                          <a:pPr algn="ctr"/>
                          <a:endParaRPr lang="en-US" altLang="zh-TW" sz="1600" dirty="0"/>
                        </a:p>
                        <a:p>
                          <a:pPr algn="ctr"/>
                          <a:r>
                            <a:rPr lang="en-US" altLang="zh-TW" sz="1600" dirty="0"/>
                            <a:t>(100)</a:t>
                          </a:r>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endParaRPr lang="zh-TW"/>
                        </a:p>
                      </a:txBody>
                      <a:tcPr>
                        <a:blipFill>
                          <a:blip r:embed="rId2"/>
                          <a:stretch>
                            <a:fillRect l="-455422" t="-215385" r="-474699" b="-630769"/>
                          </a:stretch>
                        </a:blipFill>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rowSpan="2">
                      <a:txBody>
                        <a:bodyPr/>
                        <a:lstStyle/>
                        <a:p>
                          <a:pPr algn="ctr"/>
                          <a:endParaRPr lang="en-US" altLang="zh-TW" sz="1600" dirty="0"/>
                        </a:p>
                        <a:p>
                          <a:pPr algn="ctr"/>
                          <a:r>
                            <a:rPr lang="en-US" altLang="zh-TW" sz="1600" dirty="0"/>
                            <a:t>0.5</a:t>
                          </a:r>
                          <a:endParaRPr lang="zh-TW" altLang="en-US" sz="1600" dirty="0"/>
                        </a:p>
                      </a:txBody>
                      <a:tcPr>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p>
                        <a:p>
                          <a:pPr algn="ctr"/>
                          <a:r>
                            <a:rPr lang="en-US" altLang="zh-TW" sz="1600" dirty="0"/>
                            <a:t>100</a:t>
                          </a:r>
                        </a:p>
                      </a:txBody>
                      <a:tcPr>
                        <a:lnB w="12700" cap="flat" cmpd="sng" algn="ctr">
                          <a:solidFill>
                            <a:schemeClr val="tx1"/>
                          </a:solidFill>
                          <a:prstDash val="solid"/>
                          <a:round/>
                          <a:headEnd type="none" w="med" len="med"/>
                          <a:tailEnd type="none" w="med" len="med"/>
                        </a:lnB>
                      </a:tcPr>
                    </a:tc>
                    <a:tc rowSpan="2">
                      <a:txBody>
                        <a:bodyPr/>
                        <a:lstStyle/>
                        <a:p>
                          <a:pPr algn="ctr"/>
                          <a:endParaRPr lang="en-US" altLang="zh-TW" sz="1600" dirty="0"/>
                        </a:p>
                        <a:p>
                          <a:pPr algn="ctr"/>
                          <a:r>
                            <a:rPr lang="en-US" altLang="zh-TW" sz="16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438290"/>
                      </a:ext>
                    </a:extLst>
                  </a:tr>
                  <a:tr h="33528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zh-TW" altLang="en-US" sz="1600" dirty="0"/>
                        </a:p>
                      </a:txBody>
                      <a:tcPr/>
                    </a:tc>
                    <a:tc>
                      <a:txBody>
                        <a:bodyPr/>
                        <a:lstStyle/>
                        <a:p>
                          <a:endParaRPr lang="zh-TW"/>
                        </a:p>
                      </a:txBody>
                      <a:tcPr>
                        <a:lnB w="12700" cap="flat" cmpd="sng" algn="ctr">
                          <a:solidFill>
                            <a:schemeClr val="tx1"/>
                          </a:solidFill>
                          <a:prstDash val="solid"/>
                          <a:round/>
                          <a:headEnd type="none" w="med" len="med"/>
                          <a:tailEnd type="none" w="med" len="med"/>
                        </a:lnB>
                        <a:blipFill>
                          <a:blip r:embed="rId2"/>
                          <a:stretch>
                            <a:fillRect l="-455422" t="-303704" r="-474699" b="-507407"/>
                          </a:stretch>
                        </a:blipFill>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vMerge="1">
                      <a:txBody>
                        <a:bodyPr/>
                        <a:lstStyle/>
                        <a:p>
                          <a:pPr algn="ctr"/>
                          <a:endParaRPr lang="zh-TW" altLang="en-US" sz="1600" dirty="0"/>
                        </a:p>
                      </a:txBody>
                      <a:tcPr/>
                    </a:tc>
                    <a:tc vMerge="1">
                      <a:txBody>
                        <a:bodyPr/>
                        <a:lstStyle/>
                        <a:p>
                          <a:pPr algn="ctr"/>
                          <a:endParaRPr lang="zh-TW" altLang="en-US" sz="1600" dirty="0"/>
                        </a:p>
                      </a:txBody>
                      <a:tcPr/>
                    </a:tc>
                    <a:tc vMerge="1">
                      <a:txBody>
                        <a:bodyPr/>
                        <a:lstStyle/>
                        <a:p>
                          <a:pPr algn="ctr"/>
                          <a:endParaRPr lang="en-US" altLang="zh-TW" sz="1600" dirty="0"/>
                        </a:p>
                      </a:txBody>
                      <a:tcPr/>
                    </a:tc>
                    <a:extLst>
                      <a:ext uri="{0D108BD9-81ED-4DB2-BD59-A6C34878D82A}">
                        <a16:rowId xmlns:a16="http://schemas.microsoft.com/office/drawing/2014/main" val="1666662164"/>
                      </a:ext>
                    </a:extLst>
                  </a:tr>
                  <a:tr h="335280">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TW"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zh-TW"/>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5000" t="-205660" r="-873750" b="-158491"/>
                          </a:stretch>
                        </a:blipFill>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t>0.75</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en-US" altLang="zh-TW" sz="1600" dirty="0"/>
                        </a:p>
                      </a:txBody>
                      <a:tcPr>
                        <a:lnT w="12700" cap="flat" cmpd="sng" algn="ctr">
                          <a:solidFill>
                            <a:schemeClr val="tx1"/>
                          </a:solidFill>
                          <a:prstDash val="solid"/>
                          <a:round/>
                          <a:headEnd type="none" w="med" len="med"/>
                          <a:tailEnd type="none" w="med" len="med"/>
                        </a:lnT>
                      </a:tcPr>
                    </a:tc>
                    <a:tc rowSpan="2">
                      <a:txBody>
                        <a:bodyPr/>
                        <a:lstStyle/>
                        <a:p>
                          <a:pPr algn="ctr"/>
                          <a:endParaRPr lang="en-US" altLang="zh-TW" sz="1600" dirty="0"/>
                        </a:p>
                        <a:p>
                          <a:pPr algn="ctr"/>
                          <a:r>
                            <a:rPr lang="en-US" altLang="zh-TW" sz="1600" dirty="0"/>
                            <a:t>[12]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7223"/>
                      </a:ext>
                    </a:extLst>
                  </a:tr>
                  <a:tr h="3352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en-US" altLang="zh-TW" sz="1600" dirty="0"/>
                            <a:t>1.5</a:t>
                          </a: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zh-TW" alt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altLang="zh-TW" sz="1600" dirty="0"/>
                        </a:p>
                      </a:txBody>
                      <a:tcP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1554162"/>
                      </a:ext>
                    </a:extLst>
                  </a:tr>
                  <a:tr h="3380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zh-TW"/>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2"/>
                          <a:stretch>
                            <a:fillRect l="-95000" t="-600000" r="-873750" b="-211111"/>
                          </a:stretch>
                        </a:blipFill>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sz="1600" dirty="0"/>
                            <a:t>500</a:t>
                          </a: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sz="1600" dirty="0"/>
                            <a:t>23</a:t>
                          </a: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1600" dirty="0"/>
                        </a:p>
                      </a:txBody>
                      <a:tcPr>
                        <a:lnT w="12700" cap="flat" cmpd="sng" algn="ctr">
                          <a:solidFill>
                            <a:schemeClr val="tx1"/>
                          </a:solidFill>
                          <a:prstDash val="solid"/>
                          <a:round/>
                          <a:headEnd type="none" w="med" len="med"/>
                          <a:tailEnd type="none" w="med" len="med"/>
                        </a:lnT>
                      </a:tcPr>
                    </a:tc>
                    <a:tc>
                      <a:txBody>
                        <a:bodyPr/>
                        <a:lstStyle/>
                        <a:p>
                          <a:pPr algn="ctr"/>
                          <a:endParaRPr lang="en-US" altLang="zh-TW" sz="16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ctr"/>
                          <a:endParaRPr lang="en-US" altLang="zh-TW" sz="1600" dirty="0"/>
                        </a:p>
                        <a:p>
                          <a:pPr algn="ctr"/>
                          <a:r>
                            <a:rPr lang="en-US" altLang="zh-TW" sz="1600" dirty="0"/>
                            <a:t>[13]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42082496"/>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noFill/>
                          <a:prstDash val="solid"/>
                          <a:round/>
                          <a:headEnd type="none" w="med" len="med"/>
                          <a:tailEnd type="none" w="med" len="med"/>
                        </a:lnT>
                        <a:lnB w="12700" cmpd="sng">
                          <a:noFill/>
                        </a:lnB>
                      </a:tcPr>
                    </a:tc>
                    <a:tc>
                      <a:txBody>
                        <a:bodyPr/>
                        <a:lstStyle/>
                        <a:p>
                          <a:endParaRPr lang="zh-TW"/>
                        </a:p>
                      </a:txBody>
                      <a:tcPr>
                        <a:lnT w="12700" cap="flat" cmpd="sng" algn="ctr">
                          <a:noFill/>
                          <a:prstDash val="solid"/>
                          <a:round/>
                          <a:headEnd type="none" w="med" len="med"/>
                          <a:tailEnd type="none" w="med" len="med"/>
                        </a:lnT>
                        <a:lnB w="12700" cmpd="sng">
                          <a:noFill/>
                        </a:lnB>
                        <a:blipFill>
                          <a:blip r:embed="rId2"/>
                          <a:stretch>
                            <a:fillRect l="-95000" t="-726923" r="-873750" b="-119231"/>
                          </a:stretch>
                        </a:blipFill>
                      </a:tcPr>
                    </a:tc>
                    <a:tc>
                      <a:txBody>
                        <a:bodyPr/>
                        <a:lstStyle/>
                        <a:p>
                          <a:pPr algn="ct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algn="ctr"/>
                          <a:r>
                            <a:rPr lang="en-US" altLang="zh-TW" sz="1600" dirty="0"/>
                            <a:t>500</a:t>
                          </a: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algn="ct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noFill/>
                          <a:prstDash val="solid"/>
                          <a:round/>
                          <a:headEnd type="none" w="med" len="med"/>
                          <a:tailEnd type="none" w="med" len="med"/>
                        </a:lnT>
                        <a:lnB w="12700" cmpd="sng">
                          <a:noFill/>
                        </a:lnB>
                      </a:tcPr>
                    </a:tc>
                    <a:tc>
                      <a:txBody>
                        <a:bodyPr/>
                        <a:lstStyle/>
                        <a:p>
                          <a:pPr algn="ctr"/>
                          <a:r>
                            <a:rPr lang="en-US" altLang="zh-TW" sz="1600" dirty="0"/>
                            <a:t>4</a:t>
                          </a: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en-US" altLang="zh-TW" sz="1600" dirty="0"/>
                        </a:p>
                      </a:txBody>
                      <a:tcPr>
                        <a:lnT w="12700" cap="flat" cmpd="sng" algn="ctr">
                          <a:noFill/>
                          <a:prstDash val="solid"/>
                          <a:round/>
                          <a:headEnd type="none" w="med" len="med"/>
                          <a:tailEnd type="none" w="med" len="med"/>
                        </a:lnT>
                        <a:lnB w="12700" cmpd="sng">
                          <a:noFill/>
                        </a:lnB>
                      </a:tcPr>
                    </a:tc>
                    <a:tc vMerge="1">
                      <a:txBody>
                        <a:bodyPr/>
                        <a:lstStyle/>
                        <a:p>
                          <a:pPr algn="ctr"/>
                          <a:endParaRPr lang="en-US" altLang="zh-TW" sz="1600" dirty="0"/>
                        </a:p>
                      </a:txBody>
                      <a:tcP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3347931440"/>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Zn [P]</a:t>
                          </a:r>
                          <a:endParaRPr lang="zh-TW" altLang="en-US" sz="1600" dirty="0"/>
                        </a:p>
                      </a:txBody>
                      <a:tcPr>
                        <a:lnT w="12700" cap="flat" cmpd="sng" algn="ctr">
                          <a:noFill/>
                          <a:prstDash val="solid"/>
                          <a:round/>
                          <a:headEnd type="none" w="med" len="med"/>
                          <a:tailEnd type="none" w="med" len="med"/>
                        </a:lnT>
                      </a:tcPr>
                    </a:tc>
                    <a:tc>
                      <a:txBody>
                        <a:bodyPr/>
                        <a:lstStyle/>
                        <a:p>
                          <a:endParaRPr lang="zh-TW"/>
                        </a:p>
                      </a:txBody>
                      <a:tcPr>
                        <a:lnT w="12700" cap="flat" cmpd="sng" algn="ctr">
                          <a:noFill/>
                          <a:prstDash val="solid"/>
                          <a:round/>
                          <a:headEnd type="none" w="med" len="med"/>
                          <a:tailEnd type="none" w="med" len="med"/>
                        </a:lnT>
                        <a:blipFill>
                          <a:blip r:embed="rId2"/>
                          <a:stretch>
                            <a:fillRect l="-95000" t="-796296" r="-873750" b="-14815"/>
                          </a:stretch>
                        </a:blipFill>
                      </a:tcPr>
                    </a:tc>
                    <a:tc>
                      <a:txBody>
                        <a:bodyPr/>
                        <a:lstStyle/>
                        <a:p>
                          <a:pPr algn="ctr"/>
                          <a:endParaRPr lang="zh-TW" altLang="en-US" sz="1600" dirty="0"/>
                        </a:p>
                      </a:txBody>
                      <a:tcPr>
                        <a:lnT w="12700" cap="flat" cmpd="sng" algn="ctr">
                          <a:noFill/>
                          <a:prstDash val="solid"/>
                          <a:round/>
                          <a:headEnd type="none" w="med" len="med"/>
                          <a:tailEnd type="none" w="med" len="med"/>
                        </a:lnT>
                      </a:tcPr>
                    </a:tc>
                    <a:tc>
                      <a:txBody>
                        <a:bodyPr/>
                        <a:lstStyle/>
                        <a:p>
                          <a:pPr algn="ctr"/>
                          <a:r>
                            <a:rPr lang="en-US" altLang="zh-TW" sz="1600" dirty="0"/>
                            <a:t>500</a:t>
                          </a:r>
                          <a:endParaRPr lang="zh-TW" altLang="en-US" sz="1600" dirty="0"/>
                        </a:p>
                      </a:txBody>
                      <a:tcPr>
                        <a:lnT w="12700" cap="flat" cmpd="sng" algn="ctr">
                          <a:noFill/>
                          <a:prstDash val="solid"/>
                          <a:round/>
                          <a:headEnd type="none" w="med" len="med"/>
                          <a:tailEnd type="none" w="med" len="med"/>
                        </a:lnT>
                      </a:tcPr>
                    </a:tc>
                    <a:tc>
                      <a:txBody>
                        <a:bodyPr/>
                        <a:lstStyle/>
                        <a:p>
                          <a:pPr algn="ctr"/>
                          <a:endParaRPr lang="zh-TW" altLang="en-US" sz="1600" dirty="0"/>
                        </a:p>
                      </a:txBody>
                      <a:tcPr>
                        <a:lnT w="12700" cap="flat" cmpd="sng" algn="ctr">
                          <a:no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lnT w="12700" cap="flat" cmpd="sng" algn="ctr">
                          <a:noFill/>
                          <a:prstDash val="solid"/>
                          <a:round/>
                          <a:headEnd type="none" w="med" len="med"/>
                          <a:tailEnd type="none" w="med" len="med"/>
                        </a:lnT>
                      </a:tcPr>
                    </a:tc>
                    <a:tc>
                      <a:txBody>
                        <a:bodyPr/>
                        <a:lstStyle/>
                        <a:p>
                          <a:pPr algn="ctr"/>
                          <a:r>
                            <a:rPr lang="en-US" altLang="zh-TW" sz="1600" dirty="0"/>
                            <a:t>0.85</a:t>
                          </a: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en-US" altLang="zh-TW" sz="1600" dirty="0"/>
                        </a:p>
                      </a:txBody>
                      <a:tcPr>
                        <a:lnT w="12700" cap="flat" cmpd="sng" algn="ctr">
                          <a:noFill/>
                          <a:prstDash val="solid"/>
                          <a:round/>
                          <a:headEnd type="none" w="med" len="med"/>
                          <a:tailEnd type="none" w="med" len="med"/>
                        </a:lnT>
                      </a:tcPr>
                    </a:tc>
                    <a:tc vMerge="1">
                      <a:txBody>
                        <a:bodyPr/>
                        <a:lstStyle/>
                        <a:p>
                          <a:pPr algn="ctr"/>
                          <a:endParaRPr lang="en-US" altLang="zh-TW" sz="1600"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1799391048"/>
                      </a:ext>
                    </a:extLst>
                  </a:tr>
                </a:tbl>
              </a:graphicData>
            </a:graphic>
          </p:graphicFrame>
        </mc:Fallback>
      </mc:AlternateContent>
    </p:spTree>
    <p:extLst>
      <p:ext uri="{BB962C8B-B14F-4D97-AF65-F5344CB8AC3E}">
        <p14:creationId xmlns:p14="http://schemas.microsoft.com/office/powerpoint/2010/main" val="103734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902413338"/>
                  </p:ext>
                </p:extLst>
              </p:nvPr>
            </p:nvGraphicFramePr>
            <p:xfrm>
              <a:off x="686607" y="1433453"/>
              <a:ext cx="10824757" cy="1698244"/>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52186">
                      <a:extLst>
                        <a:ext uri="{9D8B030D-6E8A-4147-A177-3AD203B41FA5}">
                          <a16:colId xmlns:a16="http://schemas.microsoft.com/office/drawing/2014/main" val="53248031"/>
                        </a:ext>
                      </a:extLst>
                    </a:gridCol>
                    <a:gridCol w="1052186">
                      <a:extLst>
                        <a:ext uri="{9D8B030D-6E8A-4147-A177-3AD203B41FA5}">
                          <a16:colId xmlns:a16="http://schemas.microsoft.com/office/drawing/2014/main" val="2231540446"/>
                        </a:ext>
                      </a:extLst>
                    </a:gridCol>
                    <a:gridCol w="939452">
                      <a:extLst>
                        <a:ext uri="{9D8B030D-6E8A-4147-A177-3AD203B41FA5}">
                          <a16:colId xmlns:a16="http://schemas.microsoft.com/office/drawing/2014/main" val="2021286643"/>
                        </a:ext>
                      </a:extLst>
                    </a:gridCol>
                    <a:gridCol w="901874">
                      <a:extLst>
                        <a:ext uri="{9D8B030D-6E8A-4147-A177-3AD203B41FA5}">
                          <a16:colId xmlns:a16="http://schemas.microsoft.com/office/drawing/2014/main" val="2385942437"/>
                        </a:ext>
                      </a:extLst>
                    </a:gridCol>
                    <a:gridCol w="81419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275218">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𝜹</m:t>
                                </m:r>
                                <m:r>
                                  <a:rPr lang="en-US" altLang="zh-TW" sz="1600" b="1" i="1" smtClean="0">
                                    <a:latin typeface="Cambria Math" panose="02040503050406030204" pitchFamily="18" charset="0"/>
                                  </a:rPr>
                                  <m:t>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𝝉</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𝐧𝐫</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rPr>
                                      <m:t>𝐧</m:t>
                                    </m:r>
                                    <m:r>
                                      <a:rPr lang="en-US" altLang="zh-TW" sz="1600" b="1" i="1" smtClean="0">
                                        <a:latin typeface="Cambria Math" panose="02040503050406030204" pitchFamily="18" charset="0"/>
                                      </a:rPr>
                                      <m:t>𝟎</m:t>
                                    </m:r>
                                  </m:sub>
                                </m:sSub>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panose="02040503050406030204" pitchFamily="18" charset="0"/>
                                      </a:rPr>
                                    </m:ctrlPr>
                                  </m:sSubPr>
                                  <m:e>
                                    <m:r>
                                      <a:rPr lang="en-US" altLang="zh-TW" sz="1600" i="1" smtClean="0">
                                        <a:latin typeface="Cambria Math" panose="02040503050406030204" pitchFamily="18" charset="0"/>
                                        <a:ea typeface="Cambria Math" panose="02040503050406030204" pitchFamily="18" charset="0"/>
                                      </a:rPr>
                                      <m:t>𝝉</m:t>
                                    </m:r>
                                  </m:e>
                                  <m:sub>
                                    <m:r>
                                      <a:rPr lang="en-US" altLang="zh-TW" sz="1600" b="1" i="0" smtClean="0">
                                        <a:latin typeface="Cambria Math" panose="02040503050406030204" pitchFamily="18" charset="0"/>
                                        <a:ea typeface="Cambria Math" panose="02040503050406030204" pitchFamily="18" charset="0"/>
                                      </a:rPr>
                                      <m:t>𝐩</m:t>
                                    </m:r>
                                    <m:r>
                                      <a:rPr lang="en-US" altLang="zh-TW" sz="1600" b="1" i="1" smtClean="0">
                                        <a:latin typeface="Cambria Math" panose="02040503050406030204" pitchFamily="18" charset="0"/>
                                        <a:ea typeface="Cambria Math" panose="02040503050406030204" pitchFamily="18" charset="0"/>
                                      </a:rPr>
                                      <m:t>𝟎</m:t>
                                    </m:r>
                                  </m:sub>
                                </m:sSub>
                              </m:oMath>
                            </m:oMathPara>
                          </a14:m>
                          <a:endParaRPr lang="zh-TW" altLang="en-US" sz="1600" dirty="0"/>
                        </a:p>
                      </a:txBody>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258384">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[8]</a:t>
                          </a:r>
                        </a:p>
                      </a:txBody>
                      <a:tcPr/>
                    </a:tc>
                    <a:extLst>
                      <a:ext uri="{0D108BD9-81ED-4DB2-BD59-A6C34878D82A}">
                        <a16:rowId xmlns:a16="http://schemas.microsoft.com/office/drawing/2014/main" val="2565438290"/>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[9]</a:t>
                          </a:r>
                        </a:p>
                      </a:txBody>
                      <a:tcPr/>
                    </a:tc>
                    <a:extLst>
                      <a:ext uri="{0D108BD9-81ED-4DB2-BD59-A6C34878D82A}">
                        <a16:rowId xmlns:a16="http://schemas.microsoft.com/office/drawing/2014/main" val="1666662164"/>
                      </a:ext>
                    </a:extLst>
                  </a:tr>
                  <a:tr h="258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[10]</a:t>
                          </a:r>
                        </a:p>
                      </a:txBody>
                      <a:tcPr/>
                    </a:tc>
                    <a:extLst>
                      <a:ext uri="{0D108BD9-81ED-4DB2-BD59-A6C34878D82A}">
                        <a16:rowId xmlns:a16="http://schemas.microsoft.com/office/drawing/2014/main" val="884601412"/>
                      </a:ext>
                    </a:extLst>
                  </a:tr>
                </a:tbl>
              </a:graphicData>
            </a:graphic>
          </p:graphicFrame>
        </mc:Choice>
        <mc:Fallback xmlns="">
          <p:graphicFrame>
            <p:nvGraphicFramePr>
              <p:cNvPr id="2" name="表格 1">
                <a:extLst>
                  <a:ext uri="{FF2B5EF4-FFF2-40B4-BE49-F238E27FC236}">
                    <a16:creationId xmlns:a16="http://schemas.microsoft.com/office/drawing/2014/main" id="{F1D54B31-08DA-3546-9624-50E4CB1C7451}"/>
                  </a:ext>
                </a:extLst>
              </p:cNvPr>
              <p:cNvGraphicFramePr>
                <a:graphicFrameLocks noGrp="1"/>
              </p:cNvGraphicFramePr>
              <p:nvPr>
                <p:extLst>
                  <p:ext uri="{D42A27DB-BD31-4B8C-83A1-F6EECF244321}">
                    <p14:modId xmlns:p14="http://schemas.microsoft.com/office/powerpoint/2010/main" val="902413338"/>
                  </p:ext>
                </p:extLst>
              </p:nvPr>
            </p:nvGraphicFramePr>
            <p:xfrm>
              <a:off x="686607" y="1433453"/>
              <a:ext cx="10824757" cy="1698244"/>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237671326"/>
                        </a:ext>
                      </a:extLst>
                    </a:gridCol>
                    <a:gridCol w="1011751">
                      <a:extLst>
                        <a:ext uri="{9D8B030D-6E8A-4147-A177-3AD203B41FA5}">
                          <a16:colId xmlns:a16="http://schemas.microsoft.com/office/drawing/2014/main" val="3729617541"/>
                        </a:ext>
                      </a:extLst>
                    </a:gridCol>
                    <a:gridCol w="1061155">
                      <a:extLst>
                        <a:ext uri="{9D8B030D-6E8A-4147-A177-3AD203B41FA5}">
                          <a16:colId xmlns:a16="http://schemas.microsoft.com/office/drawing/2014/main" val="2319221372"/>
                        </a:ext>
                      </a:extLst>
                    </a:gridCol>
                    <a:gridCol w="703517">
                      <a:extLst>
                        <a:ext uri="{9D8B030D-6E8A-4147-A177-3AD203B41FA5}">
                          <a16:colId xmlns:a16="http://schemas.microsoft.com/office/drawing/2014/main" val="1390758263"/>
                        </a:ext>
                      </a:extLst>
                    </a:gridCol>
                    <a:gridCol w="1052186">
                      <a:extLst>
                        <a:ext uri="{9D8B030D-6E8A-4147-A177-3AD203B41FA5}">
                          <a16:colId xmlns:a16="http://schemas.microsoft.com/office/drawing/2014/main" val="53248031"/>
                        </a:ext>
                      </a:extLst>
                    </a:gridCol>
                    <a:gridCol w="1052186">
                      <a:extLst>
                        <a:ext uri="{9D8B030D-6E8A-4147-A177-3AD203B41FA5}">
                          <a16:colId xmlns:a16="http://schemas.microsoft.com/office/drawing/2014/main" val="2231540446"/>
                        </a:ext>
                      </a:extLst>
                    </a:gridCol>
                    <a:gridCol w="939452">
                      <a:extLst>
                        <a:ext uri="{9D8B030D-6E8A-4147-A177-3AD203B41FA5}">
                          <a16:colId xmlns:a16="http://schemas.microsoft.com/office/drawing/2014/main" val="2021286643"/>
                        </a:ext>
                      </a:extLst>
                    </a:gridCol>
                    <a:gridCol w="901874">
                      <a:extLst>
                        <a:ext uri="{9D8B030D-6E8A-4147-A177-3AD203B41FA5}">
                          <a16:colId xmlns:a16="http://schemas.microsoft.com/office/drawing/2014/main" val="2385942437"/>
                        </a:ext>
                      </a:extLst>
                    </a:gridCol>
                    <a:gridCol w="814192">
                      <a:extLst>
                        <a:ext uri="{9D8B030D-6E8A-4147-A177-3AD203B41FA5}">
                          <a16:colId xmlns:a16="http://schemas.microsoft.com/office/drawing/2014/main" val="3103633772"/>
                        </a:ext>
                      </a:extLst>
                    </a:gridCol>
                    <a:gridCol w="839244">
                      <a:extLst>
                        <a:ext uri="{9D8B030D-6E8A-4147-A177-3AD203B41FA5}">
                          <a16:colId xmlns:a16="http://schemas.microsoft.com/office/drawing/2014/main" val="3841990301"/>
                        </a:ext>
                      </a:extLst>
                    </a:gridCol>
                    <a:gridCol w="892551">
                      <a:extLst>
                        <a:ext uri="{9D8B030D-6E8A-4147-A177-3AD203B41FA5}">
                          <a16:colId xmlns:a16="http://schemas.microsoft.com/office/drawing/2014/main" val="1521940697"/>
                        </a:ext>
                      </a:extLst>
                    </a:gridCol>
                    <a:gridCol w="605419">
                      <a:extLst>
                        <a:ext uri="{9D8B030D-6E8A-4147-A177-3AD203B41FA5}">
                          <a16:colId xmlns:a16="http://schemas.microsoft.com/office/drawing/2014/main" val="2270890577"/>
                        </a:ext>
                      </a:extLst>
                    </a:gridCol>
                  </a:tblGrid>
                  <a:tr h="357124">
                    <a:tc>
                      <a:txBody>
                        <a:bodyPr/>
                        <a:lstStyle/>
                        <a:p>
                          <a:pPr algn="ctr"/>
                          <a:r>
                            <a:rPr lang="en-US" altLang="zh-TW" sz="1600" dirty="0"/>
                            <a:t>Material</a:t>
                          </a:r>
                          <a:endParaRPr lang="zh-TW" altLang="en-US" sz="1600" dirty="0"/>
                        </a:p>
                      </a:txBody>
                      <a:tcPr/>
                    </a:tc>
                    <a:tc>
                      <a:txBody>
                        <a:bodyPr/>
                        <a:lstStyle/>
                        <a:p>
                          <a:pPr algn="ctr"/>
                          <a:r>
                            <a:rPr lang="en-US" altLang="zh-TW" sz="1600" dirty="0"/>
                            <a:t>Doping</a:t>
                          </a:r>
                          <a:endParaRPr lang="zh-TW" altLang="en-US" sz="1600" dirty="0"/>
                        </a:p>
                      </a:txBody>
                      <a:tcPr/>
                    </a:tc>
                    <a:tc>
                      <a:txBody>
                        <a:bodyPr/>
                        <a:lstStyle/>
                        <a:p>
                          <a:pPr algn="ctr"/>
                          <a:r>
                            <a:rPr lang="en-US" altLang="zh-TW" sz="1600" dirty="0"/>
                            <a:t>Direction</a:t>
                          </a: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t>SRV</a:t>
                          </a:r>
                          <a:endParaRPr lang="zh-TW" altLang="en-US" sz="1600" dirty="0"/>
                        </a:p>
                      </a:txBody>
                      <a:tcPr/>
                    </a:tc>
                    <a:tc>
                      <a:txBody>
                        <a:bodyPr/>
                        <a:lstStyle/>
                        <a:p>
                          <a:pPr algn="ctr"/>
                          <a:r>
                            <a:rPr lang="en-US" altLang="zh-TW" sz="1600" dirty="0"/>
                            <a:t>B</a:t>
                          </a:r>
                          <a:endParaRPr lang="zh-TW" altLang="en-US" sz="1600" dirty="0"/>
                        </a:p>
                      </a:txBody>
                      <a:tcPr/>
                    </a:tc>
                    <a:tc>
                      <a:txBody>
                        <a:bodyPr/>
                        <a:lstStyle/>
                        <a:p>
                          <a:endParaRPr lang="zh-TW"/>
                        </a:p>
                      </a:txBody>
                      <a:tcPr>
                        <a:blipFill>
                          <a:blip r:embed="rId2"/>
                          <a:stretch>
                            <a:fillRect l="-455422" t="-3571" r="-474699" b="-400000"/>
                          </a:stretch>
                        </a:blipFill>
                      </a:tcPr>
                    </a:tc>
                    <a:tc>
                      <a:txBody>
                        <a:bodyPr/>
                        <a:lstStyle/>
                        <a:p>
                          <a:endParaRPr lang="zh-TW"/>
                        </a:p>
                      </a:txBody>
                      <a:tcPr>
                        <a:blipFill>
                          <a:blip r:embed="rId2"/>
                          <a:stretch>
                            <a:fillRect l="-622973" t="-3571" r="-432432" b="-400000"/>
                          </a:stretch>
                        </a:blipFill>
                      </a:tcPr>
                    </a:tc>
                    <a:tc>
                      <a:txBody>
                        <a:bodyPr/>
                        <a:lstStyle/>
                        <a:p>
                          <a:endParaRPr lang="zh-TW"/>
                        </a:p>
                      </a:txBody>
                      <a:tcPr>
                        <a:blipFill>
                          <a:blip r:embed="rId2"/>
                          <a:stretch>
                            <a:fillRect l="-753521" t="-3571" r="-350704" b="-400000"/>
                          </a:stretch>
                        </a:blipFill>
                      </a:tcPr>
                    </a:tc>
                    <a:tc>
                      <a:txBody>
                        <a:bodyPr/>
                        <a:lstStyle/>
                        <a:p>
                          <a:endParaRPr lang="zh-TW"/>
                        </a:p>
                      </a:txBody>
                      <a:tcPr>
                        <a:blipFill>
                          <a:blip r:embed="rId2"/>
                          <a:stretch>
                            <a:fillRect l="-946875" t="-3571" r="-289063" b="-400000"/>
                          </a:stretch>
                        </a:blipFill>
                      </a:tcPr>
                    </a:tc>
                    <a:tc>
                      <a:txBody>
                        <a:bodyPr/>
                        <a:lstStyle/>
                        <a:p>
                          <a:endParaRPr lang="zh-TW"/>
                        </a:p>
                      </a:txBody>
                      <a:tcPr>
                        <a:blipFill>
                          <a:blip r:embed="rId2"/>
                          <a:stretch>
                            <a:fillRect l="-1015152" t="-3571" r="-180303" b="-400000"/>
                          </a:stretch>
                        </a:blipFill>
                      </a:tcPr>
                    </a:tc>
                    <a:tc>
                      <a:txBody>
                        <a:bodyPr/>
                        <a:lstStyle/>
                        <a:p>
                          <a:endParaRPr lang="zh-TW"/>
                        </a:p>
                      </a:txBody>
                      <a:tcPr>
                        <a:blipFill>
                          <a:blip r:embed="rId2"/>
                          <a:stretch>
                            <a:fillRect l="-1051429" t="-3571" r="-70000" b="-400000"/>
                          </a:stretch>
                        </a:blipFill>
                      </a:tcPr>
                    </a:tc>
                    <a:tc>
                      <a:txBody>
                        <a:bodyPr/>
                        <a:lstStyle/>
                        <a:p>
                          <a:pPr algn="ctr"/>
                          <a:r>
                            <a:rPr lang="en-US" altLang="zh-TW" sz="1600" dirty="0"/>
                            <a:t>Ref.</a:t>
                          </a:r>
                          <a:endParaRPr lang="zh-TW" altLang="en-US" sz="1600" dirty="0"/>
                        </a:p>
                      </a:txBody>
                      <a:tcPr/>
                    </a:tc>
                    <a:extLst>
                      <a:ext uri="{0D108BD9-81ED-4DB2-BD59-A6C34878D82A}">
                        <a16:rowId xmlns:a16="http://schemas.microsoft.com/office/drawing/2014/main" val="1131878854"/>
                      </a:ext>
                    </a:extLst>
                  </a:tr>
                  <a:tr h="335280">
                    <a:tc>
                      <a:txBody>
                        <a:bodyPr/>
                        <a:lstStyle/>
                        <a:p>
                          <a:pPr algn="ctr"/>
                          <a:r>
                            <a:rPr lang="en-US" altLang="zh-TW" sz="1600" dirty="0">
                              <a:solidFill>
                                <a:schemeClr val="bg1"/>
                              </a:solidFill>
                            </a:rPr>
                            <a:t>Unit</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dirty="0">
                              <a:solidFill>
                                <a:schemeClr val="bg1"/>
                              </a:solidFill>
                            </a:rPr>
                            <a:t>cm/s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cm</a:t>
                          </a:r>
                          <a:r>
                            <a:rPr lang="en-US" altLang="zh-TW" sz="1600" baseline="30000" dirty="0">
                              <a:solidFill>
                                <a:schemeClr val="bg1"/>
                              </a:solidFill>
                            </a:rPr>
                            <a:t>3</a:t>
                          </a:r>
                          <a:r>
                            <a:rPr lang="en-US" altLang="zh-TW" sz="1600" dirty="0">
                              <a:solidFill>
                                <a:schemeClr val="bg1"/>
                              </a:solidFill>
                            </a:rPr>
                            <a:t>s</a:t>
                          </a:r>
                          <a:r>
                            <a:rPr lang="en-US" altLang="zh-TW" sz="1600" baseline="30000" dirty="0">
                              <a:solidFill>
                                <a:schemeClr val="bg1"/>
                              </a:solidFill>
                            </a:rPr>
                            <a:t>-1</a:t>
                          </a:r>
                          <a:endParaRPr lang="zh-TW" altLang="en-US" sz="1600" baseline="30000" dirty="0">
                            <a:solidFill>
                              <a:schemeClr val="bg1"/>
                            </a:solidFill>
                          </a:endParaRPr>
                        </a:p>
                      </a:txBody>
                      <a:tcPr>
                        <a:solidFill>
                          <a:srgbClr val="002060"/>
                        </a:solidFill>
                      </a:tcPr>
                    </a:tc>
                    <a:tc>
                      <a:txBody>
                        <a:bodyPr/>
                        <a:lstStyle/>
                        <a:p>
                          <a:pPr algn="ctr"/>
                          <a:r>
                            <a:rPr lang="en-US" altLang="zh-TW" sz="1600" baseline="0" dirty="0">
                              <a:solidFill>
                                <a:schemeClr val="bg1"/>
                              </a:solidFill>
                            </a:rPr>
                            <a:t>cm</a:t>
                          </a:r>
                          <a:r>
                            <a:rPr lang="en-US" altLang="zh-TW" sz="1600" baseline="30000" dirty="0">
                              <a:solidFill>
                                <a:schemeClr val="bg1"/>
                              </a:solidFill>
                            </a:rPr>
                            <a:t>-3</a:t>
                          </a:r>
                          <a:endParaRPr lang="zh-TW" altLang="en-US" sz="1600" baseline="300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r>
                            <a:rPr lang="en-US" altLang="zh-TW" sz="1600" dirty="0">
                              <a:solidFill>
                                <a:schemeClr val="bg1"/>
                              </a:solidFill>
                            </a:rPr>
                            <a:t>ns</a:t>
                          </a:r>
                          <a:endParaRPr lang="zh-TW" altLang="en-US" sz="1600" dirty="0">
                            <a:solidFill>
                              <a:schemeClr val="bg1"/>
                            </a:solidFill>
                          </a:endParaRPr>
                        </a:p>
                      </a:txBody>
                      <a:tcPr>
                        <a:solidFill>
                          <a:srgbClr val="002060"/>
                        </a:solidFill>
                      </a:tcPr>
                    </a:tc>
                    <a:tc>
                      <a:txBody>
                        <a:bodyPr/>
                        <a:lstStyle/>
                        <a:p>
                          <a:pPr algn="ctr"/>
                          <a:endParaRPr lang="zh-TW" altLang="en-US" sz="1600" dirty="0">
                            <a:solidFill>
                              <a:schemeClr val="bg1"/>
                            </a:solidFill>
                          </a:endParaRPr>
                        </a:p>
                      </a:txBody>
                      <a:tcPr>
                        <a:solidFill>
                          <a:srgbClr val="002060"/>
                        </a:solidFill>
                      </a:tcPr>
                    </a:tc>
                    <a:extLst>
                      <a:ext uri="{0D108BD9-81ED-4DB2-BD59-A6C34878D82A}">
                        <a16:rowId xmlns:a16="http://schemas.microsoft.com/office/drawing/2014/main" val="1699980822"/>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[8]</a:t>
                          </a:r>
                        </a:p>
                      </a:txBody>
                      <a:tcPr/>
                    </a:tc>
                    <a:extLst>
                      <a:ext uri="{0D108BD9-81ED-4DB2-BD59-A6C34878D82A}">
                        <a16:rowId xmlns:a16="http://schemas.microsoft.com/office/drawing/2014/main" val="2565438290"/>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[9]</a:t>
                          </a:r>
                        </a:p>
                      </a:txBody>
                      <a:tcPr/>
                    </a:tc>
                    <a:extLst>
                      <a:ext uri="{0D108BD9-81ED-4DB2-BD59-A6C34878D82A}">
                        <a16:rowId xmlns:a16="http://schemas.microsoft.com/office/drawing/2014/main" val="1666662164"/>
                      </a:ext>
                    </a:extLst>
                  </a:tr>
                  <a:tr h="335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endParaRPr lang="zh-TW" altLang="en-US" sz="1600" dirty="0"/>
                        </a:p>
                      </a:txBody>
                      <a:tcPr/>
                    </a:tc>
                    <a:tc>
                      <a:txBody>
                        <a:bodyPr/>
                        <a:lstStyle/>
                        <a:p>
                          <a:pPr algn="ctr"/>
                          <a:endParaRPr lang="zh-TW" altLang="en-US" sz="1600"/>
                        </a:p>
                      </a:txBody>
                      <a:tcPr/>
                    </a:tc>
                    <a:tc>
                      <a:txBody>
                        <a:bodyPr/>
                        <a:lstStyle/>
                        <a:p>
                          <a:pPr algn="ct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a:t>
                          </a:r>
                          <a:endParaRPr lang="zh-TW" altLang="en-US" sz="1600" dirty="0"/>
                        </a:p>
                      </a:txBody>
                      <a:tcPr/>
                    </a:tc>
                    <a:tc>
                      <a:txBody>
                        <a:bodyPr/>
                        <a:lstStyle/>
                        <a:p>
                          <a:pPr algn="ctr"/>
                          <a:r>
                            <a:rPr lang="en-US" altLang="zh-TW" sz="1600" dirty="0"/>
                            <a:t>[10]</a:t>
                          </a:r>
                        </a:p>
                      </a:txBody>
                      <a:tcPr/>
                    </a:tc>
                    <a:extLst>
                      <a:ext uri="{0D108BD9-81ED-4DB2-BD59-A6C34878D82A}">
                        <a16:rowId xmlns:a16="http://schemas.microsoft.com/office/drawing/2014/main" val="884601412"/>
                      </a:ext>
                    </a:extLst>
                  </a:tr>
                </a:tbl>
              </a:graphicData>
            </a:graphic>
          </p:graphicFrame>
        </mc:Fallback>
      </mc:AlternateContent>
      <p:sp>
        <p:nvSpPr>
          <p:cNvPr id="42" name="矩形 41">
            <a:extLst>
              <a:ext uri="{FF2B5EF4-FFF2-40B4-BE49-F238E27FC236}">
                <a16:creationId xmlns:a16="http://schemas.microsoft.com/office/drawing/2014/main" id="{48D2BCCD-289A-0A41-8569-E897C13265C1}"/>
              </a:ext>
            </a:extLst>
          </p:cNvPr>
          <p:cNvSpPr/>
          <p:nvPr/>
        </p:nvSpPr>
        <p:spPr>
          <a:xfrm>
            <a:off x="678276" y="3131697"/>
            <a:ext cx="10808103" cy="1200329"/>
          </a:xfrm>
          <a:prstGeom prst="rect">
            <a:avLst/>
          </a:prstGeom>
        </p:spPr>
        <p:txBody>
          <a:bodyPr wrap="square">
            <a:spAutoFit/>
          </a:bodyPr>
          <a:lstStyle/>
          <a:p>
            <a:r>
              <a:rPr lang="en" altLang="zh-TW" sz="1200" dirty="0"/>
              <a:t>[8] Xu, J., Chen, X., Wang, W., &amp; Lu, W. (2016). </a:t>
            </a:r>
            <a:r>
              <a:rPr lang="en" altLang="zh-TW" sz="1200" b="1" dirty="0"/>
              <a:t>Extracting dark current components and characteristics parameters for InGaAs/InP avalanche photodiodes</a:t>
            </a:r>
            <a:r>
              <a:rPr lang="en" altLang="zh-TW" sz="1200" dirty="0"/>
              <a:t>. </a:t>
            </a:r>
            <a:r>
              <a:rPr lang="en" altLang="zh-TW" sz="1200" i="1" dirty="0"/>
              <a:t>Infrared Physics &amp; Technology</a:t>
            </a:r>
            <a:r>
              <a:rPr lang="en" altLang="zh-TW" sz="1200" dirty="0"/>
              <a:t>, </a:t>
            </a:r>
            <a:r>
              <a:rPr lang="en" altLang="zh-TW" sz="1200" i="1" dirty="0"/>
              <a:t>76</a:t>
            </a:r>
            <a:r>
              <a:rPr lang="en" altLang="zh-TW" sz="1200" dirty="0"/>
              <a:t>, 468-473.</a:t>
            </a:r>
          </a:p>
          <a:p>
            <a:r>
              <a:rPr lang="en" altLang="zh-TW" sz="1200" dirty="0"/>
              <a:t>[9] Wang, X. D., Hu, W. D., Chen, X. S., Lu, W., Tang, H. J., Li, T., &amp; Gong, H. M. (2008). </a:t>
            </a:r>
            <a:r>
              <a:rPr lang="en" altLang="zh-TW" sz="1200" b="1" dirty="0"/>
              <a:t>Dark current simulation of InP/In 0.53 Ga 0.47 As/InP pin photodiode</a:t>
            </a:r>
            <a:r>
              <a:rPr lang="en" altLang="zh-TW" sz="1200" dirty="0"/>
              <a:t>. </a:t>
            </a:r>
            <a:r>
              <a:rPr lang="en" altLang="zh-TW" sz="1200" i="1" dirty="0"/>
              <a:t>Optical and quantum electronics</a:t>
            </a:r>
            <a:r>
              <a:rPr lang="en" altLang="zh-TW" sz="1200" dirty="0"/>
              <a:t>, </a:t>
            </a:r>
            <a:r>
              <a:rPr lang="en" altLang="zh-TW" sz="1200" i="1" dirty="0"/>
              <a:t>40</a:t>
            </a:r>
            <a:r>
              <a:rPr lang="en" altLang="zh-TW" sz="1200" dirty="0"/>
              <a:t>(14-15), 1261-1266.</a:t>
            </a:r>
          </a:p>
          <a:p>
            <a:r>
              <a:rPr lang="en" altLang="zh-TW" sz="1200" dirty="0"/>
              <a:t>[10] Parks, J. W., Smith, A. W., Brennan, K. F., &amp; Tarof, L. E. (1996). </a:t>
            </a:r>
            <a:r>
              <a:rPr lang="en" altLang="zh-TW" sz="1200" b="1" dirty="0"/>
              <a:t>Theoretical study of device sensitivity and gain saturation of separate absorption, grading, charge, and multiplication InP/InGaAs avalanche photodiodes</a:t>
            </a:r>
            <a:r>
              <a:rPr lang="en" altLang="zh-TW" sz="1200" dirty="0"/>
              <a:t>. </a:t>
            </a:r>
            <a:r>
              <a:rPr lang="en" altLang="zh-TW" sz="1200" i="1" dirty="0"/>
              <a:t>IEEE transactions on electron devices</a:t>
            </a:r>
            <a:r>
              <a:rPr lang="en" altLang="zh-TW" sz="1200" dirty="0"/>
              <a:t>, </a:t>
            </a:r>
            <a:r>
              <a:rPr lang="en" altLang="zh-TW" sz="1200" i="1" dirty="0"/>
              <a:t>43</a:t>
            </a:r>
            <a:r>
              <a:rPr lang="en" altLang="zh-TW" sz="1200" dirty="0"/>
              <a:t>(12), 2113-2121.</a:t>
            </a:r>
            <a:endParaRPr lang="zh-TW" altLang="en-US" sz="1200" dirty="0"/>
          </a:p>
        </p:txBody>
      </p:sp>
      <p:cxnSp>
        <p:nvCxnSpPr>
          <p:cNvPr id="4" name="直線接點 3">
            <a:extLst>
              <a:ext uri="{FF2B5EF4-FFF2-40B4-BE49-F238E27FC236}">
                <a16:creationId xmlns:a16="http://schemas.microsoft.com/office/drawing/2014/main" id="{F69833B8-2910-2948-B5D2-A699A78585A5}"/>
              </a:ext>
            </a:extLst>
          </p:cNvPr>
          <p:cNvCxnSpPr>
            <a:cxnSpLocks/>
          </p:cNvCxnSpPr>
          <p:nvPr/>
        </p:nvCxnSpPr>
        <p:spPr>
          <a:xfrm>
            <a:off x="703261" y="1357747"/>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8B92A523-4D0B-BB43-92F0-18770CB7C868}"/>
              </a:ext>
            </a:extLst>
          </p:cNvPr>
          <p:cNvSpPr txBox="1"/>
          <p:nvPr/>
        </p:nvSpPr>
        <p:spPr>
          <a:xfrm>
            <a:off x="3043597" y="736468"/>
            <a:ext cx="6110775" cy="646331"/>
          </a:xfrm>
          <a:prstGeom prst="rect">
            <a:avLst/>
          </a:prstGeom>
          <a:noFill/>
        </p:spPr>
        <p:txBody>
          <a:bodyPr wrap="none" rtlCol="0">
            <a:spAutoFit/>
          </a:bodyPr>
          <a:lstStyle/>
          <a:p>
            <a:r>
              <a:rPr kumimoji="1" lang="en-US" altLang="zh-TW" sz="3600" dirty="0"/>
              <a:t>SRH lifetime of InP [Simulation]</a:t>
            </a:r>
            <a:endParaRPr kumimoji="1" lang="zh-TW" altLang="en-US" sz="3600" dirty="0">
              <a:latin typeface="+mj-lt"/>
            </a:endParaRPr>
          </a:p>
        </p:txBody>
      </p:sp>
    </p:spTree>
    <p:extLst>
      <p:ext uri="{BB962C8B-B14F-4D97-AF65-F5344CB8AC3E}">
        <p14:creationId xmlns:p14="http://schemas.microsoft.com/office/powerpoint/2010/main" val="357701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D7828D5-718D-AC45-979A-4703F7611244}"/>
              </a:ext>
            </a:extLst>
          </p:cNvPr>
          <p:cNvPicPr>
            <a:picLocks noChangeAspect="1"/>
          </p:cNvPicPr>
          <p:nvPr/>
        </p:nvPicPr>
        <p:blipFill>
          <a:blip r:embed="rId2"/>
          <a:stretch>
            <a:fillRect/>
          </a:stretch>
        </p:blipFill>
        <p:spPr>
          <a:xfrm>
            <a:off x="0" y="269201"/>
            <a:ext cx="12192000" cy="6319598"/>
          </a:xfrm>
          <a:prstGeom prst="rect">
            <a:avLst/>
          </a:prstGeom>
        </p:spPr>
      </p:pic>
      <p:cxnSp>
        <p:nvCxnSpPr>
          <p:cNvPr id="4" name="直線箭頭接點 3">
            <a:extLst>
              <a:ext uri="{FF2B5EF4-FFF2-40B4-BE49-F238E27FC236}">
                <a16:creationId xmlns:a16="http://schemas.microsoft.com/office/drawing/2014/main" id="{92715BE8-2C0B-5645-8F5E-AD5E94D99419}"/>
              </a:ext>
            </a:extLst>
          </p:cNvPr>
          <p:cNvCxnSpPr>
            <a:cxnSpLocks/>
          </p:cNvCxnSpPr>
          <p:nvPr/>
        </p:nvCxnSpPr>
        <p:spPr>
          <a:xfrm flipH="1">
            <a:off x="2153094" y="2200940"/>
            <a:ext cx="21796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箭頭接點 4">
            <a:extLst>
              <a:ext uri="{FF2B5EF4-FFF2-40B4-BE49-F238E27FC236}">
                <a16:creationId xmlns:a16="http://schemas.microsoft.com/office/drawing/2014/main" id="{F7CF0DD9-8E45-7848-81FE-6D29067450D4}"/>
              </a:ext>
            </a:extLst>
          </p:cNvPr>
          <p:cNvCxnSpPr>
            <a:cxnSpLocks/>
          </p:cNvCxnSpPr>
          <p:nvPr/>
        </p:nvCxnSpPr>
        <p:spPr>
          <a:xfrm>
            <a:off x="2153094" y="2200940"/>
            <a:ext cx="0" cy="37001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CF29332A-1B71-7B45-8846-34F8724020D8}"/>
                  </a:ext>
                </a:extLst>
              </p:cNvPr>
              <p:cNvSpPr txBox="1"/>
              <p:nvPr/>
            </p:nvSpPr>
            <p:spPr>
              <a:xfrm>
                <a:off x="1448927" y="6132444"/>
                <a:ext cx="14083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solidFill>
                            <a:srgbClr val="FF0000"/>
                          </a:solidFill>
                          <a:latin typeface="Cambria Math" panose="02040503050406030204" pitchFamily="18" charset="0"/>
                        </a:rPr>
                        <m:t>𝑥</m:t>
                      </m:r>
                      <m:r>
                        <a:rPr kumimoji="1" lang="en-US" altLang="zh-TW" b="0" i="1" smtClean="0">
                          <a:solidFill>
                            <a:srgbClr val="FF0000"/>
                          </a:solidFill>
                          <a:latin typeface="Cambria Math" panose="02040503050406030204" pitchFamily="18" charset="0"/>
                        </a:rPr>
                        <m:t>=−4.417</m:t>
                      </m:r>
                    </m:oMath>
                  </m:oMathPara>
                </a14:m>
                <a:endParaRPr kumimoji="1" lang="zh-TW" altLang="en-US" dirty="0">
                  <a:solidFill>
                    <a:srgbClr val="FF0000"/>
                  </a:solidFill>
                </a:endParaRPr>
              </a:p>
            </p:txBody>
          </p:sp>
        </mc:Choice>
        <mc:Fallback xmlns="">
          <p:sp>
            <p:nvSpPr>
              <p:cNvPr id="9" name="文字方塊 8">
                <a:extLst>
                  <a:ext uri="{FF2B5EF4-FFF2-40B4-BE49-F238E27FC236}">
                    <a16:creationId xmlns:a16="http://schemas.microsoft.com/office/drawing/2014/main" id="{CF29332A-1B71-7B45-8846-34F8724020D8}"/>
                  </a:ext>
                </a:extLst>
              </p:cNvPr>
              <p:cNvSpPr txBox="1">
                <a:spLocks noRot="1" noChangeAspect="1" noMove="1" noResize="1" noEditPoints="1" noAdjustHandles="1" noChangeArrowheads="1" noChangeShapeType="1" noTextEdit="1"/>
              </p:cNvSpPr>
              <p:nvPr/>
            </p:nvSpPr>
            <p:spPr>
              <a:xfrm>
                <a:off x="1448927" y="6132444"/>
                <a:ext cx="1408334" cy="369332"/>
              </a:xfrm>
              <a:prstGeom prst="rect">
                <a:avLst/>
              </a:prstGeom>
              <a:blipFill>
                <a:blip r:embed="rId3"/>
                <a:stretch>
                  <a:fillRect/>
                </a:stretch>
              </a:blipFill>
            </p:spPr>
            <p:txBody>
              <a:bodyPr/>
              <a:lstStyle/>
              <a:p>
                <a:r>
                  <a:rPr lang="zh-TW" altLang="en-US">
                    <a:noFill/>
                  </a:rPr>
                  <a:t> </a:t>
                </a:r>
              </a:p>
            </p:txBody>
          </p:sp>
        </mc:Fallback>
      </mc:AlternateContent>
      <p:sp>
        <p:nvSpPr>
          <p:cNvPr id="10" name="文字方塊 9">
            <a:extLst>
              <a:ext uri="{FF2B5EF4-FFF2-40B4-BE49-F238E27FC236}">
                <a16:creationId xmlns:a16="http://schemas.microsoft.com/office/drawing/2014/main" id="{52BDC589-C40D-0548-9AF2-6896B62603C5}"/>
              </a:ext>
            </a:extLst>
          </p:cNvPr>
          <p:cNvSpPr txBox="1"/>
          <p:nvPr/>
        </p:nvSpPr>
        <p:spPr>
          <a:xfrm>
            <a:off x="3883378" y="1535232"/>
            <a:ext cx="239324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zh-CN" altLang="en-US" dirty="0">
                <a:latin typeface="Kaiti TC" panose="02010600040101010101" pitchFamily="2" charset="-120"/>
                <a:ea typeface="Kaiti TC" panose="02010600040101010101" pitchFamily="2" charset="-120"/>
              </a:rPr>
              <a:t>為了討論</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lifetime</a:t>
            </a:r>
            <a:r>
              <a:rPr kumimoji="1" lang="en-US" altLang="zh-TW"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與摻雜濃度的關係，我們需要藉由載子再生速率</a:t>
            </a:r>
            <a:r>
              <a:rPr kumimoji="1" lang="zh-TW" altLang="en-US" dirty="0">
                <a:latin typeface="Kaiti TC" panose="02010600040101010101" pitchFamily="2" charset="-120"/>
                <a:ea typeface="Kaiti TC" panose="02010600040101010101" pitchFamily="2" charset="-120"/>
              </a:rPr>
              <a:t>找到擊穿前之最大空乏區寬度，再藉此尋找對 </a:t>
            </a:r>
            <a:r>
              <a:rPr kumimoji="1" lang="en-US" altLang="zh-TW" dirty="0">
                <a:ea typeface="Kaiti TC" panose="02010600040101010101" pitchFamily="2" charset="-120"/>
              </a:rPr>
              <a:t>SRH</a:t>
            </a:r>
            <a:r>
              <a:rPr kumimoji="1" lang="zh-TW" altLang="en-US" dirty="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有影響之</a:t>
            </a:r>
            <a:r>
              <a:rPr kumimoji="1" lang="en-US" altLang="zh-TW" dirty="0">
                <a:latin typeface="Kaiti TC" panose="02010600040101010101" pitchFamily="2" charset="-120"/>
                <a:ea typeface="Kaiti TC" panose="02010600040101010101" pitchFamily="2" charset="-120"/>
              </a:rPr>
              <a:t> </a:t>
            </a:r>
            <a:r>
              <a:rPr kumimoji="1" lang="en-US" altLang="zh-TW" i="1" dirty="0">
                <a:ea typeface="Kaiti TC" panose="02010600040101010101" pitchFamily="2" charset="-120"/>
              </a:rPr>
              <a:t>p</a:t>
            </a:r>
            <a:r>
              <a:rPr kumimoji="1" lang="en-US" altLang="zh-TW" dirty="0">
                <a:ea typeface="Kaiti TC" panose="02010600040101010101" pitchFamily="2" charset="-120"/>
              </a:rPr>
              <a:t>-type InP </a:t>
            </a:r>
            <a:r>
              <a:rPr kumimoji="1" lang="zh-CN" altLang="en-US" dirty="0">
                <a:latin typeface="Kaiti TC" panose="02010600040101010101" pitchFamily="2" charset="-120"/>
                <a:ea typeface="Kaiti TC" panose="02010600040101010101" pitchFamily="2" charset="-120"/>
              </a:rPr>
              <a:t>濃度範圍。</a:t>
            </a:r>
            <a:endParaRPr kumimoji="1" lang="zh-TW" alt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50687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B2AC405-F7A4-624E-9683-E85415E45DE2}"/>
              </a:ext>
            </a:extLst>
          </p:cNvPr>
          <p:cNvPicPr>
            <a:picLocks noChangeAspect="1"/>
          </p:cNvPicPr>
          <p:nvPr/>
        </p:nvPicPr>
        <p:blipFill>
          <a:blip r:embed="rId2"/>
          <a:stretch>
            <a:fillRect/>
          </a:stretch>
        </p:blipFill>
        <p:spPr>
          <a:xfrm>
            <a:off x="0" y="263316"/>
            <a:ext cx="12192000" cy="6331367"/>
          </a:xfrm>
          <a:prstGeom prst="rect">
            <a:avLst/>
          </a:prstGeom>
        </p:spPr>
      </p:pic>
      <p:cxnSp>
        <p:nvCxnSpPr>
          <p:cNvPr id="5" name="直線箭頭接點 4">
            <a:extLst>
              <a:ext uri="{FF2B5EF4-FFF2-40B4-BE49-F238E27FC236}">
                <a16:creationId xmlns:a16="http://schemas.microsoft.com/office/drawing/2014/main" id="{9B863482-BA6F-2945-ABB1-61821A704E80}"/>
              </a:ext>
            </a:extLst>
          </p:cNvPr>
          <p:cNvCxnSpPr/>
          <p:nvPr/>
        </p:nvCxnSpPr>
        <p:spPr>
          <a:xfrm flipH="1">
            <a:off x="1552353" y="2668772"/>
            <a:ext cx="1860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FB24A5F3-6F24-4542-A300-BD9E0153403D}"/>
              </a:ext>
            </a:extLst>
          </p:cNvPr>
          <p:cNvSpPr txBox="1"/>
          <p:nvPr/>
        </p:nvSpPr>
        <p:spPr>
          <a:xfrm>
            <a:off x="1605539" y="2299440"/>
            <a:ext cx="877163" cy="369332"/>
          </a:xfrm>
          <a:prstGeom prst="rect">
            <a:avLst/>
          </a:prstGeom>
          <a:noFill/>
        </p:spPr>
        <p:txBody>
          <a:bodyPr wrap="none" rtlCol="0">
            <a:spAutoFit/>
          </a:bodyPr>
          <a:lstStyle/>
          <a:p>
            <a:r>
              <a:rPr kumimoji="1" lang="en-US" altLang="zh-TW" dirty="0"/>
              <a:t>3.36e17</a:t>
            </a:r>
            <a:endParaRPr kumimoji="1" lang="zh-TW" altLang="en-US" dirty="0"/>
          </a:p>
        </p:txBody>
      </p:sp>
      <p:cxnSp>
        <p:nvCxnSpPr>
          <p:cNvPr id="8" name="直線箭頭接點 7">
            <a:extLst>
              <a:ext uri="{FF2B5EF4-FFF2-40B4-BE49-F238E27FC236}">
                <a16:creationId xmlns:a16="http://schemas.microsoft.com/office/drawing/2014/main" id="{5E35A2BF-7398-C544-9D67-80DC31431234}"/>
              </a:ext>
            </a:extLst>
          </p:cNvPr>
          <p:cNvCxnSpPr/>
          <p:nvPr/>
        </p:nvCxnSpPr>
        <p:spPr>
          <a:xfrm>
            <a:off x="2849526" y="1520456"/>
            <a:ext cx="563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箭頭接點 10">
            <a:extLst>
              <a:ext uri="{FF2B5EF4-FFF2-40B4-BE49-F238E27FC236}">
                <a16:creationId xmlns:a16="http://schemas.microsoft.com/office/drawing/2014/main" id="{1291C871-F096-2640-90A8-3732147F2469}"/>
              </a:ext>
            </a:extLst>
          </p:cNvPr>
          <p:cNvCxnSpPr>
            <a:cxnSpLocks/>
          </p:cNvCxnSpPr>
          <p:nvPr/>
        </p:nvCxnSpPr>
        <p:spPr>
          <a:xfrm flipH="1">
            <a:off x="4859080" y="1520456"/>
            <a:ext cx="27963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30012170-2612-684E-B4DD-4AB1FD4C03DC}"/>
              </a:ext>
            </a:extLst>
          </p:cNvPr>
          <p:cNvSpPr txBox="1"/>
          <p:nvPr/>
        </p:nvSpPr>
        <p:spPr>
          <a:xfrm>
            <a:off x="4931619" y="1151124"/>
            <a:ext cx="2723823" cy="369332"/>
          </a:xfrm>
          <a:prstGeom prst="rect">
            <a:avLst/>
          </a:prstGeom>
          <a:noFill/>
        </p:spPr>
        <p:txBody>
          <a:bodyPr wrap="none" rtlCol="0">
            <a:spAutoFit/>
          </a:bodyPr>
          <a:lstStyle/>
          <a:p>
            <a:r>
              <a:rPr kumimoji="1" lang="zh-TW" altLang="en-US" dirty="0">
                <a:latin typeface="Kaiti TC" panose="02010600040101010101" pitchFamily="2" charset="-120"/>
                <a:ea typeface="Kaiti TC" panose="02010600040101010101" pitchFamily="2" charset="-120"/>
              </a:rPr>
              <a:t>擊穿前之空乏區約略範圍</a:t>
            </a:r>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F5964F3F-DA15-734F-82C8-141D681AF04D}"/>
                  </a:ext>
                </a:extLst>
              </p:cNvPr>
              <p:cNvSpPr txBox="1"/>
              <p:nvPr/>
            </p:nvSpPr>
            <p:spPr>
              <a:xfrm>
                <a:off x="5259689" y="1520456"/>
                <a:ext cx="2067682"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b="0" i="1" smtClean="0">
                              <a:latin typeface="Cambria Math" panose="02040503050406030204" pitchFamily="18" charset="0"/>
                            </a:rPr>
                          </m:ctrlPr>
                        </m:sSubPr>
                        <m:e>
                          <m:r>
                            <a:rPr kumimoji="1" lang="en-US" altLang="zh-TW" b="0" i="1" smtClean="0">
                              <a:latin typeface="Cambria Math" panose="02040503050406030204" pitchFamily="18" charset="0"/>
                            </a:rPr>
                            <m:t>𝑉</m:t>
                          </m:r>
                        </m:e>
                        <m:sub>
                          <m:r>
                            <m:rPr>
                              <m:sty m:val="p"/>
                            </m:rPr>
                            <a:rPr kumimoji="1" lang="en-US" altLang="zh-TW" b="0" i="0" smtClean="0">
                              <a:latin typeface="Cambria Math" panose="02040503050406030204" pitchFamily="18" charset="0"/>
                            </a:rPr>
                            <m:t>applied</m:t>
                          </m:r>
                        </m:sub>
                      </m:sSub>
                      <m:r>
                        <a:rPr kumimoji="1" lang="en-US" altLang="zh-TW" b="0" i="1" smtClean="0">
                          <a:latin typeface="Cambria Math" panose="02040503050406030204" pitchFamily="18" charset="0"/>
                        </a:rPr>
                        <m:t>=−20</m:t>
                      </m:r>
                      <m:d>
                        <m:dPr>
                          <m:ctrlPr>
                            <a:rPr kumimoji="1" lang="en-US" altLang="zh-TW" b="0" i="1" smtClean="0">
                              <a:latin typeface="Cambria Math" panose="02040503050406030204" pitchFamily="18" charset="0"/>
                            </a:rPr>
                          </m:ctrlPr>
                        </m:dPr>
                        <m:e>
                          <m:r>
                            <m:rPr>
                              <m:sty m:val="p"/>
                            </m:rPr>
                            <a:rPr kumimoji="1" lang="en-US" altLang="zh-TW" b="0" i="0" smtClean="0">
                              <a:latin typeface="Cambria Math" panose="02040503050406030204" pitchFamily="18" charset="0"/>
                            </a:rPr>
                            <m:t>V</m:t>
                          </m:r>
                        </m:e>
                      </m:d>
                    </m:oMath>
                  </m:oMathPara>
                </a14:m>
                <a:endParaRPr kumimoji="1" lang="zh-TW" altLang="en-US" dirty="0"/>
              </a:p>
            </p:txBody>
          </p:sp>
        </mc:Choice>
        <mc:Fallback xmlns="">
          <p:sp>
            <p:nvSpPr>
              <p:cNvPr id="15" name="文字方塊 14">
                <a:extLst>
                  <a:ext uri="{FF2B5EF4-FFF2-40B4-BE49-F238E27FC236}">
                    <a16:creationId xmlns:a16="http://schemas.microsoft.com/office/drawing/2014/main" id="{F5964F3F-DA15-734F-82C8-141D681AF04D}"/>
                  </a:ext>
                </a:extLst>
              </p:cNvPr>
              <p:cNvSpPr txBox="1">
                <a:spLocks noRot="1" noChangeAspect="1" noMove="1" noResize="1" noEditPoints="1" noAdjustHandles="1" noChangeArrowheads="1" noChangeShapeType="1" noTextEdit="1"/>
              </p:cNvSpPr>
              <p:nvPr/>
            </p:nvSpPr>
            <p:spPr>
              <a:xfrm>
                <a:off x="5259689" y="1520456"/>
                <a:ext cx="2067682" cy="390748"/>
              </a:xfrm>
              <a:prstGeom prst="rect">
                <a:avLst/>
              </a:prstGeom>
              <a:blipFill>
                <a:blip r:embed="rId3"/>
                <a:stretch>
                  <a:fillRect b="-1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919749EC-D575-ED48-8C7D-F12DE051EC33}"/>
                  </a:ext>
                </a:extLst>
              </p:cNvPr>
              <p:cNvSpPr txBox="1"/>
              <p:nvPr/>
            </p:nvSpPr>
            <p:spPr>
              <a:xfrm>
                <a:off x="2111492" y="5545422"/>
                <a:ext cx="14083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solidFill>
                            <a:srgbClr val="FF0000"/>
                          </a:solidFill>
                          <a:latin typeface="Cambria Math" panose="02040503050406030204" pitchFamily="18" charset="0"/>
                        </a:rPr>
                        <m:t>𝑥</m:t>
                      </m:r>
                      <m:r>
                        <a:rPr kumimoji="1" lang="en-US" altLang="zh-TW" b="0" i="1" smtClean="0">
                          <a:solidFill>
                            <a:srgbClr val="FF0000"/>
                          </a:solidFill>
                          <a:latin typeface="Cambria Math" panose="02040503050406030204" pitchFamily="18" charset="0"/>
                        </a:rPr>
                        <m:t>=−4.417</m:t>
                      </m:r>
                    </m:oMath>
                  </m:oMathPara>
                </a14:m>
                <a:endParaRPr kumimoji="1" lang="zh-TW" altLang="en-US" dirty="0">
                  <a:solidFill>
                    <a:srgbClr val="FF0000"/>
                  </a:solidFill>
                </a:endParaRPr>
              </a:p>
            </p:txBody>
          </p:sp>
        </mc:Choice>
        <mc:Fallback xmlns="">
          <p:sp>
            <p:nvSpPr>
              <p:cNvPr id="16" name="文字方塊 15">
                <a:extLst>
                  <a:ext uri="{FF2B5EF4-FFF2-40B4-BE49-F238E27FC236}">
                    <a16:creationId xmlns:a16="http://schemas.microsoft.com/office/drawing/2014/main" id="{919749EC-D575-ED48-8C7D-F12DE051EC33}"/>
                  </a:ext>
                </a:extLst>
              </p:cNvPr>
              <p:cNvSpPr txBox="1">
                <a:spLocks noRot="1" noChangeAspect="1" noMove="1" noResize="1" noEditPoints="1" noAdjustHandles="1" noChangeArrowheads="1" noChangeShapeType="1" noTextEdit="1"/>
              </p:cNvSpPr>
              <p:nvPr/>
            </p:nvSpPr>
            <p:spPr>
              <a:xfrm>
                <a:off x="2111492" y="5545422"/>
                <a:ext cx="1408334" cy="369332"/>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40499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圖片 42">
            <a:extLst>
              <a:ext uri="{FF2B5EF4-FFF2-40B4-BE49-F238E27FC236}">
                <a16:creationId xmlns:a16="http://schemas.microsoft.com/office/drawing/2014/main" id="{6099A0CA-C497-104D-A4CF-C754E43423D0}"/>
              </a:ext>
            </a:extLst>
          </p:cNvPr>
          <p:cNvPicPr>
            <a:picLocks noChangeAspect="1"/>
          </p:cNvPicPr>
          <p:nvPr/>
        </p:nvPicPr>
        <p:blipFill>
          <a:blip r:embed="rId2"/>
          <a:stretch>
            <a:fillRect/>
          </a:stretch>
        </p:blipFill>
        <p:spPr>
          <a:xfrm>
            <a:off x="0" y="251548"/>
            <a:ext cx="12192000" cy="6354903"/>
          </a:xfrm>
          <a:prstGeom prst="rect">
            <a:avLst/>
          </a:prstGeom>
        </p:spPr>
      </p:pic>
      <p:sp>
        <p:nvSpPr>
          <p:cNvPr id="44" name="文字方塊 43">
            <a:extLst>
              <a:ext uri="{FF2B5EF4-FFF2-40B4-BE49-F238E27FC236}">
                <a16:creationId xmlns:a16="http://schemas.microsoft.com/office/drawing/2014/main" id="{BD48CE35-F342-854F-95B2-BA2EFC80D78F}"/>
              </a:ext>
            </a:extLst>
          </p:cNvPr>
          <p:cNvSpPr txBox="1"/>
          <p:nvPr/>
        </p:nvSpPr>
        <p:spPr>
          <a:xfrm>
            <a:off x="1748713" y="3896944"/>
            <a:ext cx="625492" cy="338554"/>
          </a:xfrm>
          <a:prstGeom prst="rect">
            <a:avLst/>
          </a:prstGeom>
          <a:noFill/>
        </p:spPr>
        <p:txBody>
          <a:bodyPr wrap="none" rtlCol="0">
            <a:spAutoFit/>
          </a:bodyPr>
          <a:lstStyle/>
          <a:p>
            <a:r>
              <a:rPr kumimoji="1" lang="en-US" altLang="zh-TW" sz="1600" dirty="0"/>
              <a:t>330K</a:t>
            </a:r>
            <a:endParaRPr kumimoji="1" lang="zh-TW" altLang="en-US" sz="1600" dirty="0"/>
          </a:p>
        </p:txBody>
      </p:sp>
      <p:sp>
        <p:nvSpPr>
          <p:cNvPr id="45" name="文字方塊 44">
            <a:extLst>
              <a:ext uri="{FF2B5EF4-FFF2-40B4-BE49-F238E27FC236}">
                <a16:creationId xmlns:a16="http://schemas.microsoft.com/office/drawing/2014/main" id="{8888F706-998C-C046-B08B-251D943BC42A}"/>
              </a:ext>
            </a:extLst>
          </p:cNvPr>
          <p:cNvSpPr txBox="1"/>
          <p:nvPr/>
        </p:nvSpPr>
        <p:spPr>
          <a:xfrm>
            <a:off x="1748713" y="3135389"/>
            <a:ext cx="625492" cy="338554"/>
          </a:xfrm>
          <a:prstGeom prst="rect">
            <a:avLst/>
          </a:prstGeom>
          <a:noFill/>
        </p:spPr>
        <p:txBody>
          <a:bodyPr wrap="none" rtlCol="0">
            <a:spAutoFit/>
          </a:bodyPr>
          <a:lstStyle/>
          <a:p>
            <a:r>
              <a:rPr kumimoji="1" lang="en-US" altLang="zh-TW" sz="1600" dirty="0"/>
              <a:t>240K</a:t>
            </a:r>
            <a:endParaRPr kumimoji="1" lang="zh-TW" altLang="en-US" sz="1600" dirty="0"/>
          </a:p>
        </p:txBody>
      </p:sp>
      <p:cxnSp>
        <p:nvCxnSpPr>
          <p:cNvPr id="46" name="直線箭頭接點 45">
            <a:extLst>
              <a:ext uri="{FF2B5EF4-FFF2-40B4-BE49-F238E27FC236}">
                <a16:creationId xmlns:a16="http://schemas.microsoft.com/office/drawing/2014/main" id="{A1E6BD76-FD4E-564B-894D-CCAC767D65EF}"/>
              </a:ext>
            </a:extLst>
          </p:cNvPr>
          <p:cNvCxnSpPr/>
          <p:nvPr/>
        </p:nvCxnSpPr>
        <p:spPr>
          <a:xfrm>
            <a:off x="2031994" y="3469552"/>
            <a:ext cx="0" cy="427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46">
            <a:extLst>
              <a:ext uri="{FF2B5EF4-FFF2-40B4-BE49-F238E27FC236}">
                <a16:creationId xmlns:a16="http://schemas.microsoft.com/office/drawing/2014/main" id="{D7791B95-40DF-6D47-816C-939EB6238FF2}"/>
              </a:ext>
            </a:extLst>
          </p:cNvPr>
          <p:cNvSpPr txBox="1"/>
          <p:nvPr/>
        </p:nvSpPr>
        <p:spPr>
          <a:xfrm>
            <a:off x="6722692" y="5250051"/>
            <a:ext cx="625492" cy="338554"/>
          </a:xfrm>
          <a:prstGeom prst="rect">
            <a:avLst/>
          </a:prstGeom>
          <a:noFill/>
        </p:spPr>
        <p:txBody>
          <a:bodyPr wrap="none" rtlCol="0">
            <a:spAutoFit/>
          </a:bodyPr>
          <a:lstStyle/>
          <a:p>
            <a:r>
              <a:rPr kumimoji="1" lang="en-US" altLang="zh-TW" sz="1600" dirty="0"/>
              <a:t>240K</a:t>
            </a:r>
            <a:endParaRPr kumimoji="1" lang="zh-TW" altLang="en-US" dirty="0"/>
          </a:p>
        </p:txBody>
      </p:sp>
      <p:sp>
        <p:nvSpPr>
          <p:cNvPr id="48" name="文字方塊 47">
            <a:extLst>
              <a:ext uri="{FF2B5EF4-FFF2-40B4-BE49-F238E27FC236}">
                <a16:creationId xmlns:a16="http://schemas.microsoft.com/office/drawing/2014/main" id="{4F275583-3102-6349-8A86-DAB859A5DF34}"/>
              </a:ext>
            </a:extLst>
          </p:cNvPr>
          <p:cNvSpPr txBox="1"/>
          <p:nvPr/>
        </p:nvSpPr>
        <p:spPr>
          <a:xfrm>
            <a:off x="6722692" y="4430623"/>
            <a:ext cx="625492" cy="338554"/>
          </a:xfrm>
          <a:prstGeom prst="rect">
            <a:avLst/>
          </a:prstGeom>
          <a:noFill/>
        </p:spPr>
        <p:txBody>
          <a:bodyPr wrap="none" rtlCol="0">
            <a:spAutoFit/>
          </a:bodyPr>
          <a:lstStyle/>
          <a:p>
            <a:r>
              <a:rPr kumimoji="1" lang="en-US" altLang="zh-TW" sz="1600" dirty="0"/>
              <a:t>330K</a:t>
            </a:r>
            <a:endParaRPr kumimoji="1" lang="zh-TW" altLang="en-US" sz="1600" dirty="0"/>
          </a:p>
        </p:txBody>
      </p:sp>
      <p:cxnSp>
        <p:nvCxnSpPr>
          <p:cNvPr id="49" name="直線箭頭接點 48">
            <a:extLst>
              <a:ext uri="{FF2B5EF4-FFF2-40B4-BE49-F238E27FC236}">
                <a16:creationId xmlns:a16="http://schemas.microsoft.com/office/drawing/2014/main" id="{07F8F3F8-620D-DB4A-A85E-E657ABF60D73}"/>
              </a:ext>
            </a:extLst>
          </p:cNvPr>
          <p:cNvCxnSpPr/>
          <p:nvPr/>
        </p:nvCxnSpPr>
        <p:spPr>
          <a:xfrm>
            <a:off x="7005973" y="4787934"/>
            <a:ext cx="0" cy="4273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0" name="文字方塊 49">
            <a:extLst>
              <a:ext uri="{FF2B5EF4-FFF2-40B4-BE49-F238E27FC236}">
                <a16:creationId xmlns:a16="http://schemas.microsoft.com/office/drawing/2014/main" id="{971B3C03-79E3-7A40-A490-E10B6311A11C}"/>
              </a:ext>
            </a:extLst>
          </p:cNvPr>
          <p:cNvSpPr txBox="1"/>
          <p:nvPr/>
        </p:nvSpPr>
        <p:spPr>
          <a:xfrm>
            <a:off x="2923902" y="3914953"/>
            <a:ext cx="455574" cy="338554"/>
          </a:xfrm>
          <a:prstGeom prst="rect">
            <a:avLst/>
          </a:prstGeom>
          <a:noFill/>
        </p:spPr>
        <p:txBody>
          <a:bodyPr wrap="none" rtlCol="0">
            <a:spAutoFit/>
          </a:bodyPr>
          <a:lstStyle/>
          <a:p>
            <a:r>
              <a:rPr kumimoji="1" lang="en-US" altLang="zh-TW" sz="1600" dirty="0"/>
              <a:t>[N]</a:t>
            </a:r>
            <a:endParaRPr kumimoji="1" lang="zh-TW" altLang="en-US" dirty="0"/>
          </a:p>
        </p:txBody>
      </p:sp>
      <p:sp>
        <p:nvSpPr>
          <p:cNvPr id="51" name="文字方塊 50">
            <a:extLst>
              <a:ext uri="{FF2B5EF4-FFF2-40B4-BE49-F238E27FC236}">
                <a16:creationId xmlns:a16="http://schemas.microsoft.com/office/drawing/2014/main" id="{4332C8AE-81E1-5447-8A52-C4BFA617D444}"/>
              </a:ext>
            </a:extLst>
          </p:cNvPr>
          <p:cNvSpPr txBox="1"/>
          <p:nvPr/>
        </p:nvSpPr>
        <p:spPr>
          <a:xfrm>
            <a:off x="4095519" y="3513971"/>
            <a:ext cx="412292" cy="338554"/>
          </a:xfrm>
          <a:prstGeom prst="rect">
            <a:avLst/>
          </a:prstGeom>
          <a:noFill/>
        </p:spPr>
        <p:txBody>
          <a:bodyPr wrap="none" rtlCol="0">
            <a:spAutoFit/>
          </a:bodyPr>
          <a:lstStyle/>
          <a:p>
            <a:r>
              <a:rPr kumimoji="1" lang="en-US" altLang="zh-TW" sz="1600" dirty="0"/>
              <a:t>[P]</a:t>
            </a:r>
            <a:endParaRPr kumimoji="1" lang="zh-TW" altLang="en-US" dirty="0"/>
          </a:p>
        </p:txBody>
      </p:sp>
      <p:sp>
        <p:nvSpPr>
          <p:cNvPr id="52" name="文字方塊 51">
            <a:extLst>
              <a:ext uri="{FF2B5EF4-FFF2-40B4-BE49-F238E27FC236}">
                <a16:creationId xmlns:a16="http://schemas.microsoft.com/office/drawing/2014/main" id="{8FE8B48C-01AF-AB4F-9F71-C0A46A923DC9}"/>
              </a:ext>
            </a:extLst>
          </p:cNvPr>
          <p:cNvSpPr txBox="1"/>
          <p:nvPr/>
        </p:nvSpPr>
        <p:spPr>
          <a:xfrm>
            <a:off x="8090129" y="5250051"/>
            <a:ext cx="455574" cy="338554"/>
          </a:xfrm>
          <a:prstGeom prst="rect">
            <a:avLst/>
          </a:prstGeom>
          <a:noFill/>
        </p:spPr>
        <p:txBody>
          <a:bodyPr wrap="none" rtlCol="0">
            <a:spAutoFit/>
          </a:bodyPr>
          <a:lstStyle/>
          <a:p>
            <a:r>
              <a:rPr kumimoji="1" lang="en-US" altLang="zh-TW" sz="1600" dirty="0"/>
              <a:t>[N]</a:t>
            </a:r>
            <a:endParaRPr kumimoji="1" lang="zh-TW" altLang="en-US" dirty="0"/>
          </a:p>
        </p:txBody>
      </p:sp>
      <p:sp>
        <p:nvSpPr>
          <p:cNvPr id="53" name="文字方塊 52">
            <a:extLst>
              <a:ext uri="{FF2B5EF4-FFF2-40B4-BE49-F238E27FC236}">
                <a16:creationId xmlns:a16="http://schemas.microsoft.com/office/drawing/2014/main" id="{23A6BAFA-7705-434B-9D96-D5C9E081FFB0}"/>
              </a:ext>
            </a:extLst>
          </p:cNvPr>
          <p:cNvSpPr txBox="1"/>
          <p:nvPr/>
        </p:nvSpPr>
        <p:spPr>
          <a:xfrm>
            <a:off x="9187603" y="5250051"/>
            <a:ext cx="412292" cy="338554"/>
          </a:xfrm>
          <a:prstGeom prst="rect">
            <a:avLst/>
          </a:prstGeom>
          <a:noFill/>
        </p:spPr>
        <p:txBody>
          <a:bodyPr wrap="none" rtlCol="0">
            <a:spAutoFit/>
          </a:bodyPr>
          <a:lstStyle/>
          <a:p>
            <a:r>
              <a:rPr kumimoji="1" lang="en-US" altLang="zh-TW" sz="1600" dirty="0"/>
              <a:t>[P]</a:t>
            </a:r>
            <a:endParaRPr kumimoji="1" lang="zh-TW" altLang="en-US" dirty="0"/>
          </a:p>
        </p:txBody>
      </p:sp>
    </p:spTree>
    <p:extLst>
      <p:ext uri="{BB962C8B-B14F-4D97-AF65-F5344CB8AC3E}">
        <p14:creationId xmlns:p14="http://schemas.microsoft.com/office/powerpoint/2010/main" val="371141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圖片 71">
            <a:extLst>
              <a:ext uri="{FF2B5EF4-FFF2-40B4-BE49-F238E27FC236}">
                <a16:creationId xmlns:a16="http://schemas.microsoft.com/office/drawing/2014/main" id="{06654910-DEB7-7745-BC80-7607D1D6FFCA}"/>
              </a:ext>
            </a:extLst>
          </p:cNvPr>
          <p:cNvPicPr>
            <a:picLocks noChangeAspect="1"/>
          </p:cNvPicPr>
          <p:nvPr/>
        </p:nvPicPr>
        <p:blipFill>
          <a:blip r:embed="rId3"/>
          <a:stretch>
            <a:fillRect/>
          </a:stretch>
        </p:blipFill>
        <p:spPr>
          <a:xfrm>
            <a:off x="0" y="269201"/>
            <a:ext cx="12192000" cy="6319598"/>
          </a:xfrm>
          <a:prstGeom prst="rect">
            <a:avLst/>
          </a:prstGeom>
        </p:spPr>
      </p:pic>
      <p:sp>
        <p:nvSpPr>
          <p:cNvPr id="73" name="文字方塊 72">
            <a:extLst>
              <a:ext uri="{FF2B5EF4-FFF2-40B4-BE49-F238E27FC236}">
                <a16:creationId xmlns:a16="http://schemas.microsoft.com/office/drawing/2014/main" id="{9DCEB6D1-60FE-D341-AE21-270CD3DFFB81}"/>
              </a:ext>
            </a:extLst>
          </p:cNvPr>
          <p:cNvSpPr txBox="1"/>
          <p:nvPr/>
        </p:nvSpPr>
        <p:spPr>
          <a:xfrm>
            <a:off x="1643608" y="5231758"/>
            <a:ext cx="625492" cy="338554"/>
          </a:xfrm>
          <a:prstGeom prst="rect">
            <a:avLst/>
          </a:prstGeom>
          <a:noFill/>
        </p:spPr>
        <p:txBody>
          <a:bodyPr wrap="none" rtlCol="0">
            <a:spAutoFit/>
          </a:bodyPr>
          <a:lstStyle/>
          <a:p>
            <a:r>
              <a:rPr kumimoji="1" lang="en-US" altLang="zh-TW" sz="1600" dirty="0"/>
              <a:t>330K</a:t>
            </a:r>
            <a:endParaRPr kumimoji="1" lang="zh-TW" altLang="en-US" sz="1600" dirty="0"/>
          </a:p>
        </p:txBody>
      </p:sp>
      <p:sp>
        <p:nvSpPr>
          <p:cNvPr id="74" name="文字方塊 73">
            <a:extLst>
              <a:ext uri="{FF2B5EF4-FFF2-40B4-BE49-F238E27FC236}">
                <a16:creationId xmlns:a16="http://schemas.microsoft.com/office/drawing/2014/main" id="{DBA3F51F-5706-8B40-872B-75313353BF38}"/>
              </a:ext>
            </a:extLst>
          </p:cNvPr>
          <p:cNvSpPr txBox="1"/>
          <p:nvPr/>
        </p:nvSpPr>
        <p:spPr>
          <a:xfrm>
            <a:off x="1643608" y="4470203"/>
            <a:ext cx="625492" cy="338554"/>
          </a:xfrm>
          <a:prstGeom prst="rect">
            <a:avLst/>
          </a:prstGeom>
          <a:noFill/>
        </p:spPr>
        <p:txBody>
          <a:bodyPr wrap="none" rtlCol="0">
            <a:spAutoFit/>
          </a:bodyPr>
          <a:lstStyle/>
          <a:p>
            <a:r>
              <a:rPr kumimoji="1" lang="en-US" altLang="zh-TW" sz="1600" dirty="0"/>
              <a:t>240K</a:t>
            </a:r>
            <a:endParaRPr kumimoji="1" lang="zh-TW" altLang="en-US" sz="1600" dirty="0"/>
          </a:p>
        </p:txBody>
      </p:sp>
      <p:cxnSp>
        <p:nvCxnSpPr>
          <p:cNvPr id="75" name="直線箭頭接點 74">
            <a:extLst>
              <a:ext uri="{FF2B5EF4-FFF2-40B4-BE49-F238E27FC236}">
                <a16:creationId xmlns:a16="http://schemas.microsoft.com/office/drawing/2014/main" id="{72E29EF9-02C2-CA45-84A7-B63442F69810}"/>
              </a:ext>
            </a:extLst>
          </p:cNvPr>
          <p:cNvCxnSpPr/>
          <p:nvPr/>
        </p:nvCxnSpPr>
        <p:spPr>
          <a:xfrm>
            <a:off x="1926889" y="4804366"/>
            <a:ext cx="0" cy="427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文字方塊 75">
            <a:extLst>
              <a:ext uri="{FF2B5EF4-FFF2-40B4-BE49-F238E27FC236}">
                <a16:creationId xmlns:a16="http://schemas.microsoft.com/office/drawing/2014/main" id="{92E2C719-BB3F-7F42-92E2-7D8E22CEC3C7}"/>
              </a:ext>
            </a:extLst>
          </p:cNvPr>
          <p:cNvSpPr txBox="1"/>
          <p:nvPr/>
        </p:nvSpPr>
        <p:spPr>
          <a:xfrm>
            <a:off x="6796265" y="3925748"/>
            <a:ext cx="625492" cy="338554"/>
          </a:xfrm>
          <a:prstGeom prst="rect">
            <a:avLst/>
          </a:prstGeom>
          <a:noFill/>
        </p:spPr>
        <p:txBody>
          <a:bodyPr wrap="none" rtlCol="0">
            <a:spAutoFit/>
          </a:bodyPr>
          <a:lstStyle/>
          <a:p>
            <a:r>
              <a:rPr kumimoji="1" lang="en-US" altLang="zh-TW" sz="1600" dirty="0"/>
              <a:t>240K</a:t>
            </a:r>
            <a:endParaRPr kumimoji="1" lang="zh-TW" altLang="en-US" dirty="0"/>
          </a:p>
        </p:txBody>
      </p:sp>
      <p:sp>
        <p:nvSpPr>
          <p:cNvPr id="77" name="文字方塊 76">
            <a:extLst>
              <a:ext uri="{FF2B5EF4-FFF2-40B4-BE49-F238E27FC236}">
                <a16:creationId xmlns:a16="http://schemas.microsoft.com/office/drawing/2014/main" id="{EFCF7F95-9027-E744-81A6-01A2F66BCF9D}"/>
              </a:ext>
            </a:extLst>
          </p:cNvPr>
          <p:cNvSpPr txBox="1"/>
          <p:nvPr/>
        </p:nvSpPr>
        <p:spPr>
          <a:xfrm>
            <a:off x="6796265" y="3106320"/>
            <a:ext cx="625492" cy="338554"/>
          </a:xfrm>
          <a:prstGeom prst="rect">
            <a:avLst/>
          </a:prstGeom>
          <a:noFill/>
        </p:spPr>
        <p:txBody>
          <a:bodyPr wrap="none" rtlCol="0">
            <a:spAutoFit/>
          </a:bodyPr>
          <a:lstStyle/>
          <a:p>
            <a:r>
              <a:rPr kumimoji="1" lang="en-US" altLang="zh-TW" sz="1600" dirty="0"/>
              <a:t>330K</a:t>
            </a:r>
            <a:endParaRPr kumimoji="1" lang="zh-TW" altLang="en-US" sz="1600" dirty="0"/>
          </a:p>
        </p:txBody>
      </p:sp>
      <p:cxnSp>
        <p:nvCxnSpPr>
          <p:cNvPr id="78" name="直線箭頭接點 77">
            <a:extLst>
              <a:ext uri="{FF2B5EF4-FFF2-40B4-BE49-F238E27FC236}">
                <a16:creationId xmlns:a16="http://schemas.microsoft.com/office/drawing/2014/main" id="{95C85B1E-2D70-0141-ADBE-135DB43455A5}"/>
              </a:ext>
            </a:extLst>
          </p:cNvPr>
          <p:cNvCxnSpPr/>
          <p:nvPr/>
        </p:nvCxnSpPr>
        <p:spPr>
          <a:xfrm>
            <a:off x="7079546" y="3463631"/>
            <a:ext cx="0" cy="42739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9" name="文字方塊 78">
            <a:extLst>
              <a:ext uri="{FF2B5EF4-FFF2-40B4-BE49-F238E27FC236}">
                <a16:creationId xmlns:a16="http://schemas.microsoft.com/office/drawing/2014/main" id="{38FD98FE-1553-5046-8016-DE43C96020FA}"/>
              </a:ext>
            </a:extLst>
          </p:cNvPr>
          <p:cNvSpPr txBox="1"/>
          <p:nvPr/>
        </p:nvSpPr>
        <p:spPr>
          <a:xfrm>
            <a:off x="2419406" y="5249767"/>
            <a:ext cx="455574" cy="338554"/>
          </a:xfrm>
          <a:prstGeom prst="rect">
            <a:avLst/>
          </a:prstGeom>
          <a:noFill/>
        </p:spPr>
        <p:txBody>
          <a:bodyPr wrap="none" rtlCol="0">
            <a:spAutoFit/>
          </a:bodyPr>
          <a:lstStyle/>
          <a:p>
            <a:r>
              <a:rPr kumimoji="1" lang="en-US" altLang="zh-TW" sz="1600" dirty="0"/>
              <a:t>[N]</a:t>
            </a:r>
            <a:endParaRPr kumimoji="1" lang="zh-TW" altLang="en-US" dirty="0"/>
          </a:p>
        </p:txBody>
      </p:sp>
      <p:sp>
        <p:nvSpPr>
          <p:cNvPr id="80" name="文字方塊 79">
            <a:extLst>
              <a:ext uri="{FF2B5EF4-FFF2-40B4-BE49-F238E27FC236}">
                <a16:creationId xmlns:a16="http://schemas.microsoft.com/office/drawing/2014/main" id="{B34BFDA2-BF54-FD4D-9382-74F2D117837F}"/>
              </a:ext>
            </a:extLst>
          </p:cNvPr>
          <p:cNvSpPr txBox="1"/>
          <p:nvPr/>
        </p:nvSpPr>
        <p:spPr>
          <a:xfrm>
            <a:off x="3506005" y="4412456"/>
            <a:ext cx="412292" cy="338554"/>
          </a:xfrm>
          <a:prstGeom prst="rect">
            <a:avLst/>
          </a:prstGeom>
          <a:noFill/>
        </p:spPr>
        <p:txBody>
          <a:bodyPr wrap="none" rtlCol="0">
            <a:spAutoFit/>
          </a:bodyPr>
          <a:lstStyle/>
          <a:p>
            <a:r>
              <a:rPr kumimoji="1" lang="en-US" altLang="zh-TW" sz="1600" dirty="0"/>
              <a:t>[P]</a:t>
            </a:r>
            <a:endParaRPr kumimoji="1" lang="zh-TW" altLang="en-US" dirty="0"/>
          </a:p>
        </p:txBody>
      </p:sp>
      <p:sp>
        <p:nvSpPr>
          <p:cNvPr id="81" name="文字方塊 80">
            <a:extLst>
              <a:ext uri="{FF2B5EF4-FFF2-40B4-BE49-F238E27FC236}">
                <a16:creationId xmlns:a16="http://schemas.microsoft.com/office/drawing/2014/main" id="{FCD39E2E-E4F9-F04E-93B5-A578E850DDA3}"/>
              </a:ext>
            </a:extLst>
          </p:cNvPr>
          <p:cNvSpPr txBox="1"/>
          <p:nvPr/>
        </p:nvSpPr>
        <p:spPr>
          <a:xfrm>
            <a:off x="7554102" y="3930422"/>
            <a:ext cx="455574" cy="338554"/>
          </a:xfrm>
          <a:prstGeom prst="rect">
            <a:avLst/>
          </a:prstGeom>
          <a:noFill/>
        </p:spPr>
        <p:txBody>
          <a:bodyPr wrap="none" rtlCol="0">
            <a:spAutoFit/>
          </a:bodyPr>
          <a:lstStyle/>
          <a:p>
            <a:r>
              <a:rPr kumimoji="1" lang="en-US" altLang="zh-TW" sz="1600" dirty="0"/>
              <a:t>[N]</a:t>
            </a:r>
            <a:endParaRPr kumimoji="1" lang="zh-TW" altLang="en-US" dirty="0"/>
          </a:p>
        </p:txBody>
      </p:sp>
      <p:sp>
        <p:nvSpPr>
          <p:cNvPr id="82" name="文字方塊 81">
            <a:extLst>
              <a:ext uri="{FF2B5EF4-FFF2-40B4-BE49-F238E27FC236}">
                <a16:creationId xmlns:a16="http://schemas.microsoft.com/office/drawing/2014/main" id="{462382A6-56E8-5B4B-BFB1-2400428D1BD4}"/>
              </a:ext>
            </a:extLst>
          </p:cNvPr>
          <p:cNvSpPr txBox="1"/>
          <p:nvPr/>
        </p:nvSpPr>
        <p:spPr>
          <a:xfrm>
            <a:off x="8662086" y="3071151"/>
            <a:ext cx="412292" cy="338554"/>
          </a:xfrm>
          <a:prstGeom prst="rect">
            <a:avLst/>
          </a:prstGeom>
          <a:noFill/>
        </p:spPr>
        <p:txBody>
          <a:bodyPr wrap="none" rtlCol="0">
            <a:spAutoFit/>
          </a:bodyPr>
          <a:lstStyle/>
          <a:p>
            <a:r>
              <a:rPr kumimoji="1" lang="en-US" altLang="zh-TW" sz="1600" dirty="0"/>
              <a:t>[P]</a:t>
            </a:r>
            <a:endParaRPr kumimoji="1" lang="zh-TW" altLang="en-US" dirty="0"/>
          </a:p>
        </p:txBody>
      </p:sp>
    </p:spTree>
    <p:extLst>
      <p:ext uri="{BB962C8B-B14F-4D97-AF65-F5344CB8AC3E}">
        <p14:creationId xmlns:p14="http://schemas.microsoft.com/office/powerpoint/2010/main" val="4294686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69833B8-2910-2948-B5D2-A699A78585A5}"/>
              </a:ext>
            </a:extLst>
          </p:cNvPr>
          <p:cNvCxnSpPr>
            <a:cxnSpLocks/>
          </p:cNvCxnSpPr>
          <p:nvPr/>
        </p:nvCxnSpPr>
        <p:spPr>
          <a:xfrm>
            <a:off x="706561" y="1276595"/>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8B92A523-4D0B-BB43-92F0-18770CB7C868}"/>
              </a:ext>
            </a:extLst>
          </p:cNvPr>
          <p:cNvSpPr txBox="1"/>
          <p:nvPr/>
        </p:nvSpPr>
        <p:spPr>
          <a:xfrm>
            <a:off x="2030907" y="686699"/>
            <a:ext cx="8159413" cy="646331"/>
          </a:xfrm>
          <a:prstGeom prst="rect">
            <a:avLst/>
          </a:prstGeom>
          <a:noFill/>
        </p:spPr>
        <p:txBody>
          <a:bodyPr wrap="none" rtlCol="0">
            <a:spAutoFit/>
          </a:bodyPr>
          <a:lstStyle/>
          <a:p>
            <a:r>
              <a:rPr kumimoji="1" lang="en-US" altLang="zh-TW" sz="3600" dirty="0"/>
              <a:t>Related Information of SRH lifetime of InP</a:t>
            </a:r>
            <a:endParaRPr kumimoji="1" lang="zh-TW" altLang="en-US" sz="3600" dirty="0">
              <a:latin typeface="+mj-lt"/>
            </a:endParaRPr>
          </a:p>
        </p:txBody>
      </p:sp>
      <p:graphicFrame>
        <p:nvGraphicFramePr>
          <p:cNvPr id="8" name="表格 7">
            <a:extLst>
              <a:ext uri="{FF2B5EF4-FFF2-40B4-BE49-F238E27FC236}">
                <a16:creationId xmlns:a16="http://schemas.microsoft.com/office/drawing/2014/main" id="{27161797-9EEE-F74B-98BF-709890B3C1F4}"/>
              </a:ext>
            </a:extLst>
          </p:cNvPr>
          <p:cNvGraphicFramePr>
            <a:graphicFrameLocks noGrp="1"/>
          </p:cNvGraphicFramePr>
          <p:nvPr>
            <p:extLst>
              <p:ext uri="{D42A27DB-BD31-4B8C-83A1-F6EECF244321}">
                <p14:modId xmlns:p14="http://schemas.microsoft.com/office/powerpoint/2010/main" val="1175008739"/>
              </p:ext>
            </p:extLst>
          </p:nvPr>
        </p:nvGraphicFramePr>
        <p:xfrm>
          <a:off x="698231" y="1389465"/>
          <a:ext cx="10808105" cy="4358682"/>
        </p:xfrm>
        <a:graphic>
          <a:graphicData uri="http://schemas.openxmlformats.org/drawingml/2006/table">
            <a:tbl>
              <a:tblPr firstRow="1" bandRow="1">
                <a:tableStyleId>{5C22544A-7EE6-4342-B048-85BDC9FD1C3A}</a:tableStyleId>
              </a:tblPr>
              <a:tblGrid>
                <a:gridCol w="670826">
                  <a:extLst>
                    <a:ext uri="{9D8B030D-6E8A-4147-A177-3AD203B41FA5}">
                      <a16:colId xmlns:a16="http://schemas.microsoft.com/office/drawing/2014/main" val="2049499028"/>
                    </a:ext>
                  </a:extLst>
                </a:gridCol>
                <a:gridCol w="4325687">
                  <a:extLst>
                    <a:ext uri="{9D8B030D-6E8A-4147-A177-3AD203B41FA5}">
                      <a16:colId xmlns:a16="http://schemas.microsoft.com/office/drawing/2014/main" val="840609501"/>
                    </a:ext>
                  </a:extLst>
                </a:gridCol>
                <a:gridCol w="5811592">
                  <a:extLst>
                    <a:ext uri="{9D8B030D-6E8A-4147-A177-3AD203B41FA5}">
                      <a16:colId xmlns:a16="http://schemas.microsoft.com/office/drawing/2014/main" val="3508985920"/>
                    </a:ext>
                  </a:extLst>
                </a:gridCol>
              </a:tblGrid>
              <a:tr h="426762">
                <a:tc>
                  <a:txBody>
                    <a:bodyPr/>
                    <a:lstStyle/>
                    <a:p>
                      <a:pPr algn="ctr"/>
                      <a:r>
                        <a:rPr lang="en-US" altLang="zh-TW" sz="1800" dirty="0"/>
                        <a:t>Ref.</a:t>
                      </a:r>
                      <a:endParaRPr lang="zh-TW" altLang="en-US" sz="1800" dirty="0"/>
                    </a:p>
                  </a:txBody>
                  <a:tcPr/>
                </a:tc>
                <a:tc>
                  <a:txBody>
                    <a:bodyPr/>
                    <a:lstStyle/>
                    <a:p>
                      <a:pPr algn="ctr"/>
                      <a:r>
                        <a:rPr lang="en-US" altLang="zh-TW" sz="1800" dirty="0"/>
                        <a:t>Material condition</a:t>
                      </a:r>
                      <a:endParaRPr lang="zh-TW" altLang="en-US" sz="1800" dirty="0"/>
                    </a:p>
                  </a:txBody>
                  <a:tcPr/>
                </a:tc>
                <a:tc>
                  <a:txBody>
                    <a:bodyPr/>
                    <a:lstStyle/>
                    <a:p>
                      <a:pPr algn="ctr"/>
                      <a:r>
                        <a:rPr lang="en-US" altLang="zh-TW" sz="1800" dirty="0"/>
                        <a:t>Analysis and comments</a:t>
                      </a:r>
                      <a:endParaRPr lang="zh-TW" altLang="en-US" sz="1800" dirty="0"/>
                    </a:p>
                  </a:txBody>
                  <a:tcPr/>
                </a:tc>
                <a:extLst>
                  <a:ext uri="{0D108BD9-81ED-4DB2-BD59-A6C34878D82A}">
                    <a16:rowId xmlns:a16="http://schemas.microsoft.com/office/drawing/2014/main" val="1997002166"/>
                  </a:ext>
                </a:extLst>
              </a:tr>
              <a:tr h="426762">
                <a:tc>
                  <a:txBody>
                    <a:bodyPr/>
                    <a:lstStyle/>
                    <a:p>
                      <a:pPr algn="ctr"/>
                      <a:r>
                        <a:rPr lang="en-US" altLang="zh-TW" sz="1800" dirty="0"/>
                        <a:t>[1]</a:t>
                      </a:r>
                      <a:endParaRPr lang="zh-TW" altLang="en-US" sz="1800" dirty="0"/>
                    </a:p>
                  </a:txBody>
                  <a:tcPr/>
                </a:tc>
                <a:tc>
                  <a:txBody>
                    <a:bodyPr/>
                    <a:lstStyle/>
                    <a:p>
                      <a:r>
                        <a:rPr lang="en-US" altLang="zh-TW" sz="1800" dirty="0"/>
                        <a:t>The InP samples were liquid encapsulated Czochralski (LEC) grown (100) wafers. The samples were etched by aqua-regia and rinsed by de-ionized water before the measurements.</a:t>
                      </a:r>
                      <a:endParaRPr lang="zh-TW" altLang="en-US" sz="1800" dirty="0"/>
                    </a:p>
                  </a:txBody>
                  <a:tcPr/>
                </a:tc>
                <a:tc>
                  <a:txBody>
                    <a:bodyPr/>
                    <a:lstStyle/>
                    <a:p>
                      <a:pPr marL="342900" indent="-342900">
                        <a:buFont typeface="+mj-lt"/>
                        <a:buAutoNum type="arabicPeriod"/>
                      </a:pPr>
                      <a:r>
                        <a:rPr lang="en-US" altLang="zh-TW" sz="1800" u="sng" dirty="0"/>
                        <a:t>High concentration of SRH recombination centers could cause very short effective lifetime</a:t>
                      </a:r>
                      <a:r>
                        <a:rPr lang="en-US" altLang="zh-TW" sz="1800" dirty="0"/>
                        <a:t>.</a:t>
                      </a:r>
                    </a:p>
                    <a:p>
                      <a:pPr marL="342900" indent="-342900">
                        <a:buFont typeface="+mj-lt"/>
                        <a:buAutoNum type="arabicPeriod"/>
                      </a:pPr>
                      <a:r>
                        <a:rPr lang="en-US" altLang="zh-TW" sz="1800" i="0" dirty="0"/>
                        <a:t>The great difference in minority carrier lifetimes between </a:t>
                      </a:r>
                      <a:r>
                        <a:rPr lang="en-US" altLang="zh-TW" sz="1800" i="1" dirty="0"/>
                        <a:t>n</a:t>
                      </a:r>
                      <a:r>
                        <a:rPr lang="en-US" altLang="zh-TW" sz="1800" i="0" dirty="0"/>
                        <a:t>- and </a:t>
                      </a:r>
                      <a:r>
                        <a:rPr lang="en-US" altLang="zh-TW" sz="1800" i="1" dirty="0"/>
                        <a:t>p</a:t>
                      </a:r>
                      <a:r>
                        <a:rPr lang="en-US" altLang="zh-TW" sz="1800" i="0" dirty="0"/>
                        <a:t>-type InP has been reported in the past. In addition, we have found that the minority carrier lifetime in </a:t>
                      </a:r>
                      <a:r>
                        <a:rPr lang="en-US" altLang="zh-TW" sz="1800" i="1" dirty="0"/>
                        <a:t>n</a:t>
                      </a:r>
                      <a:r>
                        <a:rPr lang="en-US" altLang="zh-TW" sz="1800" i="0" dirty="0"/>
                        <a:t>-type direct band gap semiconductors in always greater than that in </a:t>
                      </a:r>
                      <a:r>
                        <a:rPr lang="en-US" altLang="zh-TW" sz="1800" i="1" dirty="0"/>
                        <a:t>p</a:t>
                      </a:r>
                      <a:r>
                        <a:rPr lang="en-US" altLang="zh-TW" sz="1800" i="0" dirty="0"/>
                        <a:t>-type semiconductors doped to the same level. A very basic and important question is whether this is an intrinsic difference between the physical properties of </a:t>
                      </a:r>
                      <a:r>
                        <a:rPr lang="en-US" altLang="zh-TW" sz="1800" i="1" dirty="0"/>
                        <a:t>n</a:t>
                      </a:r>
                      <a:r>
                        <a:rPr lang="en-US" altLang="zh-TW" sz="1800" i="0" dirty="0"/>
                        <a:t>- and </a:t>
                      </a:r>
                      <a:r>
                        <a:rPr lang="en-US" altLang="zh-TW" sz="1800" i="1" dirty="0"/>
                        <a:t>p</a:t>
                      </a:r>
                      <a:r>
                        <a:rPr lang="en-US" altLang="zh-TW" sz="1800" i="0" dirty="0"/>
                        <a:t>-type semiconductors. On the other hand, </a:t>
                      </a:r>
                      <a:r>
                        <a:rPr lang="en-US" altLang="zh-TW" sz="1800" i="0" u="sng" dirty="0"/>
                        <a:t>it might be caused by </a:t>
                      </a:r>
                      <a:r>
                        <a:rPr lang="en-US" altLang="zh-TW" sz="1800" i="1" u="sng" dirty="0"/>
                        <a:t>p</a:t>
                      </a:r>
                      <a:r>
                        <a:rPr lang="en-US" altLang="zh-TW" sz="1800" i="0" u="sng" dirty="0"/>
                        <a:t>-type dopants that induce deeper recombination centers than those induced by </a:t>
                      </a:r>
                      <a:r>
                        <a:rPr lang="en-US" altLang="zh-TW" sz="1800" i="1" u="sng" dirty="0"/>
                        <a:t>n</a:t>
                      </a:r>
                      <a:r>
                        <a:rPr lang="en-US" altLang="zh-TW" sz="1800" i="0" u="sng" dirty="0"/>
                        <a:t>-type dopants in </a:t>
                      </a:r>
                      <a:r>
                        <a:rPr lang="en-US" altLang="zh-TW" sz="1800" i="1" u="sng" dirty="0"/>
                        <a:t>n</a:t>
                      </a:r>
                      <a:r>
                        <a:rPr lang="en-US" altLang="zh-TW" sz="1800" i="0" u="sng" dirty="0"/>
                        <a:t>-type samples</a:t>
                      </a:r>
                      <a:r>
                        <a:rPr lang="en-US" altLang="zh-TW" sz="1800" i="0" dirty="0"/>
                        <a:t>. These hypotheses and a few others are currently under study.</a:t>
                      </a:r>
                      <a:endParaRPr lang="zh-TW" altLang="en-US" sz="1800" dirty="0"/>
                    </a:p>
                  </a:txBody>
                  <a:tcPr/>
                </a:tc>
                <a:extLst>
                  <a:ext uri="{0D108BD9-81ED-4DB2-BD59-A6C34878D82A}">
                    <a16:rowId xmlns:a16="http://schemas.microsoft.com/office/drawing/2014/main" val="807252104"/>
                  </a:ext>
                </a:extLst>
              </a:tr>
            </a:tbl>
          </a:graphicData>
        </a:graphic>
      </p:graphicFrame>
      <p:sp>
        <p:nvSpPr>
          <p:cNvPr id="9" name="矩形 8">
            <a:extLst>
              <a:ext uri="{FF2B5EF4-FFF2-40B4-BE49-F238E27FC236}">
                <a16:creationId xmlns:a16="http://schemas.microsoft.com/office/drawing/2014/main" id="{5D44A85B-0C1C-5648-AA31-86CD9628DCB6}"/>
              </a:ext>
            </a:extLst>
          </p:cNvPr>
          <p:cNvSpPr/>
          <p:nvPr/>
        </p:nvSpPr>
        <p:spPr>
          <a:xfrm>
            <a:off x="698230" y="5748147"/>
            <a:ext cx="10808105" cy="276999"/>
          </a:xfrm>
          <a:prstGeom prst="rect">
            <a:avLst/>
          </a:prstGeom>
        </p:spPr>
        <p:txBody>
          <a:bodyPr wrap="square">
            <a:spAutoFit/>
          </a:bodyPr>
          <a:lstStyle/>
          <a:p>
            <a:r>
              <a:rPr lang="en" altLang="zh-TW" sz="1200" dirty="0"/>
              <a:t>[1] Liu, A., &amp; </a:t>
            </a:r>
            <a:r>
              <a:rPr lang="en" altLang="zh-TW" sz="1200" dirty="0" err="1"/>
              <a:t>Rosenwaks</a:t>
            </a:r>
            <a:r>
              <a:rPr lang="en" altLang="zh-TW" sz="1200" dirty="0"/>
              <a:t>, Y. (1999). </a:t>
            </a:r>
            <a:r>
              <a:rPr lang="en" altLang="zh-TW" sz="1200" b="1" dirty="0"/>
              <a:t>Excess carriers lifetime in InP single crystals: Radiative versus nonradiative recombination</a:t>
            </a:r>
            <a:r>
              <a:rPr lang="en" altLang="zh-TW" sz="1200" dirty="0"/>
              <a:t>. </a:t>
            </a:r>
            <a:r>
              <a:rPr lang="en" altLang="zh-TW" sz="1200" i="1" dirty="0"/>
              <a:t>Journal of applied physics</a:t>
            </a:r>
            <a:r>
              <a:rPr lang="en" altLang="zh-TW" sz="1200" dirty="0"/>
              <a:t>, </a:t>
            </a:r>
            <a:r>
              <a:rPr lang="en" altLang="zh-TW" sz="1200" i="1" dirty="0"/>
              <a:t>86</a:t>
            </a:r>
            <a:r>
              <a:rPr lang="en" altLang="zh-TW" sz="1200" dirty="0"/>
              <a:t>(1), 430-437.</a:t>
            </a:r>
          </a:p>
        </p:txBody>
      </p:sp>
    </p:spTree>
    <p:extLst>
      <p:ext uri="{BB962C8B-B14F-4D97-AF65-F5344CB8AC3E}">
        <p14:creationId xmlns:p14="http://schemas.microsoft.com/office/powerpoint/2010/main" val="3952051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69833B8-2910-2948-B5D2-A699A78585A5}"/>
              </a:ext>
            </a:extLst>
          </p:cNvPr>
          <p:cNvCxnSpPr>
            <a:cxnSpLocks/>
          </p:cNvCxnSpPr>
          <p:nvPr/>
        </p:nvCxnSpPr>
        <p:spPr>
          <a:xfrm>
            <a:off x="706561" y="1276595"/>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27161797-9EEE-F74B-98BF-709890B3C1F4}"/>
                  </a:ext>
                </a:extLst>
              </p:cNvPr>
              <p:cNvGraphicFramePr>
                <a:graphicFrameLocks noGrp="1"/>
              </p:cNvGraphicFramePr>
              <p:nvPr>
                <p:extLst>
                  <p:ext uri="{D42A27DB-BD31-4B8C-83A1-F6EECF244321}">
                    <p14:modId xmlns:p14="http://schemas.microsoft.com/office/powerpoint/2010/main" val="3768685419"/>
                  </p:ext>
                </p:extLst>
              </p:nvPr>
            </p:nvGraphicFramePr>
            <p:xfrm>
              <a:off x="698231" y="1389466"/>
              <a:ext cx="10808105" cy="3566160"/>
            </p:xfrm>
            <a:graphic>
              <a:graphicData uri="http://schemas.openxmlformats.org/drawingml/2006/table">
                <a:tbl>
                  <a:tblPr firstRow="1" bandRow="1">
                    <a:tableStyleId>{5C22544A-7EE6-4342-B048-85BDC9FD1C3A}</a:tableStyleId>
                  </a:tblPr>
                  <a:tblGrid>
                    <a:gridCol w="670826">
                      <a:extLst>
                        <a:ext uri="{9D8B030D-6E8A-4147-A177-3AD203B41FA5}">
                          <a16:colId xmlns:a16="http://schemas.microsoft.com/office/drawing/2014/main" val="2049499028"/>
                        </a:ext>
                      </a:extLst>
                    </a:gridCol>
                    <a:gridCol w="4325687">
                      <a:extLst>
                        <a:ext uri="{9D8B030D-6E8A-4147-A177-3AD203B41FA5}">
                          <a16:colId xmlns:a16="http://schemas.microsoft.com/office/drawing/2014/main" val="840609501"/>
                        </a:ext>
                      </a:extLst>
                    </a:gridCol>
                    <a:gridCol w="5811592">
                      <a:extLst>
                        <a:ext uri="{9D8B030D-6E8A-4147-A177-3AD203B41FA5}">
                          <a16:colId xmlns:a16="http://schemas.microsoft.com/office/drawing/2014/main" val="3508985920"/>
                        </a:ext>
                      </a:extLst>
                    </a:gridCol>
                  </a:tblGrid>
                  <a:tr h="283544">
                    <a:tc>
                      <a:txBody>
                        <a:bodyPr/>
                        <a:lstStyle/>
                        <a:p>
                          <a:pPr algn="ctr"/>
                          <a:r>
                            <a:rPr lang="en-US" altLang="zh-TW" sz="1800" dirty="0"/>
                            <a:t>Ref.</a:t>
                          </a:r>
                          <a:endParaRPr lang="zh-TW" altLang="en-US" sz="1800" dirty="0"/>
                        </a:p>
                      </a:txBody>
                      <a:tcPr/>
                    </a:tc>
                    <a:tc>
                      <a:txBody>
                        <a:bodyPr/>
                        <a:lstStyle/>
                        <a:p>
                          <a:pPr algn="ctr"/>
                          <a:r>
                            <a:rPr lang="en-US" altLang="zh-TW" sz="1800" dirty="0"/>
                            <a:t>Material condition</a:t>
                          </a:r>
                          <a:endParaRPr lang="zh-TW" altLang="en-US" sz="1800" dirty="0"/>
                        </a:p>
                      </a:txBody>
                      <a:tcPr/>
                    </a:tc>
                    <a:tc>
                      <a:txBody>
                        <a:bodyPr/>
                        <a:lstStyle/>
                        <a:p>
                          <a:pPr algn="ctr"/>
                          <a:r>
                            <a:rPr lang="en-US" altLang="zh-TW" sz="1800" dirty="0"/>
                            <a:t>Analysis and comments</a:t>
                          </a:r>
                          <a:endParaRPr lang="zh-TW" altLang="en-US" sz="1800" dirty="0"/>
                        </a:p>
                      </a:txBody>
                      <a:tcPr/>
                    </a:tc>
                    <a:extLst>
                      <a:ext uri="{0D108BD9-81ED-4DB2-BD59-A6C34878D82A}">
                        <a16:rowId xmlns:a16="http://schemas.microsoft.com/office/drawing/2014/main" val="1997002166"/>
                      </a:ext>
                    </a:extLst>
                  </a:tr>
                  <a:tr h="921517">
                    <a:tc>
                      <a:txBody>
                        <a:bodyPr/>
                        <a:lstStyle/>
                        <a:p>
                          <a:pPr algn="ctr"/>
                          <a:r>
                            <a:rPr lang="en-US" altLang="zh-TW" sz="1800" dirty="0"/>
                            <a:t>[2]</a:t>
                          </a:r>
                          <a:endParaRPr lang="zh-TW" altLang="en-US" sz="1800" dirty="0"/>
                        </a:p>
                      </a:txBody>
                      <a:tcPr/>
                    </a:tc>
                    <a:tc>
                      <a:txBody>
                        <a:bodyPr/>
                        <a:lstStyle/>
                        <a:p>
                          <a:r>
                            <a:rPr lang="en-US" altLang="zh-TW" sz="1800" dirty="0"/>
                            <a:t>Both InP wafers were grown by Nippon Mining using liquid-encapsulated Czochralski growth. No special surface preparation was done to the wafers.</a:t>
                          </a:r>
                          <a:endParaRPr lang="zh-TW" altLang="en-US" sz="1800" dirty="0"/>
                        </a:p>
                      </a:txBody>
                      <a:tcPr/>
                    </a:tc>
                    <a:tc>
                      <a:txBody>
                        <a:bodyPr/>
                        <a:lstStyle/>
                        <a:p>
                          <a:pPr marL="342900" indent="-342900">
                            <a:buFont typeface="+mj-lt"/>
                            <a:buAutoNum type="arabicPeriod"/>
                          </a:pPr>
                          <a:r>
                            <a:rPr lang="en-US" altLang="zh-TW" sz="1800" dirty="0"/>
                            <a:t>Measured efficiencies of InP n/p solar cells are significantly lower than expected from theoretical models, suggesting that </a:t>
                          </a:r>
                          <a:r>
                            <a:rPr lang="en-US" altLang="zh-TW" sz="1800" u="sng" dirty="0">
                              <a:solidFill>
                                <a:schemeClr val="tx1"/>
                              </a:solidFill>
                            </a:rPr>
                            <a:t>the materials properties deteriorate during processing</a:t>
                          </a:r>
                          <a:r>
                            <a:rPr lang="en-US" altLang="zh-TW" sz="1800" dirty="0"/>
                            <a:t>.</a:t>
                          </a:r>
                          <a:endParaRPr lang="zh-TW" altLang="en-US" sz="1800" dirty="0"/>
                        </a:p>
                      </a:txBody>
                      <a:tcPr/>
                    </a:tc>
                    <a:extLst>
                      <a:ext uri="{0D108BD9-81ED-4DB2-BD59-A6C34878D82A}">
                        <a16:rowId xmlns:a16="http://schemas.microsoft.com/office/drawing/2014/main" val="483560054"/>
                      </a:ext>
                    </a:extLst>
                  </a:tr>
                  <a:tr h="1221896">
                    <a:tc>
                      <a:txBody>
                        <a:bodyPr/>
                        <a:lstStyle/>
                        <a:p>
                          <a:pPr algn="ctr"/>
                          <a:r>
                            <a:rPr lang="en-US" altLang="zh-TW" sz="1800" dirty="0"/>
                            <a:t>[3]</a:t>
                          </a:r>
                          <a:endParaRPr lang="zh-TW" altLang="en-US" sz="1800" dirty="0"/>
                        </a:p>
                      </a:txBody>
                      <a:tcPr/>
                    </a:tc>
                    <a:tc>
                      <a:txBody>
                        <a:bodyPr/>
                        <a:lstStyle/>
                        <a:p>
                          <a:r>
                            <a:rPr lang="en-US" altLang="zh-TW" sz="1800" dirty="0"/>
                            <a:t>The samples used were </a:t>
                          </a:r>
                          <a:r>
                            <a:rPr lang="en-US" altLang="zh-TW" sz="1800" i="1" dirty="0"/>
                            <a:t>n</a:t>
                          </a:r>
                          <a:r>
                            <a:rPr lang="en-US" altLang="zh-TW" sz="1800" dirty="0"/>
                            <a:t>- and </a:t>
                          </a:r>
                          <a:r>
                            <a:rPr lang="en-US" altLang="zh-TW" sz="1800" i="1" dirty="0"/>
                            <a:t>p</a:t>
                          </a:r>
                          <a:r>
                            <a:rPr lang="en-US" altLang="zh-TW" sz="1800" dirty="0"/>
                            <a:t>-type InP with either (110) or (100) surface orientation, supplied by MCP Electronic Materials. The samples were etched by aqua-regia, and atomically clean and visually flat (110) surfaces were achieved by cleavage of bars in an UHV chamber at pressures below </a:t>
                          </a:r>
                          <a14:m>
                            <m:oMath xmlns:m="http://schemas.openxmlformats.org/officeDocument/2006/math">
                              <m:r>
                                <a:rPr lang="en-US" altLang="zh-TW" sz="1800" b="0" i="1" smtClean="0">
                                  <a:latin typeface="Cambria Math" panose="02040503050406030204" pitchFamily="18" charset="0"/>
                                </a:rPr>
                                <m:t>1</m:t>
                              </m:r>
                              <m:r>
                                <a:rPr lang="en-US" altLang="zh-TW" sz="1800" b="0" i="1" smtClean="0">
                                  <a:latin typeface="Cambria Math" panose="02040503050406030204" pitchFamily="18" charset="0"/>
                                  <a:ea typeface="Cambria Math" panose="02040503050406030204" pitchFamily="18" charset="0"/>
                                </a:rPr>
                                <m:t>×</m:t>
                              </m:r>
                              <m:sSup>
                                <m:sSupPr>
                                  <m:ctrlPr>
                                    <a:rPr lang="en-US" altLang="zh-TW" sz="1800" b="0" i="1" smtClean="0">
                                      <a:latin typeface="Cambria Math" panose="02040503050406030204" pitchFamily="18" charset="0"/>
                                      <a:ea typeface="Cambria Math" panose="02040503050406030204" pitchFamily="18" charset="0"/>
                                    </a:rPr>
                                  </m:ctrlPr>
                                </m:sSupPr>
                                <m:e>
                                  <m:r>
                                    <a:rPr lang="en-US" altLang="zh-TW" sz="1800" b="0" i="1" smtClean="0">
                                      <a:latin typeface="Cambria Math" panose="02040503050406030204" pitchFamily="18" charset="0"/>
                                      <a:ea typeface="Cambria Math" panose="02040503050406030204" pitchFamily="18" charset="0"/>
                                    </a:rPr>
                                    <m:t>10</m:t>
                                  </m:r>
                                </m:e>
                                <m:sup>
                                  <m:r>
                                    <a:rPr lang="en-US" altLang="zh-TW" sz="1800" b="0" i="1" smtClean="0">
                                      <a:latin typeface="Cambria Math" panose="02040503050406030204" pitchFamily="18" charset="0"/>
                                      <a:ea typeface="Cambria Math" panose="02040503050406030204" pitchFamily="18" charset="0"/>
                                    </a:rPr>
                                    <m:t>−11</m:t>
                                  </m:r>
                                </m:sup>
                              </m:sSup>
                            </m:oMath>
                          </a14:m>
                          <a:r>
                            <a:rPr lang="en-US" altLang="zh-TW" sz="1800" dirty="0"/>
                            <a:t> Torr.</a:t>
                          </a:r>
                          <a:endParaRPr lang="zh-TW" altLang="en-US" sz="1800" dirty="0"/>
                        </a:p>
                      </a:txBody>
                      <a:tcPr/>
                    </a:tc>
                    <a:tc>
                      <a:txBody>
                        <a:bodyPr/>
                        <a:lstStyle/>
                        <a:p>
                          <a:pPr marL="342900" indent="-342900">
                            <a:buFont typeface="+mj-lt"/>
                            <a:buAutoNum type="arabicPeriod"/>
                          </a:pPr>
                          <a:r>
                            <a:rPr kumimoji="1" lang="en-US" altLang="zh-TW" sz="1800" dirty="0"/>
                            <a:t>It has been shown that the lifetime measured on </a:t>
                          </a:r>
                          <a:r>
                            <a:rPr kumimoji="1" lang="en-US" altLang="zh-TW" sz="1800" i="1" dirty="0"/>
                            <a:t>n</a:t>
                          </a:r>
                          <a:r>
                            <a:rPr kumimoji="1" lang="en-US" altLang="zh-TW" sz="1800" dirty="0"/>
                            <a:t>-type crystals are in the range of 1-3000 ns, depending on crystal quality and growth methods.</a:t>
                          </a:r>
                        </a:p>
                        <a:p>
                          <a:pPr marL="342900" indent="-342900">
                            <a:buFont typeface="+mj-lt"/>
                            <a:buAutoNum type="arabicPeriod"/>
                          </a:pPr>
                          <a:r>
                            <a:rPr lang="en-US" altLang="zh-TW" sz="1800" dirty="0"/>
                            <a:t>Recombination cross-section is much smaller for shallower traps.</a:t>
                          </a:r>
                          <a:r>
                            <a:rPr lang="en-US" altLang="zh-TW" sz="1800" baseline="0" dirty="0"/>
                            <a:t> </a:t>
                          </a:r>
                          <a:r>
                            <a:rPr lang="en-US" altLang="zh-TW" sz="1800" u="sng" baseline="0" dirty="0"/>
                            <a:t>Deeper </a:t>
                          </a:r>
                          <a:r>
                            <a:rPr lang="en-US" altLang="zh-TW" sz="1800" u="sng" dirty="0"/>
                            <a:t>traps have a much higher cross-section for electron-hole recombination, thus decreasing </a:t>
                          </a:r>
                          <a14:m>
                            <m:oMath xmlns:m="http://schemas.openxmlformats.org/officeDocument/2006/math">
                              <m:sSub>
                                <m:sSubPr>
                                  <m:ctrlPr>
                                    <a:rPr lang="en-US" altLang="zh-TW" sz="1800" i="1" u="sng" smtClean="0">
                                      <a:latin typeface="Cambria Math" panose="02040503050406030204" pitchFamily="18" charset="0"/>
                                    </a:rPr>
                                  </m:ctrlPr>
                                </m:sSubPr>
                                <m:e>
                                  <m:r>
                                    <a:rPr lang="en-US" altLang="zh-TW" sz="1800" i="1" u="sng" smtClean="0">
                                      <a:latin typeface="Cambria Math" panose="02040503050406030204" pitchFamily="18" charset="0"/>
                                      <a:ea typeface="Cambria Math" panose="02040503050406030204" pitchFamily="18" charset="0"/>
                                    </a:rPr>
                                    <m:t>𝜏</m:t>
                                  </m:r>
                                </m:e>
                                <m:sub>
                                  <m:r>
                                    <m:rPr>
                                      <m:sty m:val="p"/>
                                    </m:rPr>
                                    <a:rPr lang="en-US" altLang="zh-TW" sz="1800" b="0" i="0" u="sng" smtClean="0">
                                      <a:latin typeface="Cambria Math" panose="02040503050406030204" pitchFamily="18" charset="0"/>
                                    </a:rPr>
                                    <m:t>p</m:t>
                                  </m:r>
                                  <m:r>
                                    <a:rPr lang="en-US" altLang="zh-TW" sz="1800" b="0" i="0" u="sng" smtClean="0">
                                      <a:latin typeface="Cambria Math" panose="02040503050406030204" pitchFamily="18" charset="0"/>
                                    </a:rPr>
                                    <m:t>0</m:t>
                                  </m:r>
                                </m:sub>
                              </m:sSub>
                            </m:oMath>
                          </a14:m>
                          <a:r>
                            <a:rPr lang="en-US" altLang="zh-TW" sz="1800" u="sng" dirty="0"/>
                            <a:t> and </a:t>
                          </a:r>
                          <a14:m>
                            <m:oMath xmlns:m="http://schemas.openxmlformats.org/officeDocument/2006/math">
                              <m:sSub>
                                <m:sSubPr>
                                  <m:ctrlPr>
                                    <a:rPr lang="en-US" altLang="zh-TW" sz="1800" i="1" u="sng" smtClean="0">
                                      <a:latin typeface="Cambria Math" panose="02040503050406030204" pitchFamily="18" charset="0"/>
                                    </a:rPr>
                                  </m:ctrlPr>
                                </m:sSubPr>
                                <m:e>
                                  <m:r>
                                    <a:rPr lang="en-US" altLang="zh-TW" sz="1800" i="1" u="sng" smtClean="0">
                                      <a:latin typeface="Cambria Math" panose="02040503050406030204" pitchFamily="18" charset="0"/>
                                      <a:ea typeface="Cambria Math" panose="02040503050406030204" pitchFamily="18" charset="0"/>
                                    </a:rPr>
                                    <m:t>𝜏</m:t>
                                  </m:r>
                                </m:e>
                                <m:sub>
                                  <m:r>
                                    <m:rPr>
                                      <m:sty m:val="p"/>
                                    </m:rPr>
                                    <a:rPr lang="en-US" altLang="zh-TW" sz="1800" b="0" i="0" u="sng" smtClean="0">
                                      <a:latin typeface="Cambria Math" panose="02040503050406030204" pitchFamily="18" charset="0"/>
                                      <a:ea typeface="Cambria Math" panose="02040503050406030204" pitchFamily="18" charset="0"/>
                                    </a:rPr>
                                    <m:t>n</m:t>
                                  </m:r>
                                  <m:r>
                                    <a:rPr lang="en-US" altLang="zh-TW" sz="1800" b="0" i="0" u="sng" smtClean="0">
                                      <a:latin typeface="Cambria Math" panose="02040503050406030204" pitchFamily="18" charset="0"/>
                                    </a:rPr>
                                    <m:t>0</m:t>
                                  </m:r>
                                </m:sub>
                              </m:sSub>
                            </m:oMath>
                          </a14:m>
                          <a:r>
                            <a:rPr lang="en-US" altLang="zh-TW" sz="1800" dirty="0"/>
                            <a:t>.</a:t>
                          </a:r>
                          <a:endParaRPr lang="zh-TW" altLang="en-US" sz="1800" dirty="0"/>
                        </a:p>
                      </a:txBody>
                      <a:tcPr/>
                    </a:tc>
                    <a:extLst>
                      <a:ext uri="{0D108BD9-81ED-4DB2-BD59-A6C34878D82A}">
                        <a16:rowId xmlns:a16="http://schemas.microsoft.com/office/drawing/2014/main" val="2647666677"/>
                      </a:ext>
                    </a:extLst>
                  </a:tr>
                </a:tbl>
              </a:graphicData>
            </a:graphic>
          </p:graphicFrame>
        </mc:Choice>
        <mc:Fallback xmlns="">
          <p:graphicFrame>
            <p:nvGraphicFramePr>
              <p:cNvPr id="8" name="表格 7">
                <a:extLst>
                  <a:ext uri="{FF2B5EF4-FFF2-40B4-BE49-F238E27FC236}">
                    <a16:creationId xmlns:a16="http://schemas.microsoft.com/office/drawing/2014/main" id="{27161797-9EEE-F74B-98BF-709890B3C1F4}"/>
                  </a:ext>
                </a:extLst>
              </p:cNvPr>
              <p:cNvGraphicFramePr>
                <a:graphicFrameLocks noGrp="1"/>
              </p:cNvGraphicFramePr>
              <p:nvPr>
                <p:extLst>
                  <p:ext uri="{D42A27DB-BD31-4B8C-83A1-F6EECF244321}">
                    <p14:modId xmlns:p14="http://schemas.microsoft.com/office/powerpoint/2010/main" val="3768685419"/>
                  </p:ext>
                </p:extLst>
              </p:nvPr>
            </p:nvGraphicFramePr>
            <p:xfrm>
              <a:off x="698231" y="1389466"/>
              <a:ext cx="10808105" cy="3566160"/>
            </p:xfrm>
            <a:graphic>
              <a:graphicData uri="http://schemas.openxmlformats.org/drawingml/2006/table">
                <a:tbl>
                  <a:tblPr firstRow="1" bandRow="1">
                    <a:tableStyleId>{5C22544A-7EE6-4342-B048-85BDC9FD1C3A}</a:tableStyleId>
                  </a:tblPr>
                  <a:tblGrid>
                    <a:gridCol w="670826">
                      <a:extLst>
                        <a:ext uri="{9D8B030D-6E8A-4147-A177-3AD203B41FA5}">
                          <a16:colId xmlns:a16="http://schemas.microsoft.com/office/drawing/2014/main" val="2049499028"/>
                        </a:ext>
                      </a:extLst>
                    </a:gridCol>
                    <a:gridCol w="4325687">
                      <a:extLst>
                        <a:ext uri="{9D8B030D-6E8A-4147-A177-3AD203B41FA5}">
                          <a16:colId xmlns:a16="http://schemas.microsoft.com/office/drawing/2014/main" val="840609501"/>
                        </a:ext>
                      </a:extLst>
                    </a:gridCol>
                    <a:gridCol w="5811592">
                      <a:extLst>
                        <a:ext uri="{9D8B030D-6E8A-4147-A177-3AD203B41FA5}">
                          <a16:colId xmlns:a16="http://schemas.microsoft.com/office/drawing/2014/main" val="3508985920"/>
                        </a:ext>
                      </a:extLst>
                    </a:gridCol>
                  </a:tblGrid>
                  <a:tr h="365760">
                    <a:tc>
                      <a:txBody>
                        <a:bodyPr/>
                        <a:lstStyle/>
                        <a:p>
                          <a:pPr algn="ctr"/>
                          <a:r>
                            <a:rPr lang="en-US" altLang="zh-TW" sz="1800" dirty="0"/>
                            <a:t>Ref.</a:t>
                          </a:r>
                          <a:endParaRPr lang="zh-TW" altLang="en-US" sz="1800" dirty="0"/>
                        </a:p>
                      </a:txBody>
                      <a:tcPr/>
                    </a:tc>
                    <a:tc>
                      <a:txBody>
                        <a:bodyPr/>
                        <a:lstStyle/>
                        <a:p>
                          <a:pPr algn="ctr"/>
                          <a:r>
                            <a:rPr lang="en-US" altLang="zh-TW" sz="1800" dirty="0"/>
                            <a:t>Material condition</a:t>
                          </a:r>
                          <a:endParaRPr lang="zh-TW" altLang="en-US" sz="1800" dirty="0"/>
                        </a:p>
                      </a:txBody>
                      <a:tcPr/>
                    </a:tc>
                    <a:tc>
                      <a:txBody>
                        <a:bodyPr/>
                        <a:lstStyle/>
                        <a:p>
                          <a:pPr algn="ctr"/>
                          <a:r>
                            <a:rPr lang="en-US" altLang="zh-TW" sz="1800" dirty="0"/>
                            <a:t>Analysis and comments</a:t>
                          </a:r>
                          <a:endParaRPr lang="zh-TW" altLang="en-US" sz="1800" dirty="0"/>
                        </a:p>
                      </a:txBody>
                      <a:tcPr/>
                    </a:tc>
                    <a:extLst>
                      <a:ext uri="{0D108BD9-81ED-4DB2-BD59-A6C34878D82A}">
                        <a16:rowId xmlns:a16="http://schemas.microsoft.com/office/drawing/2014/main" val="1997002166"/>
                      </a:ext>
                    </a:extLst>
                  </a:tr>
                  <a:tr h="1188720">
                    <a:tc>
                      <a:txBody>
                        <a:bodyPr/>
                        <a:lstStyle/>
                        <a:p>
                          <a:pPr algn="ctr"/>
                          <a:r>
                            <a:rPr lang="en-US" altLang="zh-TW" sz="1800" dirty="0"/>
                            <a:t>[2]</a:t>
                          </a:r>
                          <a:endParaRPr lang="zh-TW" altLang="en-US" sz="1800" dirty="0"/>
                        </a:p>
                      </a:txBody>
                      <a:tcPr/>
                    </a:tc>
                    <a:tc>
                      <a:txBody>
                        <a:bodyPr/>
                        <a:lstStyle/>
                        <a:p>
                          <a:r>
                            <a:rPr lang="en-US" altLang="zh-TW" sz="1800" dirty="0"/>
                            <a:t>Both InP wafers were grown by Nippon Mining using liquid-encapsulated Czochralski growth. No special surface preparation was done to the wafers.</a:t>
                          </a:r>
                          <a:endParaRPr lang="zh-TW" altLang="en-US" sz="1800" dirty="0"/>
                        </a:p>
                      </a:txBody>
                      <a:tcPr/>
                    </a:tc>
                    <a:tc>
                      <a:txBody>
                        <a:bodyPr/>
                        <a:lstStyle/>
                        <a:p>
                          <a:pPr marL="342900" indent="-342900">
                            <a:buFont typeface="+mj-lt"/>
                            <a:buAutoNum type="arabicPeriod"/>
                          </a:pPr>
                          <a:r>
                            <a:rPr lang="en-US" altLang="zh-TW" sz="1800" dirty="0"/>
                            <a:t>Measured efficiencies of InP n/p solar cells are significantly lower than expected from theoretical models, suggesting that </a:t>
                          </a:r>
                          <a:r>
                            <a:rPr lang="en-US" altLang="zh-TW" sz="1800" u="sng" dirty="0">
                              <a:solidFill>
                                <a:schemeClr val="tx1"/>
                              </a:solidFill>
                            </a:rPr>
                            <a:t>the materials properties deteriorate during processing</a:t>
                          </a:r>
                          <a:r>
                            <a:rPr lang="en-US" altLang="zh-TW" sz="1800" dirty="0"/>
                            <a:t>.</a:t>
                          </a:r>
                          <a:endParaRPr lang="zh-TW" altLang="en-US" sz="1800" dirty="0"/>
                        </a:p>
                      </a:txBody>
                      <a:tcPr/>
                    </a:tc>
                    <a:extLst>
                      <a:ext uri="{0D108BD9-81ED-4DB2-BD59-A6C34878D82A}">
                        <a16:rowId xmlns:a16="http://schemas.microsoft.com/office/drawing/2014/main" val="483560054"/>
                      </a:ext>
                    </a:extLst>
                  </a:tr>
                  <a:tr h="2011680">
                    <a:tc>
                      <a:txBody>
                        <a:bodyPr/>
                        <a:lstStyle/>
                        <a:p>
                          <a:pPr algn="ctr"/>
                          <a:r>
                            <a:rPr lang="en-US" altLang="zh-TW" sz="1800" dirty="0"/>
                            <a:t>[3]</a:t>
                          </a:r>
                          <a:endParaRPr lang="zh-TW" altLang="en-US" sz="1800" dirty="0"/>
                        </a:p>
                      </a:txBody>
                      <a:tcPr/>
                    </a:tc>
                    <a:tc>
                      <a:txBody>
                        <a:bodyPr/>
                        <a:lstStyle/>
                        <a:p>
                          <a:endParaRPr lang="zh-TW"/>
                        </a:p>
                      </a:txBody>
                      <a:tcPr>
                        <a:blipFill>
                          <a:blip r:embed="rId2"/>
                          <a:stretch>
                            <a:fillRect l="-15543" t="-78616" r="-134897" b="-3774"/>
                          </a:stretch>
                        </a:blipFill>
                      </a:tcPr>
                    </a:tc>
                    <a:tc>
                      <a:txBody>
                        <a:bodyPr/>
                        <a:lstStyle/>
                        <a:p>
                          <a:endParaRPr lang="zh-TW"/>
                        </a:p>
                      </a:txBody>
                      <a:tcPr>
                        <a:blipFill>
                          <a:blip r:embed="rId2"/>
                          <a:stretch>
                            <a:fillRect l="-85839" t="-78616" r="-218" b="-3774"/>
                          </a:stretch>
                        </a:blipFill>
                      </a:tcPr>
                    </a:tc>
                    <a:extLst>
                      <a:ext uri="{0D108BD9-81ED-4DB2-BD59-A6C34878D82A}">
                        <a16:rowId xmlns:a16="http://schemas.microsoft.com/office/drawing/2014/main" val="2647666677"/>
                      </a:ext>
                    </a:extLst>
                  </a:tr>
                </a:tbl>
              </a:graphicData>
            </a:graphic>
          </p:graphicFrame>
        </mc:Fallback>
      </mc:AlternateContent>
      <p:sp>
        <p:nvSpPr>
          <p:cNvPr id="6" name="文字方塊 5">
            <a:extLst>
              <a:ext uri="{FF2B5EF4-FFF2-40B4-BE49-F238E27FC236}">
                <a16:creationId xmlns:a16="http://schemas.microsoft.com/office/drawing/2014/main" id="{A1F46E48-E3E8-E148-84BD-7D9672A66C0F}"/>
              </a:ext>
            </a:extLst>
          </p:cNvPr>
          <p:cNvSpPr txBox="1"/>
          <p:nvPr/>
        </p:nvSpPr>
        <p:spPr>
          <a:xfrm>
            <a:off x="2030907" y="686699"/>
            <a:ext cx="8159413" cy="646331"/>
          </a:xfrm>
          <a:prstGeom prst="rect">
            <a:avLst/>
          </a:prstGeom>
          <a:noFill/>
        </p:spPr>
        <p:txBody>
          <a:bodyPr wrap="none" rtlCol="0">
            <a:spAutoFit/>
          </a:bodyPr>
          <a:lstStyle/>
          <a:p>
            <a:r>
              <a:rPr kumimoji="1" lang="en-US" altLang="zh-TW" sz="3600" dirty="0"/>
              <a:t>Related Information of SRH lifetime of InP</a:t>
            </a:r>
            <a:endParaRPr kumimoji="1" lang="zh-TW" altLang="en-US" sz="3600" dirty="0">
              <a:latin typeface="+mj-lt"/>
            </a:endParaRPr>
          </a:p>
        </p:txBody>
      </p:sp>
      <p:sp>
        <p:nvSpPr>
          <p:cNvPr id="2" name="矩形 1">
            <a:extLst>
              <a:ext uri="{FF2B5EF4-FFF2-40B4-BE49-F238E27FC236}">
                <a16:creationId xmlns:a16="http://schemas.microsoft.com/office/drawing/2014/main" id="{0C8635D3-D49B-5440-B9F1-D08F22C27FB0}"/>
              </a:ext>
            </a:extLst>
          </p:cNvPr>
          <p:cNvSpPr/>
          <p:nvPr/>
        </p:nvSpPr>
        <p:spPr>
          <a:xfrm>
            <a:off x="706561" y="4955626"/>
            <a:ext cx="10816436" cy="830997"/>
          </a:xfrm>
          <a:prstGeom prst="rect">
            <a:avLst/>
          </a:prstGeom>
        </p:spPr>
        <p:txBody>
          <a:bodyPr wrap="square">
            <a:spAutoFit/>
          </a:bodyPr>
          <a:lstStyle/>
          <a:p>
            <a:r>
              <a:rPr lang="en" altLang="zh-TW" sz="1200" dirty="0"/>
              <a:t>[2] </a:t>
            </a:r>
            <a:r>
              <a:rPr lang="en" altLang="zh-TW" sz="1200" dirty="0" err="1"/>
              <a:t>Yater</a:t>
            </a:r>
            <a:r>
              <a:rPr lang="en" altLang="zh-TW" sz="1200" dirty="0"/>
              <a:t>, J. A., Weinberg, I., Jenkins, P. P., &amp; Landis, G. A. (1994, December). </a:t>
            </a:r>
            <a:r>
              <a:rPr lang="en" altLang="zh-TW" sz="1200" b="1" dirty="0"/>
              <a:t>Minority-carrier lifetime in InP as a function of light bias</a:t>
            </a:r>
            <a:r>
              <a:rPr lang="en" altLang="zh-TW" sz="1200" dirty="0"/>
              <a:t>. In </a:t>
            </a:r>
            <a:r>
              <a:rPr lang="en" altLang="zh-TW" sz="1200" i="1" dirty="0"/>
              <a:t>Proceedings of 1994 IEEE 1st World Conference on Photovoltaic Energy Conversion-WCPEC (A Joint Conference of PVSC, PVSEC and PSEC)</a:t>
            </a:r>
            <a:r>
              <a:rPr lang="en" altLang="zh-TW" sz="1200" dirty="0"/>
              <a:t> (Vol. 2, pp. 1709-1712). IEEE.</a:t>
            </a:r>
            <a:endParaRPr lang="en" altLang="zh-TW" sz="1200" dirty="0">
              <a:solidFill>
                <a:srgbClr val="222222"/>
              </a:solidFill>
            </a:endParaRPr>
          </a:p>
          <a:p>
            <a:r>
              <a:rPr lang="en" altLang="zh-TW" sz="1200" dirty="0">
                <a:solidFill>
                  <a:srgbClr val="222222"/>
                </a:solidFill>
              </a:rPr>
              <a:t>[3] </a:t>
            </a:r>
            <a:r>
              <a:rPr lang="en" altLang="zh-TW" sz="1200" dirty="0" err="1">
                <a:solidFill>
                  <a:srgbClr val="222222"/>
                </a:solidFill>
              </a:rPr>
              <a:t>Rosenwaks</a:t>
            </a:r>
            <a:r>
              <a:rPr lang="en" altLang="zh-TW" sz="1200" dirty="0">
                <a:solidFill>
                  <a:srgbClr val="222222"/>
                </a:solidFill>
              </a:rPr>
              <a:t>, Y., Shapira, Y., &amp; Huppert, D. (1992). </a:t>
            </a:r>
            <a:r>
              <a:rPr lang="en" altLang="zh-TW" sz="1200" b="1" dirty="0">
                <a:solidFill>
                  <a:srgbClr val="222222"/>
                </a:solidFill>
              </a:rPr>
              <a:t>Picosecond time-resolved luminescence studies of surface and bulk recombination processes in InP</a:t>
            </a:r>
            <a:r>
              <a:rPr lang="en" altLang="zh-TW" sz="1200" dirty="0">
                <a:solidFill>
                  <a:srgbClr val="222222"/>
                </a:solidFill>
              </a:rPr>
              <a:t>. </a:t>
            </a:r>
            <a:r>
              <a:rPr lang="en" altLang="zh-TW" sz="1200" i="1" dirty="0">
                <a:solidFill>
                  <a:srgbClr val="222222"/>
                </a:solidFill>
              </a:rPr>
              <a:t>Physical Review B</a:t>
            </a:r>
            <a:r>
              <a:rPr lang="en" altLang="zh-TW" sz="1200" dirty="0">
                <a:solidFill>
                  <a:srgbClr val="222222"/>
                </a:solidFill>
              </a:rPr>
              <a:t>, </a:t>
            </a:r>
            <a:r>
              <a:rPr lang="en" altLang="zh-TW" sz="1200" i="1" dirty="0">
                <a:solidFill>
                  <a:srgbClr val="222222"/>
                </a:solidFill>
              </a:rPr>
              <a:t>45</a:t>
            </a:r>
            <a:r>
              <a:rPr lang="en" altLang="zh-TW" sz="1200" dirty="0">
                <a:solidFill>
                  <a:srgbClr val="222222"/>
                </a:solidFill>
              </a:rPr>
              <a:t>(16), 9108.</a:t>
            </a:r>
          </a:p>
        </p:txBody>
      </p:sp>
    </p:spTree>
    <p:extLst>
      <p:ext uri="{BB962C8B-B14F-4D97-AF65-F5344CB8AC3E}">
        <p14:creationId xmlns:p14="http://schemas.microsoft.com/office/powerpoint/2010/main" val="158531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69833B8-2910-2948-B5D2-A699A78585A5}"/>
              </a:ext>
            </a:extLst>
          </p:cNvPr>
          <p:cNvCxnSpPr>
            <a:cxnSpLocks/>
          </p:cNvCxnSpPr>
          <p:nvPr/>
        </p:nvCxnSpPr>
        <p:spPr>
          <a:xfrm>
            <a:off x="706561" y="1276595"/>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27161797-9EEE-F74B-98BF-709890B3C1F4}"/>
                  </a:ext>
                </a:extLst>
              </p:cNvPr>
              <p:cNvGraphicFramePr>
                <a:graphicFrameLocks noGrp="1"/>
              </p:cNvGraphicFramePr>
              <p:nvPr>
                <p:extLst>
                  <p:ext uri="{D42A27DB-BD31-4B8C-83A1-F6EECF244321}">
                    <p14:modId xmlns:p14="http://schemas.microsoft.com/office/powerpoint/2010/main" val="4201311748"/>
                  </p:ext>
                </p:extLst>
              </p:nvPr>
            </p:nvGraphicFramePr>
            <p:xfrm>
              <a:off x="698231" y="1389465"/>
              <a:ext cx="10808105" cy="3901482"/>
            </p:xfrm>
            <a:graphic>
              <a:graphicData uri="http://schemas.openxmlformats.org/drawingml/2006/table">
                <a:tbl>
                  <a:tblPr firstRow="1" bandRow="1">
                    <a:tableStyleId>{5C22544A-7EE6-4342-B048-85BDC9FD1C3A}</a:tableStyleId>
                  </a:tblPr>
                  <a:tblGrid>
                    <a:gridCol w="670826">
                      <a:extLst>
                        <a:ext uri="{9D8B030D-6E8A-4147-A177-3AD203B41FA5}">
                          <a16:colId xmlns:a16="http://schemas.microsoft.com/office/drawing/2014/main" val="2049499028"/>
                        </a:ext>
                      </a:extLst>
                    </a:gridCol>
                    <a:gridCol w="4325687">
                      <a:extLst>
                        <a:ext uri="{9D8B030D-6E8A-4147-A177-3AD203B41FA5}">
                          <a16:colId xmlns:a16="http://schemas.microsoft.com/office/drawing/2014/main" val="840609501"/>
                        </a:ext>
                      </a:extLst>
                    </a:gridCol>
                    <a:gridCol w="5811592">
                      <a:extLst>
                        <a:ext uri="{9D8B030D-6E8A-4147-A177-3AD203B41FA5}">
                          <a16:colId xmlns:a16="http://schemas.microsoft.com/office/drawing/2014/main" val="3508985920"/>
                        </a:ext>
                      </a:extLst>
                    </a:gridCol>
                  </a:tblGrid>
                  <a:tr h="426762">
                    <a:tc>
                      <a:txBody>
                        <a:bodyPr/>
                        <a:lstStyle/>
                        <a:p>
                          <a:pPr algn="ctr"/>
                          <a:r>
                            <a:rPr lang="en-US" altLang="zh-TW" sz="1800" dirty="0"/>
                            <a:t>Ref.</a:t>
                          </a:r>
                          <a:endParaRPr lang="zh-TW" altLang="en-US" sz="1800" dirty="0"/>
                        </a:p>
                      </a:txBody>
                      <a:tcPr/>
                    </a:tc>
                    <a:tc>
                      <a:txBody>
                        <a:bodyPr/>
                        <a:lstStyle/>
                        <a:p>
                          <a:pPr algn="ctr"/>
                          <a:r>
                            <a:rPr lang="en-US" altLang="zh-TW" sz="1800" dirty="0"/>
                            <a:t>Material condition</a:t>
                          </a:r>
                          <a:endParaRPr lang="zh-TW" altLang="en-US" sz="1800" dirty="0"/>
                        </a:p>
                      </a:txBody>
                      <a:tcPr/>
                    </a:tc>
                    <a:tc>
                      <a:txBody>
                        <a:bodyPr/>
                        <a:lstStyle/>
                        <a:p>
                          <a:pPr algn="ctr"/>
                          <a:r>
                            <a:rPr lang="en-US" altLang="zh-TW" sz="1800" dirty="0"/>
                            <a:t>Analysis and comments</a:t>
                          </a:r>
                          <a:endParaRPr lang="zh-TW" altLang="en-US" sz="1800" dirty="0"/>
                        </a:p>
                      </a:txBody>
                      <a:tcPr/>
                    </a:tc>
                    <a:extLst>
                      <a:ext uri="{0D108BD9-81ED-4DB2-BD59-A6C34878D82A}">
                        <a16:rowId xmlns:a16="http://schemas.microsoft.com/office/drawing/2014/main" val="1997002166"/>
                      </a:ext>
                    </a:extLst>
                  </a:tr>
                  <a:tr h="426762">
                    <a:tc>
                      <a:txBody>
                        <a:bodyPr/>
                        <a:lstStyle/>
                        <a:p>
                          <a:pPr algn="ctr"/>
                          <a:r>
                            <a:rPr lang="en-US" altLang="zh-TW" sz="1800" dirty="0"/>
                            <a:t>[4]</a:t>
                          </a:r>
                          <a:endParaRPr lang="zh-TW" altLang="en-US" sz="1800" dirty="0"/>
                        </a:p>
                      </a:txBody>
                      <a:tcPr/>
                    </a:tc>
                    <a:tc>
                      <a:txBody>
                        <a:bodyPr/>
                        <a:lstStyle/>
                        <a:p>
                          <a:pPr marL="0" indent="0">
                            <a:buFont typeface="+mj-lt"/>
                            <a:buNone/>
                          </a:pPr>
                          <a:r>
                            <a:rPr lang="en-US" altLang="zh-TW" sz="1800" dirty="0"/>
                            <a:t>The experimental set-up described has been used to measure the photoluminescence lifetime in </a:t>
                          </a:r>
                          <a:r>
                            <a:rPr lang="en-US" altLang="zh-TW" sz="1800" i="1" dirty="0"/>
                            <a:t>n</a:t>
                          </a:r>
                          <a:r>
                            <a:rPr lang="en-US" altLang="zh-TW" sz="1800" dirty="0"/>
                            <a:t>- and </a:t>
                          </a:r>
                          <a:r>
                            <a:rPr lang="en-US" altLang="zh-TW" sz="1800" i="1" dirty="0"/>
                            <a:t>p</a:t>
                          </a:r>
                          <a:r>
                            <a:rPr lang="en-US" altLang="zh-TW" sz="1800" dirty="0"/>
                            <a:t>-type InP wafers of various doping levels from various manufacturers.</a:t>
                          </a:r>
                          <a:endParaRPr lang="zh-TW" altLang="en-US" sz="1800" dirty="0"/>
                        </a:p>
                      </a:txBody>
                      <a:tcPr/>
                    </a:tc>
                    <a:tc>
                      <a:txBody>
                        <a:bodyPr/>
                        <a:lstStyle/>
                        <a:p>
                          <a:pPr marL="342900" indent="-342900">
                            <a:buFont typeface="+mj-lt"/>
                            <a:buAutoNum type="arabicPeriod"/>
                          </a:pPr>
                          <a:r>
                            <a:rPr lang="en-US" altLang="zh-TW" sz="1800" dirty="0"/>
                            <a:t>The spread in the lifetime measured for material of the same doping concentration shows significant differences in lifetime achieved in wafers grown by different methods, surface treatments and purchased from different manufacturers. </a:t>
                          </a:r>
                        </a:p>
                        <a:p>
                          <a:pPr marL="342900" indent="-342900">
                            <a:buFont typeface="+mj-lt"/>
                            <a:buAutoNum type="arabicPeriod"/>
                          </a:pPr>
                          <a:r>
                            <a:rPr lang="en-US" altLang="zh-TW" sz="1800" dirty="0"/>
                            <a:t>The results also show the marked difference in the lifetime of </a:t>
                          </a:r>
                          <a:r>
                            <a:rPr lang="en-US" altLang="zh-TW" sz="1800" i="1" dirty="0"/>
                            <a:t>n</a:t>
                          </a:r>
                          <a:r>
                            <a:rPr lang="en-US" altLang="zh-TW" sz="1800" dirty="0"/>
                            <a:t>-type and </a:t>
                          </a:r>
                          <a:r>
                            <a:rPr lang="en-US" altLang="zh-TW" sz="1800" i="1" dirty="0"/>
                            <a:t>p</a:t>
                          </a:r>
                          <a:r>
                            <a:rPr lang="en-US" altLang="zh-TW" sz="1800" dirty="0"/>
                            <a:t>-type InP of the same doping levels.</a:t>
                          </a:r>
                          <a:endParaRPr lang="zh-TW" altLang="en-US" sz="1800" dirty="0"/>
                        </a:p>
                      </a:txBody>
                      <a:tcPr/>
                    </a:tc>
                    <a:extLst>
                      <a:ext uri="{0D108BD9-81ED-4DB2-BD59-A6C34878D82A}">
                        <a16:rowId xmlns:a16="http://schemas.microsoft.com/office/drawing/2014/main" val="3726482393"/>
                      </a:ext>
                    </a:extLst>
                  </a:tr>
                  <a:tr h="426762">
                    <a:tc>
                      <a:txBody>
                        <a:bodyPr/>
                        <a:lstStyle/>
                        <a:p>
                          <a:pPr algn="ctr"/>
                          <a:r>
                            <a:rPr lang="en-US" altLang="zh-TW" sz="1800" dirty="0"/>
                            <a:t>[11]</a:t>
                          </a:r>
                          <a:endParaRPr lang="zh-TW" altLang="en-US" sz="1800" dirty="0"/>
                        </a:p>
                      </a:txBody>
                      <a:tcPr/>
                    </a:tc>
                    <a:tc>
                      <a:txBody>
                        <a:bodyPr/>
                        <a:lstStyle/>
                        <a:p>
                          <a:r>
                            <a:rPr lang="en-US" altLang="zh-TW" dirty="0"/>
                            <a:t>The InP sample used in this study were undoped, </a:t>
                          </a:r>
                          <a:r>
                            <a:rPr lang="en-US" altLang="zh-TW" i="1" dirty="0"/>
                            <a:t>n</a:t>
                          </a:r>
                          <a:r>
                            <a:rPr lang="en-US" altLang="zh-TW" dirty="0"/>
                            <a:t>-type single crystals grown by the LEC method. Carrier densities of the samples were </a:t>
                          </a:r>
                          <a14:m>
                            <m:oMath xmlns:m="http://schemas.openxmlformats.org/officeDocument/2006/math">
                              <m:r>
                                <a:rPr lang="en-US" altLang="zh-TW" sz="1600" b="0" i="1" smtClean="0">
                                  <a:latin typeface="Cambria Math" panose="02040503050406030204" pitchFamily="18" charset="0"/>
                                </a:rPr>
                                <m:t>5</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15</m:t>
                                  </m:r>
                                </m:sup>
                              </m:sSup>
                              <m:r>
                                <a:rPr lang="en-US" altLang="zh-TW" sz="1600" b="0" i="1" smtClean="0">
                                  <a:latin typeface="Cambria Math" panose="02040503050406030204" pitchFamily="18" charset="0"/>
                                  <a:ea typeface="Cambria Math" panose="02040503050406030204" pitchFamily="18" charset="0"/>
                                </a:rPr>
                                <m:t>~1×</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a14:m>
                          <a:r>
                            <a:rPr lang="en-US" altLang="zh-TW" dirty="0"/>
                            <a:t> (cm</a:t>
                          </a:r>
                          <a:r>
                            <a:rPr lang="en-US" altLang="zh-TW" baseline="30000" dirty="0"/>
                            <a:t>-3</a:t>
                          </a:r>
                          <a:r>
                            <a:rPr lang="en-US" altLang="zh-TW" dirty="0"/>
                            <a:t>) and dislocation</a:t>
                          </a:r>
                          <a:r>
                            <a:rPr lang="en-US" altLang="zh-TW" baseline="0" dirty="0"/>
                            <a:t> densities were </a:t>
                          </a:r>
                          <a14:m>
                            <m:oMath xmlns:m="http://schemas.openxmlformats.org/officeDocument/2006/math">
                              <m:r>
                                <a:rPr lang="en-US" altLang="zh-TW" sz="1600" b="0" i="1" baseline="0" smtClean="0">
                                  <a:latin typeface="Cambria Math" panose="02040503050406030204" pitchFamily="18" charset="0"/>
                                </a:rPr>
                                <m:t>0~4</m:t>
                              </m:r>
                              <m:r>
                                <a:rPr lang="en-US" altLang="zh-TW" sz="1600" b="0" i="1" baseline="0" smtClean="0">
                                  <a:latin typeface="Cambria Math" panose="02040503050406030204" pitchFamily="18" charset="0"/>
                                  <a:ea typeface="Cambria Math" panose="02040503050406030204" pitchFamily="18" charset="0"/>
                                </a:rPr>
                                <m:t>×</m:t>
                              </m:r>
                              <m:sSup>
                                <m:sSupPr>
                                  <m:ctrlPr>
                                    <a:rPr lang="en-US" altLang="zh-TW" sz="1600" b="0" i="1" baseline="0" smtClean="0">
                                      <a:latin typeface="Cambria Math" panose="02040503050406030204" pitchFamily="18" charset="0"/>
                                      <a:ea typeface="Cambria Math" panose="02040503050406030204" pitchFamily="18" charset="0"/>
                                    </a:rPr>
                                  </m:ctrlPr>
                                </m:sSupPr>
                                <m:e>
                                  <m:r>
                                    <a:rPr lang="en-US" altLang="zh-TW" sz="1600" b="0" i="1" baseline="0" smtClean="0">
                                      <a:latin typeface="Cambria Math" panose="02040503050406030204" pitchFamily="18" charset="0"/>
                                      <a:ea typeface="Cambria Math" panose="02040503050406030204" pitchFamily="18" charset="0"/>
                                    </a:rPr>
                                    <m:t>10</m:t>
                                  </m:r>
                                </m:e>
                                <m:sup>
                                  <m:r>
                                    <a:rPr lang="en-US" altLang="zh-TW" sz="1600" b="0" i="1" baseline="0" smtClean="0">
                                      <a:latin typeface="Cambria Math" panose="02040503050406030204" pitchFamily="18" charset="0"/>
                                      <a:ea typeface="Cambria Math" panose="02040503050406030204" pitchFamily="18" charset="0"/>
                                    </a:rPr>
                                    <m:t>5</m:t>
                                  </m:r>
                                </m:sup>
                              </m:sSup>
                            </m:oMath>
                          </a14:m>
                          <a:r>
                            <a:rPr lang="en-US" altLang="zh-TW" sz="1600" dirty="0"/>
                            <a:t> </a:t>
                          </a:r>
                          <a:r>
                            <a:rPr lang="en-US" altLang="zh-TW" dirty="0"/>
                            <a:t>(cm</a:t>
                          </a:r>
                          <a:r>
                            <a:rPr lang="en-US" altLang="zh-TW" baseline="30000" dirty="0"/>
                            <a:t>-2</a:t>
                          </a:r>
                          <a:r>
                            <a:rPr lang="en-US" altLang="zh-TW" dirty="0"/>
                            <a:t>). </a:t>
                          </a:r>
                          <a:endParaRPr lang="zh-TW" altLang="en-US" dirty="0"/>
                        </a:p>
                      </a:txBody>
                      <a:tcPr/>
                    </a:tc>
                    <a:tc>
                      <a:txBody>
                        <a:bodyPr/>
                        <a:lstStyle/>
                        <a:p>
                          <a:pPr marL="342900" indent="-342900">
                            <a:buFont typeface="+mj-lt"/>
                            <a:buAutoNum type="arabicPeriod"/>
                          </a:pPr>
                          <a:r>
                            <a:rPr lang="en-US" altLang="zh-TW" dirty="0"/>
                            <a:t>Minority-carrier lifetime in InP single crystals can be explained by a simple model in which </a:t>
                          </a:r>
                          <a:r>
                            <a:rPr lang="en-US" altLang="zh-TW" u="sng" dirty="0"/>
                            <a:t>dislocations and donor impurities act as recombination centers</a:t>
                          </a:r>
                          <a:r>
                            <a:rPr lang="en-US" altLang="zh-TW" dirty="0"/>
                            <a:t>.</a:t>
                          </a:r>
                        </a:p>
                      </a:txBody>
                      <a:tcPr/>
                    </a:tc>
                    <a:extLst>
                      <a:ext uri="{0D108BD9-81ED-4DB2-BD59-A6C34878D82A}">
                        <a16:rowId xmlns:a16="http://schemas.microsoft.com/office/drawing/2014/main" val="2792798912"/>
                      </a:ext>
                    </a:extLst>
                  </a:tr>
                </a:tbl>
              </a:graphicData>
            </a:graphic>
          </p:graphicFrame>
        </mc:Choice>
        <mc:Fallback xmlns="">
          <p:graphicFrame>
            <p:nvGraphicFramePr>
              <p:cNvPr id="8" name="表格 7">
                <a:extLst>
                  <a:ext uri="{FF2B5EF4-FFF2-40B4-BE49-F238E27FC236}">
                    <a16:creationId xmlns:a16="http://schemas.microsoft.com/office/drawing/2014/main" id="{27161797-9EEE-F74B-98BF-709890B3C1F4}"/>
                  </a:ext>
                </a:extLst>
              </p:cNvPr>
              <p:cNvGraphicFramePr>
                <a:graphicFrameLocks noGrp="1"/>
              </p:cNvGraphicFramePr>
              <p:nvPr>
                <p:extLst>
                  <p:ext uri="{D42A27DB-BD31-4B8C-83A1-F6EECF244321}">
                    <p14:modId xmlns:p14="http://schemas.microsoft.com/office/powerpoint/2010/main" val="4201311748"/>
                  </p:ext>
                </p:extLst>
              </p:nvPr>
            </p:nvGraphicFramePr>
            <p:xfrm>
              <a:off x="698231" y="1389465"/>
              <a:ext cx="10808105" cy="3901482"/>
            </p:xfrm>
            <a:graphic>
              <a:graphicData uri="http://schemas.openxmlformats.org/drawingml/2006/table">
                <a:tbl>
                  <a:tblPr firstRow="1" bandRow="1">
                    <a:tableStyleId>{5C22544A-7EE6-4342-B048-85BDC9FD1C3A}</a:tableStyleId>
                  </a:tblPr>
                  <a:tblGrid>
                    <a:gridCol w="670826">
                      <a:extLst>
                        <a:ext uri="{9D8B030D-6E8A-4147-A177-3AD203B41FA5}">
                          <a16:colId xmlns:a16="http://schemas.microsoft.com/office/drawing/2014/main" val="2049499028"/>
                        </a:ext>
                      </a:extLst>
                    </a:gridCol>
                    <a:gridCol w="4325687">
                      <a:extLst>
                        <a:ext uri="{9D8B030D-6E8A-4147-A177-3AD203B41FA5}">
                          <a16:colId xmlns:a16="http://schemas.microsoft.com/office/drawing/2014/main" val="840609501"/>
                        </a:ext>
                      </a:extLst>
                    </a:gridCol>
                    <a:gridCol w="5811592">
                      <a:extLst>
                        <a:ext uri="{9D8B030D-6E8A-4147-A177-3AD203B41FA5}">
                          <a16:colId xmlns:a16="http://schemas.microsoft.com/office/drawing/2014/main" val="3508985920"/>
                        </a:ext>
                      </a:extLst>
                    </a:gridCol>
                  </a:tblGrid>
                  <a:tr h="426762">
                    <a:tc>
                      <a:txBody>
                        <a:bodyPr/>
                        <a:lstStyle/>
                        <a:p>
                          <a:pPr algn="ctr"/>
                          <a:r>
                            <a:rPr lang="en-US" altLang="zh-TW" sz="1800" dirty="0"/>
                            <a:t>Ref.</a:t>
                          </a:r>
                          <a:endParaRPr lang="zh-TW" altLang="en-US" sz="1800" dirty="0"/>
                        </a:p>
                      </a:txBody>
                      <a:tcPr/>
                    </a:tc>
                    <a:tc>
                      <a:txBody>
                        <a:bodyPr/>
                        <a:lstStyle/>
                        <a:p>
                          <a:pPr algn="ctr"/>
                          <a:r>
                            <a:rPr lang="en-US" altLang="zh-TW" sz="1800" dirty="0"/>
                            <a:t>Material condition</a:t>
                          </a:r>
                          <a:endParaRPr lang="zh-TW" altLang="en-US" sz="1800" dirty="0"/>
                        </a:p>
                      </a:txBody>
                      <a:tcPr/>
                    </a:tc>
                    <a:tc>
                      <a:txBody>
                        <a:bodyPr/>
                        <a:lstStyle/>
                        <a:p>
                          <a:pPr algn="ctr"/>
                          <a:r>
                            <a:rPr lang="en-US" altLang="zh-TW" sz="1800" dirty="0"/>
                            <a:t>Analysis and comments</a:t>
                          </a:r>
                          <a:endParaRPr lang="zh-TW" altLang="en-US" sz="1800" dirty="0"/>
                        </a:p>
                      </a:txBody>
                      <a:tcPr/>
                    </a:tc>
                    <a:extLst>
                      <a:ext uri="{0D108BD9-81ED-4DB2-BD59-A6C34878D82A}">
                        <a16:rowId xmlns:a16="http://schemas.microsoft.com/office/drawing/2014/main" val="1997002166"/>
                      </a:ext>
                    </a:extLst>
                  </a:tr>
                  <a:tr h="2011680">
                    <a:tc>
                      <a:txBody>
                        <a:bodyPr/>
                        <a:lstStyle/>
                        <a:p>
                          <a:pPr algn="ctr"/>
                          <a:r>
                            <a:rPr lang="en-US" altLang="zh-TW" sz="1800" dirty="0"/>
                            <a:t>[4]</a:t>
                          </a:r>
                          <a:endParaRPr lang="zh-TW" altLang="en-US" sz="1800" dirty="0"/>
                        </a:p>
                      </a:txBody>
                      <a:tcPr/>
                    </a:tc>
                    <a:tc>
                      <a:txBody>
                        <a:bodyPr/>
                        <a:lstStyle/>
                        <a:p>
                          <a:pPr marL="0" indent="0">
                            <a:buFont typeface="+mj-lt"/>
                            <a:buNone/>
                          </a:pPr>
                          <a:r>
                            <a:rPr lang="en-US" altLang="zh-TW" sz="1800" dirty="0"/>
                            <a:t>The experimental set-up described has been used to measure the photoluminescence lifetime in </a:t>
                          </a:r>
                          <a:r>
                            <a:rPr lang="en-US" altLang="zh-TW" sz="1800" i="1" dirty="0"/>
                            <a:t>n</a:t>
                          </a:r>
                          <a:r>
                            <a:rPr lang="en-US" altLang="zh-TW" sz="1800" dirty="0"/>
                            <a:t>- and </a:t>
                          </a:r>
                          <a:r>
                            <a:rPr lang="en-US" altLang="zh-TW" sz="1800" i="1" dirty="0"/>
                            <a:t>p</a:t>
                          </a:r>
                          <a:r>
                            <a:rPr lang="en-US" altLang="zh-TW" sz="1800" dirty="0"/>
                            <a:t>-type InP wafers of various doping levels from various manufacturers.</a:t>
                          </a:r>
                          <a:endParaRPr lang="zh-TW" altLang="en-US" sz="1800" dirty="0"/>
                        </a:p>
                      </a:txBody>
                      <a:tcPr/>
                    </a:tc>
                    <a:tc>
                      <a:txBody>
                        <a:bodyPr/>
                        <a:lstStyle/>
                        <a:p>
                          <a:pPr marL="342900" indent="-342900">
                            <a:buFont typeface="+mj-lt"/>
                            <a:buAutoNum type="arabicPeriod"/>
                          </a:pPr>
                          <a:r>
                            <a:rPr lang="en-US" altLang="zh-TW" sz="1800" dirty="0"/>
                            <a:t>The spread in the lifetime measured for material of the same doping concentration shows significant differences in lifetime achieved in wafers grown by different methods, surface treatments and purchased from different manufacturers. </a:t>
                          </a:r>
                        </a:p>
                        <a:p>
                          <a:pPr marL="342900" indent="-342900">
                            <a:buFont typeface="+mj-lt"/>
                            <a:buAutoNum type="arabicPeriod"/>
                          </a:pPr>
                          <a:r>
                            <a:rPr lang="en-US" altLang="zh-TW" sz="1800" dirty="0"/>
                            <a:t>The results also show the marked difference in the lifetime of </a:t>
                          </a:r>
                          <a:r>
                            <a:rPr lang="en-US" altLang="zh-TW" sz="1800" i="1" dirty="0"/>
                            <a:t>n</a:t>
                          </a:r>
                          <a:r>
                            <a:rPr lang="en-US" altLang="zh-TW" sz="1800" dirty="0"/>
                            <a:t>-type and </a:t>
                          </a:r>
                          <a:r>
                            <a:rPr lang="en-US" altLang="zh-TW" sz="1800" i="1" dirty="0"/>
                            <a:t>p</a:t>
                          </a:r>
                          <a:r>
                            <a:rPr lang="en-US" altLang="zh-TW" sz="1800" dirty="0"/>
                            <a:t>-type InP of the same doping levels.</a:t>
                          </a:r>
                          <a:endParaRPr lang="zh-TW" altLang="en-US" sz="1800" dirty="0"/>
                        </a:p>
                      </a:txBody>
                      <a:tcPr/>
                    </a:tc>
                    <a:extLst>
                      <a:ext uri="{0D108BD9-81ED-4DB2-BD59-A6C34878D82A}">
                        <a16:rowId xmlns:a16="http://schemas.microsoft.com/office/drawing/2014/main" val="3726482393"/>
                      </a:ext>
                    </a:extLst>
                  </a:tr>
                  <a:tr h="1463040">
                    <a:tc>
                      <a:txBody>
                        <a:bodyPr/>
                        <a:lstStyle/>
                        <a:p>
                          <a:pPr algn="ctr"/>
                          <a:r>
                            <a:rPr lang="en-US" altLang="zh-TW" sz="1800" dirty="0"/>
                            <a:t>[11]</a:t>
                          </a:r>
                          <a:endParaRPr lang="zh-TW" altLang="en-US" sz="1800" dirty="0"/>
                        </a:p>
                      </a:txBody>
                      <a:tcPr/>
                    </a:tc>
                    <a:tc>
                      <a:txBody>
                        <a:bodyPr/>
                        <a:lstStyle/>
                        <a:p>
                          <a:endParaRPr lang="zh-TW"/>
                        </a:p>
                      </a:txBody>
                      <a:tcPr>
                        <a:blipFill>
                          <a:blip r:embed="rId3"/>
                          <a:stretch>
                            <a:fillRect l="-15543" t="-169565" r="-134897" b="-6087"/>
                          </a:stretch>
                        </a:blipFill>
                      </a:tcPr>
                    </a:tc>
                    <a:tc>
                      <a:txBody>
                        <a:bodyPr/>
                        <a:lstStyle/>
                        <a:p>
                          <a:pPr marL="342900" indent="-342900">
                            <a:buFont typeface="+mj-lt"/>
                            <a:buAutoNum type="arabicPeriod"/>
                          </a:pPr>
                          <a:r>
                            <a:rPr lang="en-US" altLang="zh-TW" dirty="0"/>
                            <a:t>Minority-carrier lifetime in InP single crystals can be explained by a simple model in which </a:t>
                          </a:r>
                          <a:r>
                            <a:rPr lang="en-US" altLang="zh-TW" u="sng" dirty="0"/>
                            <a:t>dislocations and donor impurities act as recombination centers</a:t>
                          </a:r>
                          <a:r>
                            <a:rPr lang="en-US" altLang="zh-TW" dirty="0"/>
                            <a:t>.</a:t>
                          </a:r>
                        </a:p>
                      </a:txBody>
                      <a:tcPr/>
                    </a:tc>
                    <a:extLst>
                      <a:ext uri="{0D108BD9-81ED-4DB2-BD59-A6C34878D82A}">
                        <a16:rowId xmlns:a16="http://schemas.microsoft.com/office/drawing/2014/main" val="2792798912"/>
                      </a:ext>
                    </a:extLst>
                  </a:tr>
                </a:tbl>
              </a:graphicData>
            </a:graphic>
          </p:graphicFrame>
        </mc:Fallback>
      </mc:AlternateContent>
      <p:sp>
        <p:nvSpPr>
          <p:cNvPr id="6" name="文字方塊 5">
            <a:extLst>
              <a:ext uri="{FF2B5EF4-FFF2-40B4-BE49-F238E27FC236}">
                <a16:creationId xmlns:a16="http://schemas.microsoft.com/office/drawing/2014/main" id="{E00F23A3-6823-9F40-9E83-EDE1683AFB1C}"/>
              </a:ext>
            </a:extLst>
          </p:cNvPr>
          <p:cNvSpPr txBox="1"/>
          <p:nvPr/>
        </p:nvSpPr>
        <p:spPr>
          <a:xfrm>
            <a:off x="2030907" y="686699"/>
            <a:ext cx="8159413" cy="646331"/>
          </a:xfrm>
          <a:prstGeom prst="rect">
            <a:avLst/>
          </a:prstGeom>
          <a:noFill/>
        </p:spPr>
        <p:txBody>
          <a:bodyPr wrap="none" rtlCol="0">
            <a:spAutoFit/>
          </a:bodyPr>
          <a:lstStyle/>
          <a:p>
            <a:r>
              <a:rPr kumimoji="1" lang="en-US" altLang="zh-TW" sz="3600" dirty="0"/>
              <a:t>Related Information of SRH lifetime of InP</a:t>
            </a:r>
            <a:endParaRPr kumimoji="1" lang="zh-TW" altLang="en-US" sz="3600" dirty="0">
              <a:latin typeface="+mj-lt"/>
            </a:endParaRPr>
          </a:p>
        </p:txBody>
      </p:sp>
      <p:sp>
        <p:nvSpPr>
          <p:cNvPr id="2" name="矩形 1">
            <a:extLst>
              <a:ext uri="{FF2B5EF4-FFF2-40B4-BE49-F238E27FC236}">
                <a16:creationId xmlns:a16="http://schemas.microsoft.com/office/drawing/2014/main" id="{88949112-B2F1-A04D-8014-46ED20383193}"/>
              </a:ext>
            </a:extLst>
          </p:cNvPr>
          <p:cNvSpPr/>
          <p:nvPr/>
        </p:nvSpPr>
        <p:spPr>
          <a:xfrm>
            <a:off x="698231" y="5290947"/>
            <a:ext cx="10799775" cy="830997"/>
          </a:xfrm>
          <a:prstGeom prst="rect">
            <a:avLst/>
          </a:prstGeom>
        </p:spPr>
        <p:txBody>
          <a:bodyPr wrap="square">
            <a:spAutoFit/>
          </a:bodyPr>
          <a:lstStyle/>
          <a:p>
            <a:r>
              <a:rPr lang="en" altLang="zh-TW" sz="1200" dirty="0"/>
              <a:t>[4] Landis, G. A., Jenkins, P., &amp; Weinberg, I. (1991, April). </a:t>
            </a:r>
            <a:r>
              <a:rPr lang="en" altLang="zh-TW" sz="1200" b="1" dirty="0"/>
              <a:t>Photoluminescence lifetime measurements in InP wafers</a:t>
            </a:r>
            <a:r>
              <a:rPr lang="en" altLang="zh-TW" sz="1200" dirty="0"/>
              <a:t>. In </a:t>
            </a:r>
            <a:r>
              <a:rPr lang="en" altLang="zh-TW" sz="1200" i="1" dirty="0"/>
              <a:t>[Proceedings 1991] Third International Conference Indium Phosphide and Related Materials</a:t>
            </a:r>
            <a:r>
              <a:rPr lang="en" altLang="zh-TW" sz="1200" dirty="0"/>
              <a:t> (pp. 636-639). IEEE.</a:t>
            </a:r>
          </a:p>
          <a:p>
            <a:r>
              <a:rPr lang="en" altLang="zh-TW" sz="1200" dirty="0"/>
              <a:t>[11] M. Yamaguchi, S. </a:t>
            </a:r>
            <a:r>
              <a:rPr lang="en" altLang="zh-TW" sz="1200" dirty="0" err="1"/>
              <a:t>Shinoyama</a:t>
            </a:r>
            <a:r>
              <a:rPr lang="en" altLang="zh-TW" sz="1200" dirty="0"/>
              <a:t>, and C. </a:t>
            </a:r>
            <a:r>
              <a:rPr lang="en" altLang="zh-TW" sz="1200" dirty="0" err="1"/>
              <a:t>Uemura</a:t>
            </a:r>
            <a:r>
              <a:rPr lang="en" altLang="zh-TW" sz="1200" dirty="0"/>
              <a:t>, “</a:t>
            </a:r>
            <a:r>
              <a:rPr lang="en" altLang="zh-TW" sz="1200" b="1" dirty="0"/>
              <a:t>Electron mobility and minority‐carrier lifetime of n‐InP single crystals grown by liquid‐encapsulated </a:t>
            </a:r>
            <a:r>
              <a:rPr lang="en" altLang="zh-TW" sz="1200" b="1" dirty="0" err="1"/>
              <a:t>Czochralski</a:t>
            </a:r>
            <a:r>
              <a:rPr lang="en" altLang="zh-TW" sz="1200" b="1" dirty="0"/>
              <a:t> method</a:t>
            </a:r>
            <a:r>
              <a:rPr lang="en" altLang="zh-TW" sz="1200" dirty="0"/>
              <a:t>,” </a:t>
            </a:r>
            <a:r>
              <a:rPr lang="en" altLang="zh-TW" sz="1200" i="1" dirty="0"/>
              <a:t>Journal of Applied Physics</a:t>
            </a:r>
            <a:r>
              <a:rPr lang="en" altLang="zh-TW" sz="1200" dirty="0"/>
              <a:t>, vol. 52, no. 10, pp. 6429–6431, Oct. 1981.</a:t>
            </a:r>
          </a:p>
        </p:txBody>
      </p:sp>
    </p:spTree>
    <p:extLst>
      <p:ext uri="{BB962C8B-B14F-4D97-AF65-F5344CB8AC3E}">
        <p14:creationId xmlns:p14="http://schemas.microsoft.com/office/powerpoint/2010/main" val="3280002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69833B8-2910-2948-B5D2-A699A78585A5}"/>
              </a:ext>
            </a:extLst>
          </p:cNvPr>
          <p:cNvCxnSpPr>
            <a:cxnSpLocks/>
          </p:cNvCxnSpPr>
          <p:nvPr/>
        </p:nvCxnSpPr>
        <p:spPr>
          <a:xfrm>
            <a:off x="706561" y="1276595"/>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27161797-9EEE-F74B-98BF-709890B3C1F4}"/>
                  </a:ext>
                </a:extLst>
              </p:cNvPr>
              <p:cNvGraphicFramePr>
                <a:graphicFrameLocks noGrp="1"/>
              </p:cNvGraphicFramePr>
              <p:nvPr>
                <p:extLst>
                  <p:ext uri="{D42A27DB-BD31-4B8C-83A1-F6EECF244321}">
                    <p14:modId xmlns:p14="http://schemas.microsoft.com/office/powerpoint/2010/main" val="4197205377"/>
                  </p:ext>
                </p:extLst>
              </p:nvPr>
            </p:nvGraphicFramePr>
            <p:xfrm>
              <a:off x="698231" y="1389465"/>
              <a:ext cx="10808105" cy="4358682"/>
            </p:xfrm>
            <a:graphic>
              <a:graphicData uri="http://schemas.openxmlformats.org/drawingml/2006/table">
                <a:tbl>
                  <a:tblPr firstRow="1" bandRow="1">
                    <a:tableStyleId>{5C22544A-7EE6-4342-B048-85BDC9FD1C3A}</a:tableStyleId>
                  </a:tblPr>
                  <a:tblGrid>
                    <a:gridCol w="670826">
                      <a:extLst>
                        <a:ext uri="{9D8B030D-6E8A-4147-A177-3AD203B41FA5}">
                          <a16:colId xmlns:a16="http://schemas.microsoft.com/office/drawing/2014/main" val="2049499028"/>
                        </a:ext>
                      </a:extLst>
                    </a:gridCol>
                    <a:gridCol w="4325687">
                      <a:extLst>
                        <a:ext uri="{9D8B030D-6E8A-4147-A177-3AD203B41FA5}">
                          <a16:colId xmlns:a16="http://schemas.microsoft.com/office/drawing/2014/main" val="840609501"/>
                        </a:ext>
                      </a:extLst>
                    </a:gridCol>
                    <a:gridCol w="5811592">
                      <a:extLst>
                        <a:ext uri="{9D8B030D-6E8A-4147-A177-3AD203B41FA5}">
                          <a16:colId xmlns:a16="http://schemas.microsoft.com/office/drawing/2014/main" val="3508985920"/>
                        </a:ext>
                      </a:extLst>
                    </a:gridCol>
                  </a:tblGrid>
                  <a:tr h="426762">
                    <a:tc>
                      <a:txBody>
                        <a:bodyPr/>
                        <a:lstStyle/>
                        <a:p>
                          <a:pPr algn="ctr"/>
                          <a:r>
                            <a:rPr lang="en-US" altLang="zh-TW" sz="1800" dirty="0"/>
                            <a:t>Ref.</a:t>
                          </a:r>
                          <a:endParaRPr lang="zh-TW" altLang="en-US" sz="1800" dirty="0"/>
                        </a:p>
                      </a:txBody>
                      <a:tcPr/>
                    </a:tc>
                    <a:tc>
                      <a:txBody>
                        <a:bodyPr/>
                        <a:lstStyle/>
                        <a:p>
                          <a:pPr algn="ctr"/>
                          <a:r>
                            <a:rPr lang="en-US" altLang="zh-TW" sz="1800" dirty="0"/>
                            <a:t>Material condition</a:t>
                          </a:r>
                          <a:endParaRPr lang="zh-TW" altLang="en-US" sz="1800" dirty="0"/>
                        </a:p>
                      </a:txBody>
                      <a:tcPr/>
                    </a:tc>
                    <a:tc>
                      <a:txBody>
                        <a:bodyPr/>
                        <a:lstStyle/>
                        <a:p>
                          <a:pPr algn="ctr"/>
                          <a:r>
                            <a:rPr lang="en-US" altLang="zh-TW" sz="1800" dirty="0"/>
                            <a:t>Analysis and comments</a:t>
                          </a:r>
                          <a:endParaRPr lang="zh-TW" altLang="en-US" sz="1800" dirty="0"/>
                        </a:p>
                      </a:txBody>
                      <a:tcPr/>
                    </a:tc>
                    <a:extLst>
                      <a:ext uri="{0D108BD9-81ED-4DB2-BD59-A6C34878D82A}">
                        <a16:rowId xmlns:a16="http://schemas.microsoft.com/office/drawing/2014/main" val="1997002166"/>
                      </a:ext>
                    </a:extLst>
                  </a:tr>
                  <a:tr h="426762">
                    <a:tc>
                      <a:txBody>
                        <a:bodyPr/>
                        <a:lstStyle/>
                        <a:p>
                          <a:pPr algn="ctr"/>
                          <a:r>
                            <a:rPr lang="en-US" altLang="zh-TW" sz="1800" dirty="0"/>
                            <a:t>[5]</a:t>
                          </a:r>
                          <a:endParaRPr lang="zh-TW" altLang="en-US" sz="1800" dirty="0"/>
                        </a:p>
                      </a:txBody>
                      <a:tcPr/>
                    </a:tc>
                    <a:tc>
                      <a:txBody>
                        <a:bodyPr/>
                        <a:lstStyle/>
                        <a:p>
                          <a:r>
                            <a:rPr lang="en-US" altLang="zh-TW" sz="1800" dirty="0"/>
                            <a:t>Our measurement were made on InP wafers used as-received, sometimes after a chemical thinning step, but with no additional processing. As-received InP wafers have a thickness of ~350 </a:t>
                          </a:r>
                          <a:r>
                            <a:rPr lang="el-GR" altLang="zh-TW" sz="1800" b="0" i="0" u="none" strike="noStrike" kern="1200" dirty="0">
                              <a:solidFill>
                                <a:schemeClr val="tx1"/>
                              </a:solidFill>
                              <a:effectLst/>
                              <a:latin typeface="+mn-lt"/>
                              <a:ea typeface="+mn-ea"/>
                              <a:cs typeface="+mn-cs"/>
                            </a:rPr>
                            <a:t>μ</a:t>
                          </a:r>
                          <a:r>
                            <a:rPr lang="en-US" altLang="zh-TW" sz="1800" b="0" i="0" u="none" strike="noStrike" kern="1200" dirty="0">
                              <a:solidFill>
                                <a:schemeClr val="tx1"/>
                              </a:solidFill>
                              <a:effectLst/>
                              <a:latin typeface="+mn-lt"/>
                              <a:ea typeface="+mn-ea"/>
                              <a:cs typeface="+mn-cs"/>
                            </a:rPr>
                            <a:t>m. In order to increase the signal-to-noise ratio, most samples were chemically thinned using HCl to ~40 </a:t>
                          </a:r>
                          <a:r>
                            <a:rPr lang="el-GR" altLang="zh-TW" sz="1800" b="0" i="0" u="none" strike="noStrike" kern="1200" dirty="0">
                              <a:solidFill>
                                <a:schemeClr val="tx1"/>
                              </a:solidFill>
                              <a:effectLst/>
                              <a:latin typeface="+mn-lt"/>
                              <a:ea typeface="+mn-ea"/>
                              <a:cs typeface="+mn-cs"/>
                            </a:rPr>
                            <a:t>μ</a:t>
                          </a:r>
                          <a:r>
                            <a:rPr lang="en-US" altLang="zh-TW" sz="1800" b="0" i="0" u="none" strike="noStrike" kern="1200" dirty="0">
                              <a:solidFill>
                                <a:schemeClr val="tx1"/>
                              </a:solidFill>
                              <a:effectLst/>
                              <a:latin typeface="+mn-lt"/>
                              <a:ea typeface="+mn-ea"/>
                              <a:cs typeface="+mn-cs"/>
                            </a:rPr>
                            <a:t>m – 100 </a:t>
                          </a:r>
                          <a:r>
                            <a:rPr lang="el-GR" altLang="zh-TW" sz="1800" b="0" i="0" u="none" strike="noStrike" kern="1200" dirty="0">
                              <a:solidFill>
                                <a:schemeClr val="tx1"/>
                              </a:solidFill>
                              <a:effectLst/>
                              <a:latin typeface="+mn-lt"/>
                              <a:ea typeface="+mn-ea"/>
                              <a:cs typeface="+mn-cs"/>
                            </a:rPr>
                            <a:t>μ</a:t>
                          </a:r>
                          <a:r>
                            <a:rPr lang="en-US" altLang="zh-TW" sz="1800" b="0" i="0" u="none" strike="noStrike" kern="1200" dirty="0">
                              <a:solidFill>
                                <a:schemeClr val="tx1"/>
                              </a:solidFill>
                              <a:effectLst/>
                              <a:latin typeface="+mn-lt"/>
                              <a:ea typeface="+mn-ea"/>
                              <a:cs typeface="+mn-cs"/>
                            </a:rPr>
                            <a:t>m. N-type samples were liquid-encapsulated Czochralski (LEC) grown wafers.</a:t>
                          </a:r>
                          <a:endParaRPr lang="zh-TW" altLang="en-US" sz="1800" dirty="0"/>
                        </a:p>
                      </a:txBody>
                      <a:tcPr/>
                    </a:tc>
                    <a:tc>
                      <a:txBody>
                        <a:bodyPr/>
                        <a:lstStyle/>
                        <a:p>
                          <a:pPr marL="342900" indent="-342900">
                            <a:buFont typeface="+mj-lt"/>
                            <a:buAutoNum type="arabicPeriod"/>
                          </a:pPr>
                          <a:r>
                            <a:rPr lang="en-US" altLang="zh-TW" sz="1800" dirty="0"/>
                            <a:t>The handful of studies that have been done show a wide range of values and indicate that material quality and device processing have a substantial effect on minority carrier properties. </a:t>
                          </a:r>
                        </a:p>
                        <a:p>
                          <a:pPr marL="342900" indent="-342900">
                            <a:buFont typeface="+mj-lt"/>
                            <a:buAutoNum type="arabicPeriod"/>
                          </a:pPr>
                          <a:r>
                            <a:rPr lang="en-US" altLang="zh-TW" sz="1800" dirty="0"/>
                            <a:t>Modeling of high efficiency n</a:t>
                          </a:r>
                          <a:r>
                            <a:rPr lang="en-US" altLang="zh-TW" sz="1800" baseline="30000" dirty="0"/>
                            <a:t>+</a:t>
                          </a:r>
                          <a:r>
                            <a:rPr lang="en-US" altLang="zh-TW" sz="1800" dirty="0"/>
                            <a:t>/p solar cells, indicate a </a:t>
                          </a:r>
                          <a:r>
                            <a:rPr lang="en-US" altLang="zh-TW" sz="1800" u="sng" dirty="0"/>
                            <a:t>hole lifetime of ~0.1 ns </a:t>
                          </a:r>
                          <a:r>
                            <a:rPr lang="en-US" altLang="zh-TW" sz="1800" dirty="0"/>
                            <a:t>in the n</a:t>
                          </a:r>
                          <a:r>
                            <a:rPr lang="en-US" altLang="zh-TW" sz="1800" baseline="30000" dirty="0"/>
                            <a:t>+</a:t>
                          </a:r>
                          <a:r>
                            <a:rPr lang="en-US" altLang="zh-TW" sz="1800" dirty="0"/>
                            <a:t> emitter, much lower than the values expected from our data. On </a:t>
                          </a:r>
                          <a:r>
                            <a:rPr lang="en-US" altLang="zh-TW" sz="1800" u="sng" dirty="0"/>
                            <a:t>unprocessed</a:t>
                          </a:r>
                          <a:r>
                            <a:rPr lang="en-US" altLang="zh-TW" sz="1800" dirty="0"/>
                            <a:t> material, Etcheberry </a:t>
                          </a:r>
                          <a:r>
                            <a:rPr lang="en-US" altLang="zh-TW" sz="1800" i="1" dirty="0"/>
                            <a:t>et</a:t>
                          </a:r>
                          <a:r>
                            <a:rPr lang="en-US" altLang="zh-TW" sz="1800" dirty="0"/>
                            <a:t> </a:t>
                          </a:r>
                          <a:r>
                            <a:rPr lang="en-US" altLang="zh-TW" sz="1800" i="1" dirty="0"/>
                            <a:t>al</a:t>
                          </a:r>
                          <a:r>
                            <a:rPr lang="en-US" altLang="zh-TW" sz="1800" dirty="0"/>
                            <a:t>. results imply a </a:t>
                          </a:r>
                          <a:r>
                            <a:rPr lang="en-US" altLang="zh-TW" sz="1800" u="sng" dirty="0"/>
                            <a:t>hole lifetime of 20 ns</a:t>
                          </a:r>
                          <a:r>
                            <a:rPr lang="en-US" altLang="zh-TW" sz="1800" dirty="0"/>
                            <a:t>. </a:t>
                          </a:r>
                        </a:p>
                        <a:p>
                          <a:pPr marL="342900" indent="-342900">
                            <a:buFont typeface="+mj-lt"/>
                            <a:buAutoNum type="arabicPeriod"/>
                          </a:pPr>
                          <a:r>
                            <a:rPr lang="en-US" altLang="zh-TW" sz="1800" dirty="0"/>
                            <a:t>The reports on </a:t>
                          </a:r>
                          <a:r>
                            <a:rPr lang="en-US" altLang="zh-TW" sz="1800" i="1" dirty="0"/>
                            <a:t>p</a:t>
                          </a:r>
                          <a:r>
                            <a:rPr lang="en-US" altLang="zh-TW" sz="1800" dirty="0"/>
                            <a:t>-type InP are equally varied. A report of 1.6 ns electron lifetime in the </a:t>
                          </a:r>
                          <a14:m>
                            <m:oMath xmlns:m="http://schemas.openxmlformats.org/officeDocument/2006/math">
                              <m:r>
                                <a:rPr lang="en-US" altLang="zh-TW" sz="1800" b="0" i="1" smtClean="0">
                                  <a:latin typeface="Cambria Math" panose="02040503050406030204" pitchFamily="18" charset="0"/>
                                </a:rPr>
                                <m:t>5</m:t>
                              </m:r>
                              <m:r>
                                <a:rPr lang="en-US" altLang="zh-TW" sz="1800" b="0" i="1" smtClean="0">
                                  <a:latin typeface="Cambria Math" panose="02040503050406030204" pitchFamily="18" charset="0"/>
                                  <a:ea typeface="Cambria Math" panose="02040503050406030204" pitchFamily="18" charset="0"/>
                                </a:rPr>
                                <m:t>×</m:t>
                              </m:r>
                              <m:sSup>
                                <m:sSupPr>
                                  <m:ctrlPr>
                                    <a:rPr lang="en-US" altLang="zh-TW" sz="1800" b="0" i="1" smtClean="0">
                                      <a:latin typeface="Cambria Math" panose="02040503050406030204" pitchFamily="18" charset="0"/>
                                      <a:ea typeface="Cambria Math" panose="02040503050406030204" pitchFamily="18" charset="0"/>
                                    </a:rPr>
                                  </m:ctrlPr>
                                </m:sSupPr>
                                <m:e>
                                  <m:r>
                                    <a:rPr lang="en-US" altLang="zh-TW" sz="1800" b="0" i="1" smtClean="0">
                                      <a:latin typeface="Cambria Math" panose="02040503050406030204" pitchFamily="18" charset="0"/>
                                      <a:ea typeface="Cambria Math" panose="02040503050406030204" pitchFamily="18" charset="0"/>
                                    </a:rPr>
                                    <m:t>10</m:t>
                                  </m:r>
                                </m:e>
                                <m:sup>
                                  <m:r>
                                    <a:rPr lang="en-US" altLang="zh-TW" sz="1800" b="0" i="1" smtClean="0">
                                      <a:latin typeface="Cambria Math" panose="02040503050406030204" pitchFamily="18" charset="0"/>
                                      <a:ea typeface="Cambria Math" panose="02040503050406030204" pitchFamily="18" charset="0"/>
                                    </a:rPr>
                                    <m:t>16</m:t>
                                  </m:r>
                                </m:sup>
                              </m:sSup>
                            </m:oMath>
                          </a14:m>
                          <a:r>
                            <a:rPr lang="en-US" altLang="zh-TW" sz="1800" dirty="0"/>
                            <a:t> zinc doped base of an</a:t>
                          </a:r>
                          <a:r>
                            <a:rPr lang="en-US" altLang="zh-TW" sz="1800" baseline="0" dirty="0"/>
                            <a:t> InP diode (in low injection) further illustrates the </a:t>
                          </a:r>
                          <a:r>
                            <a:rPr lang="en-US" altLang="zh-TW" sz="1800" u="sng" baseline="0" dirty="0"/>
                            <a:t>disparity</a:t>
                          </a:r>
                          <a:r>
                            <a:rPr lang="en-US" altLang="zh-TW" sz="1800" baseline="0" dirty="0"/>
                            <a:t> found in the literature. </a:t>
                          </a:r>
                          <a:r>
                            <a:rPr lang="en-US" altLang="zh-TW" sz="1800" u="sng" baseline="0" dirty="0"/>
                            <a:t>It is clear that the material properties of InP vary considerably with growth technique and processing</a:t>
                          </a:r>
                          <a:r>
                            <a:rPr lang="en-US" altLang="zh-TW" sz="1800" baseline="0" dirty="0"/>
                            <a:t>.</a:t>
                          </a:r>
                          <a:endParaRPr lang="zh-TW" altLang="en-US" sz="1800" dirty="0"/>
                        </a:p>
                      </a:txBody>
                      <a:tcPr/>
                    </a:tc>
                    <a:extLst>
                      <a:ext uri="{0D108BD9-81ED-4DB2-BD59-A6C34878D82A}">
                        <a16:rowId xmlns:a16="http://schemas.microsoft.com/office/drawing/2014/main" val="858584906"/>
                      </a:ext>
                    </a:extLst>
                  </a:tr>
                </a:tbl>
              </a:graphicData>
            </a:graphic>
          </p:graphicFrame>
        </mc:Choice>
        <mc:Fallback xmlns="">
          <p:graphicFrame>
            <p:nvGraphicFramePr>
              <p:cNvPr id="8" name="表格 7">
                <a:extLst>
                  <a:ext uri="{FF2B5EF4-FFF2-40B4-BE49-F238E27FC236}">
                    <a16:creationId xmlns:a16="http://schemas.microsoft.com/office/drawing/2014/main" id="{27161797-9EEE-F74B-98BF-709890B3C1F4}"/>
                  </a:ext>
                </a:extLst>
              </p:cNvPr>
              <p:cNvGraphicFramePr>
                <a:graphicFrameLocks noGrp="1"/>
              </p:cNvGraphicFramePr>
              <p:nvPr>
                <p:extLst>
                  <p:ext uri="{D42A27DB-BD31-4B8C-83A1-F6EECF244321}">
                    <p14:modId xmlns:p14="http://schemas.microsoft.com/office/powerpoint/2010/main" val="4197205377"/>
                  </p:ext>
                </p:extLst>
              </p:nvPr>
            </p:nvGraphicFramePr>
            <p:xfrm>
              <a:off x="698231" y="1389465"/>
              <a:ext cx="10808105" cy="4358682"/>
            </p:xfrm>
            <a:graphic>
              <a:graphicData uri="http://schemas.openxmlformats.org/drawingml/2006/table">
                <a:tbl>
                  <a:tblPr firstRow="1" bandRow="1">
                    <a:tableStyleId>{5C22544A-7EE6-4342-B048-85BDC9FD1C3A}</a:tableStyleId>
                  </a:tblPr>
                  <a:tblGrid>
                    <a:gridCol w="670826">
                      <a:extLst>
                        <a:ext uri="{9D8B030D-6E8A-4147-A177-3AD203B41FA5}">
                          <a16:colId xmlns:a16="http://schemas.microsoft.com/office/drawing/2014/main" val="2049499028"/>
                        </a:ext>
                      </a:extLst>
                    </a:gridCol>
                    <a:gridCol w="4325687">
                      <a:extLst>
                        <a:ext uri="{9D8B030D-6E8A-4147-A177-3AD203B41FA5}">
                          <a16:colId xmlns:a16="http://schemas.microsoft.com/office/drawing/2014/main" val="840609501"/>
                        </a:ext>
                      </a:extLst>
                    </a:gridCol>
                    <a:gridCol w="5811592">
                      <a:extLst>
                        <a:ext uri="{9D8B030D-6E8A-4147-A177-3AD203B41FA5}">
                          <a16:colId xmlns:a16="http://schemas.microsoft.com/office/drawing/2014/main" val="3508985920"/>
                        </a:ext>
                      </a:extLst>
                    </a:gridCol>
                  </a:tblGrid>
                  <a:tr h="426762">
                    <a:tc>
                      <a:txBody>
                        <a:bodyPr/>
                        <a:lstStyle/>
                        <a:p>
                          <a:pPr algn="ctr"/>
                          <a:r>
                            <a:rPr lang="en-US" altLang="zh-TW" sz="1800" dirty="0"/>
                            <a:t>Ref.</a:t>
                          </a:r>
                          <a:endParaRPr lang="zh-TW" altLang="en-US" sz="1800" dirty="0"/>
                        </a:p>
                      </a:txBody>
                      <a:tcPr/>
                    </a:tc>
                    <a:tc>
                      <a:txBody>
                        <a:bodyPr/>
                        <a:lstStyle/>
                        <a:p>
                          <a:pPr algn="ctr"/>
                          <a:r>
                            <a:rPr lang="en-US" altLang="zh-TW" sz="1800" dirty="0"/>
                            <a:t>Material condition</a:t>
                          </a:r>
                          <a:endParaRPr lang="zh-TW" altLang="en-US" sz="1800" dirty="0"/>
                        </a:p>
                      </a:txBody>
                      <a:tcPr/>
                    </a:tc>
                    <a:tc>
                      <a:txBody>
                        <a:bodyPr/>
                        <a:lstStyle/>
                        <a:p>
                          <a:pPr algn="ctr"/>
                          <a:r>
                            <a:rPr lang="en-US" altLang="zh-TW" sz="1800" dirty="0"/>
                            <a:t>Analysis and comments</a:t>
                          </a:r>
                          <a:endParaRPr lang="zh-TW" altLang="en-US" sz="1800" dirty="0"/>
                        </a:p>
                      </a:txBody>
                      <a:tcPr/>
                    </a:tc>
                    <a:extLst>
                      <a:ext uri="{0D108BD9-81ED-4DB2-BD59-A6C34878D82A}">
                        <a16:rowId xmlns:a16="http://schemas.microsoft.com/office/drawing/2014/main" val="1997002166"/>
                      </a:ext>
                    </a:extLst>
                  </a:tr>
                  <a:tr h="3931920">
                    <a:tc>
                      <a:txBody>
                        <a:bodyPr/>
                        <a:lstStyle/>
                        <a:p>
                          <a:pPr algn="ctr"/>
                          <a:r>
                            <a:rPr lang="en-US" altLang="zh-TW" sz="1800" dirty="0"/>
                            <a:t>[5]</a:t>
                          </a:r>
                          <a:endParaRPr lang="zh-TW" altLang="en-US" sz="1800" dirty="0"/>
                        </a:p>
                      </a:txBody>
                      <a:tcPr/>
                    </a:tc>
                    <a:tc>
                      <a:txBody>
                        <a:bodyPr/>
                        <a:lstStyle/>
                        <a:p>
                          <a:r>
                            <a:rPr lang="en-US" altLang="zh-TW" sz="1800" dirty="0"/>
                            <a:t>Our measurement were made on InP wafers used as-received, sometimes after a chemical thinning step, but with no additional processing. As-received InP wafers have a thickness of ~350 </a:t>
                          </a:r>
                          <a:r>
                            <a:rPr lang="el-GR" altLang="zh-TW" sz="1800" b="0" i="0" u="none" strike="noStrike" kern="1200" dirty="0">
                              <a:solidFill>
                                <a:schemeClr val="tx1"/>
                              </a:solidFill>
                              <a:effectLst/>
                              <a:latin typeface="+mn-lt"/>
                              <a:ea typeface="+mn-ea"/>
                              <a:cs typeface="+mn-cs"/>
                            </a:rPr>
                            <a:t>μ</a:t>
                          </a:r>
                          <a:r>
                            <a:rPr lang="en-US" altLang="zh-TW" sz="1800" b="0" i="0" u="none" strike="noStrike" kern="1200" dirty="0">
                              <a:solidFill>
                                <a:schemeClr val="tx1"/>
                              </a:solidFill>
                              <a:effectLst/>
                              <a:latin typeface="+mn-lt"/>
                              <a:ea typeface="+mn-ea"/>
                              <a:cs typeface="+mn-cs"/>
                            </a:rPr>
                            <a:t>m. In order to increase the signal-to-noise ratio, most samples were chemically thinned using HCl to ~40 </a:t>
                          </a:r>
                          <a:r>
                            <a:rPr lang="el-GR" altLang="zh-TW" sz="1800" b="0" i="0" u="none" strike="noStrike" kern="1200" dirty="0">
                              <a:solidFill>
                                <a:schemeClr val="tx1"/>
                              </a:solidFill>
                              <a:effectLst/>
                              <a:latin typeface="+mn-lt"/>
                              <a:ea typeface="+mn-ea"/>
                              <a:cs typeface="+mn-cs"/>
                            </a:rPr>
                            <a:t>μ</a:t>
                          </a:r>
                          <a:r>
                            <a:rPr lang="en-US" altLang="zh-TW" sz="1800" b="0" i="0" u="none" strike="noStrike" kern="1200" dirty="0">
                              <a:solidFill>
                                <a:schemeClr val="tx1"/>
                              </a:solidFill>
                              <a:effectLst/>
                              <a:latin typeface="+mn-lt"/>
                              <a:ea typeface="+mn-ea"/>
                              <a:cs typeface="+mn-cs"/>
                            </a:rPr>
                            <a:t>m – 100 </a:t>
                          </a:r>
                          <a:r>
                            <a:rPr lang="el-GR" altLang="zh-TW" sz="1800" b="0" i="0" u="none" strike="noStrike" kern="1200" dirty="0">
                              <a:solidFill>
                                <a:schemeClr val="tx1"/>
                              </a:solidFill>
                              <a:effectLst/>
                              <a:latin typeface="+mn-lt"/>
                              <a:ea typeface="+mn-ea"/>
                              <a:cs typeface="+mn-cs"/>
                            </a:rPr>
                            <a:t>μ</a:t>
                          </a:r>
                          <a:r>
                            <a:rPr lang="en-US" altLang="zh-TW" sz="1800" b="0" i="0" u="none" strike="noStrike" kern="1200" dirty="0">
                              <a:solidFill>
                                <a:schemeClr val="tx1"/>
                              </a:solidFill>
                              <a:effectLst/>
                              <a:latin typeface="+mn-lt"/>
                              <a:ea typeface="+mn-ea"/>
                              <a:cs typeface="+mn-cs"/>
                            </a:rPr>
                            <a:t>m. N-type samples were liquid-encapsulated Czochralski (LEC) grown wafers.</a:t>
                          </a:r>
                          <a:endParaRPr lang="zh-TW" altLang="en-US" sz="1800" dirty="0"/>
                        </a:p>
                      </a:txBody>
                      <a:tcPr/>
                    </a:tc>
                    <a:tc>
                      <a:txBody>
                        <a:bodyPr/>
                        <a:lstStyle/>
                        <a:p>
                          <a:endParaRPr lang="zh-TW"/>
                        </a:p>
                      </a:txBody>
                      <a:tcPr>
                        <a:blipFill>
                          <a:blip r:embed="rId3"/>
                          <a:stretch>
                            <a:fillRect l="-85839" t="-11613" r="-218" b="-1935"/>
                          </a:stretch>
                        </a:blipFill>
                      </a:tcPr>
                    </a:tc>
                    <a:extLst>
                      <a:ext uri="{0D108BD9-81ED-4DB2-BD59-A6C34878D82A}">
                        <a16:rowId xmlns:a16="http://schemas.microsoft.com/office/drawing/2014/main" val="858584906"/>
                      </a:ext>
                    </a:extLst>
                  </a:tr>
                </a:tbl>
              </a:graphicData>
            </a:graphic>
          </p:graphicFrame>
        </mc:Fallback>
      </mc:AlternateContent>
      <p:sp>
        <p:nvSpPr>
          <p:cNvPr id="6" name="文字方塊 5">
            <a:extLst>
              <a:ext uri="{FF2B5EF4-FFF2-40B4-BE49-F238E27FC236}">
                <a16:creationId xmlns:a16="http://schemas.microsoft.com/office/drawing/2014/main" id="{E00F23A3-6823-9F40-9E83-EDE1683AFB1C}"/>
              </a:ext>
            </a:extLst>
          </p:cNvPr>
          <p:cNvSpPr txBox="1"/>
          <p:nvPr/>
        </p:nvSpPr>
        <p:spPr>
          <a:xfrm>
            <a:off x="2030907" y="686699"/>
            <a:ext cx="8159413" cy="646331"/>
          </a:xfrm>
          <a:prstGeom prst="rect">
            <a:avLst/>
          </a:prstGeom>
          <a:noFill/>
        </p:spPr>
        <p:txBody>
          <a:bodyPr wrap="none" rtlCol="0">
            <a:spAutoFit/>
          </a:bodyPr>
          <a:lstStyle/>
          <a:p>
            <a:r>
              <a:rPr kumimoji="1" lang="en-US" altLang="zh-TW" sz="3600" dirty="0"/>
              <a:t>Related Information of SRH lifetime of InP</a:t>
            </a:r>
            <a:endParaRPr kumimoji="1" lang="zh-TW" altLang="en-US" sz="3600" dirty="0">
              <a:latin typeface="+mj-lt"/>
            </a:endParaRPr>
          </a:p>
        </p:txBody>
      </p:sp>
      <p:sp>
        <p:nvSpPr>
          <p:cNvPr id="2" name="矩形 1">
            <a:extLst>
              <a:ext uri="{FF2B5EF4-FFF2-40B4-BE49-F238E27FC236}">
                <a16:creationId xmlns:a16="http://schemas.microsoft.com/office/drawing/2014/main" id="{88949112-B2F1-A04D-8014-46ED20383193}"/>
              </a:ext>
            </a:extLst>
          </p:cNvPr>
          <p:cNvSpPr/>
          <p:nvPr/>
        </p:nvSpPr>
        <p:spPr>
          <a:xfrm>
            <a:off x="706561" y="5748147"/>
            <a:ext cx="10799775" cy="461665"/>
          </a:xfrm>
          <a:prstGeom prst="rect">
            <a:avLst/>
          </a:prstGeom>
        </p:spPr>
        <p:txBody>
          <a:bodyPr wrap="square">
            <a:spAutoFit/>
          </a:bodyPr>
          <a:lstStyle/>
          <a:p>
            <a:r>
              <a:rPr lang="en" altLang="zh-TW" sz="1200" dirty="0"/>
              <a:t>[5] Jenkins, P., Landis, G. A., Weinberg, I., &amp; </a:t>
            </a:r>
            <a:r>
              <a:rPr lang="en" altLang="zh-TW" sz="1200" dirty="0" err="1"/>
              <a:t>Kneisel</a:t>
            </a:r>
            <a:r>
              <a:rPr lang="en" altLang="zh-TW" sz="1200" dirty="0"/>
              <a:t>, K. (1991, October). </a:t>
            </a:r>
            <a:r>
              <a:rPr lang="en" altLang="zh-TW" sz="1200" b="1" dirty="0"/>
              <a:t>Minority carrier lifetime in indium phosphide</a:t>
            </a:r>
            <a:r>
              <a:rPr lang="en" altLang="zh-TW" sz="1200" dirty="0"/>
              <a:t>. In </a:t>
            </a:r>
            <a:r>
              <a:rPr lang="en" altLang="zh-TW" sz="1200" i="1" dirty="0"/>
              <a:t>The Conference Record of the Twenty-Second IEEE Photovoltaic Specialists Conference-1991</a:t>
            </a:r>
            <a:r>
              <a:rPr lang="en" altLang="zh-TW" sz="1200" dirty="0"/>
              <a:t> (pp. 177-181). IEEE.</a:t>
            </a:r>
          </a:p>
        </p:txBody>
      </p:sp>
    </p:spTree>
    <p:extLst>
      <p:ext uri="{BB962C8B-B14F-4D97-AF65-F5344CB8AC3E}">
        <p14:creationId xmlns:p14="http://schemas.microsoft.com/office/powerpoint/2010/main" val="158381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接點 21">
            <a:extLst>
              <a:ext uri="{FF2B5EF4-FFF2-40B4-BE49-F238E27FC236}">
                <a16:creationId xmlns:a16="http://schemas.microsoft.com/office/drawing/2014/main" id="{87EF55B5-A23E-0145-91B2-D9EEDC756991}"/>
              </a:ext>
            </a:extLst>
          </p:cNvPr>
          <p:cNvCxnSpPr>
            <a:cxnSpLocks/>
          </p:cNvCxnSpPr>
          <p:nvPr/>
        </p:nvCxnSpPr>
        <p:spPr>
          <a:xfrm>
            <a:off x="706561" y="1591733"/>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1242771C-18DC-1740-A8EB-3163C3857253}"/>
              </a:ext>
            </a:extLst>
          </p:cNvPr>
          <p:cNvSpPr txBox="1"/>
          <p:nvPr/>
        </p:nvSpPr>
        <p:spPr>
          <a:xfrm>
            <a:off x="3938417" y="806125"/>
            <a:ext cx="4344394" cy="646331"/>
          </a:xfrm>
          <a:prstGeom prst="rect">
            <a:avLst/>
          </a:prstGeom>
          <a:noFill/>
        </p:spPr>
        <p:txBody>
          <a:bodyPr wrap="none" rtlCol="0">
            <a:spAutoFit/>
          </a:bodyPr>
          <a:lstStyle/>
          <a:p>
            <a:r>
              <a:rPr kumimoji="1" lang="en-US" altLang="zh-TW" sz="3600" dirty="0"/>
              <a:t>Reply from Jerry Hsieh</a:t>
            </a:r>
            <a:endParaRPr kumimoji="1" lang="zh-TW" altLang="en-US" sz="3600" dirty="0">
              <a:latin typeface="+mj-lt"/>
            </a:endParaRPr>
          </a:p>
        </p:txBody>
      </p:sp>
      <mc:AlternateContent xmlns:mc="http://schemas.openxmlformats.org/markup-compatibility/2006" xmlns:a14="http://schemas.microsoft.com/office/drawing/2010/main">
        <mc:Choice Requires="a14">
          <p:sp>
            <p:nvSpPr>
              <p:cNvPr id="5" name="內容版面配置區 2">
                <a:extLst>
                  <a:ext uri="{FF2B5EF4-FFF2-40B4-BE49-F238E27FC236}">
                    <a16:creationId xmlns:a16="http://schemas.microsoft.com/office/drawing/2014/main" id="{673A2BA9-4D60-534C-8640-C21526087EE9}"/>
                  </a:ext>
                </a:extLst>
              </p:cNvPr>
              <p:cNvSpPr txBox="1">
                <a:spLocks/>
              </p:cNvSpPr>
              <p:nvPr/>
            </p:nvSpPr>
            <p:spPr>
              <a:xfrm>
                <a:off x="1310016" y="1731011"/>
                <a:ext cx="9601196" cy="331893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kumimoji="1" lang="zh-CN" altLang="en-US" dirty="0">
                    <a:latin typeface="Kaiti TC" panose="02010600040101010101" pitchFamily="2" charset="-120"/>
                    <a:ea typeface="Kaiti TC" panose="02010600040101010101" pitchFamily="2" charset="-120"/>
                  </a:rPr>
                  <a:t>抗反射鍍膜材料為</a:t>
                </a:r>
                <a:r>
                  <a:rPr kumimoji="1" lang="zh-TW" altLang="en-US" dirty="0">
                    <a:latin typeface="Kaiti TC" panose="02010600040101010101" pitchFamily="2" charset="-120"/>
                    <a:ea typeface="Kaiti TC" panose="02010600040101010101" pitchFamily="2" charset="-120"/>
                  </a:rPr>
                  <a:t> </a:t>
                </a:r>
                <a:r>
                  <a:rPr kumimoji="1" lang="en-US" altLang="zh-TW" dirty="0"/>
                  <a:t>Si</a:t>
                </a:r>
                <a:r>
                  <a:rPr kumimoji="1" lang="en-US" altLang="zh-TW" baseline="-25000" dirty="0"/>
                  <a:t>3</a:t>
                </a:r>
                <a:r>
                  <a:rPr kumimoji="1" lang="en-US" altLang="zh-TW" dirty="0"/>
                  <a:t>N</a:t>
                </a:r>
                <a:r>
                  <a:rPr kumimoji="1" lang="en-US" altLang="zh-TW" baseline="-25000" dirty="0"/>
                  <a:t>4</a:t>
                </a:r>
                <a:r>
                  <a:rPr kumimoji="1" lang="zh-TW" altLang="en-US" dirty="0"/>
                  <a:t>。</a:t>
                </a:r>
                <a:endParaRPr kumimoji="1" lang="en-US" altLang="zh-TW" dirty="0"/>
              </a:p>
              <a:p>
                <a:r>
                  <a:rPr kumimoji="1" lang="zh-TW" altLang="en-US" dirty="0">
                    <a:latin typeface="Kaiti TC" panose="02010600040101010101" pitchFamily="2" charset="-120"/>
                    <a:ea typeface="Kaiti TC" panose="02010600040101010101" pitchFamily="2" charset="-120"/>
                  </a:rPr>
                  <a:t>因為抗反射波長為 </a:t>
                </a:r>
                <a14:m>
                  <m:oMath xmlns:m="http://schemas.openxmlformats.org/officeDocument/2006/math">
                    <m:r>
                      <a:rPr kumimoji="1" lang="en-US" altLang="zh-TW" i="1" smtClean="0">
                        <a:latin typeface="Cambria Math" panose="02040503050406030204" pitchFamily="18" charset="0"/>
                      </a:rPr>
                      <m:t>1.55</m:t>
                    </m:r>
                    <m:r>
                      <a:rPr kumimoji="1" lang="en-US" altLang="zh-TW" i="1" smtClean="0">
                        <a:latin typeface="Cambria Math" panose="02040503050406030204" pitchFamily="18" charset="0"/>
                        <a:ea typeface="Cambria Math" panose="02040503050406030204" pitchFamily="18" charset="0"/>
                      </a:rPr>
                      <m:t>𝜇</m:t>
                    </m:r>
                    <m:r>
                      <a:rPr kumimoji="1" lang="en-US" altLang="zh-TW" i="1" smtClean="0">
                        <a:latin typeface="Cambria Math" panose="02040503050406030204" pitchFamily="18" charset="0"/>
                        <a:ea typeface="Cambria Math" panose="02040503050406030204" pitchFamily="18" charset="0"/>
                      </a:rPr>
                      <m:t>𝑚</m:t>
                    </m:r>
                  </m:oMath>
                </a14:m>
                <a:r>
                  <a:rPr kumimoji="1" lang="zh-TW" altLang="en-US" dirty="0">
                    <a:latin typeface="Kaiti TC" panose="02010600040101010101" pitchFamily="2" charset="-120"/>
                    <a:ea typeface="Kaiti TC" panose="02010600040101010101" pitchFamily="2" charset="-120"/>
                  </a:rPr>
                  <a:t>，所以其抗反射鍍膜厚度為 </a:t>
                </a:r>
                <a14:m>
                  <m:oMath xmlns:m="http://schemas.openxmlformats.org/officeDocument/2006/math">
                    <m:r>
                      <a:rPr kumimoji="1" lang="en-US" altLang="zh-TW" i="1" smtClean="0">
                        <a:latin typeface="Cambria Math" panose="02040503050406030204" pitchFamily="18" charset="0"/>
                      </a:rPr>
                      <m:t>1900</m:t>
                    </m:r>
                    <m:r>
                      <a:rPr kumimoji="1" lang="en-US" altLang="zh-TW" i="1" smtClean="0">
                        <a:latin typeface="Cambria Math" panose="02040503050406030204" pitchFamily="18" charset="0"/>
                        <a:ea typeface="Cambria Math" panose="02040503050406030204" pitchFamily="18" charset="0"/>
                      </a:rPr>
                      <m:t>Å</m:t>
                    </m:r>
                  </m:oMath>
                </a14:m>
                <a:r>
                  <a:rPr kumimoji="1" lang="zh-TW" altLang="en-US" dirty="0"/>
                  <a:t>。</a:t>
                </a:r>
                <a:endParaRPr kumimoji="1" lang="en-US" altLang="zh-TW" dirty="0"/>
              </a:p>
              <a:p>
                <a:r>
                  <a:rPr kumimoji="1" lang="zh-CN" altLang="en-US" dirty="0">
                    <a:latin typeface="Kaiti TC" panose="02010600040101010101" pitchFamily="2" charset="-120"/>
                    <a:ea typeface="Kaiti TC" panose="02010600040101010101" pitchFamily="2" charset="-120"/>
                  </a:rPr>
                  <a:t>因為光罩是長方形的，所以晶圓外圍有些地方無法對準擴散。</a:t>
                </a:r>
                <a:endParaRPr kumimoji="1" lang="en-US" altLang="zh-TW" dirty="0">
                  <a:latin typeface="Kaiti TC" panose="02010600040101010101" pitchFamily="2" charset="-120"/>
                  <a:ea typeface="Kaiti TC" panose="02010600040101010101" pitchFamily="2" charset="-120"/>
                </a:endParaRPr>
              </a:p>
              <a:p>
                <a:endParaRPr kumimoji="1" lang="en-US" altLang="zh-TW" dirty="0"/>
              </a:p>
            </p:txBody>
          </p:sp>
        </mc:Choice>
        <mc:Fallback xmlns="">
          <p:sp>
            <p:nvSpPr>
              <p:cNvPr id="5" name="內容版面配置區 2">
                <a:extLst>
                  <a:ext uri="{FF2B5EF4-FFF2-40B4-BE49-F238E27FC236}">
                    <a16:creationId xmlns:a16="http://schemas.microsoft.com/office/drawing/2014/main" id="{673A2BA9-4D60-534C-8640-C21526087EE9}"/>
                  </a:ext>
                </a:extLst>
              </p:cNvPr>
              <p:cNvSpPr txBox="1">
                <a:spLocks noRot="1" noChangeAspect="1" noMove="1" noResize="1" noEditPoints="1" noAdjustHandles="1" noChangeArrowheads="1" noChangeShapeType="1" noTextEdit="1"/>
              </p:cNvSpPr>
              <p:nvPr/>
            </p:nvSpPr>
            <p:spPr>
              <a:xfrm>
                <a:off x="1310016" y="1731011"/>
                <a:ext cx="9601196" cy="3318936"/>
              </a:xfrm>
              <a:prstGeom prst="rect">
                <a:avLst/>
              </a:prstGeom>
              <a:blipFill>
                <a:blip r:embed="rId3"/>
                <a:stretch>
                  <a:fillRect l="-1057" t="-2281"/>
                </a:stretch>
              </a:blipFill>
            </p:spPr>
            <p:txBody>
              <a:bodyPr/>
              <a:lstStyle/>
              <a:p>
                <a:r>
                  <a:rPr lang="zh-TW" altLang="en-US">
                    <a:noFill/>
                  </a:rPr>
                  <a:t> </a:t>
                </a:r>
              </a:p>
            </p:txBody>
          </p:sp>
        </mc:Fallback>
      </mc:AlternateContent>
      <p:sp>
        <p:nvSpPr>
          <p:cNvPr id="6" name="矩形 5">
            <a:extLst>
              <a:ext uri="{FF2B5EF4-FFF2-40B4-BE49-F238E27FC236}">
                <a16:creationId xmlns:a16="http://schemas.microsoft.com/office/drawing/2014/main" id="{1E85A784-6665-6C40-9A99-D6E26CF6477C}"/>
              </a:ext>
            </a:extLst>
          </p:cNvPr>
          <p:cNvSpPr/>
          <p:nvPr/>
        </p:nvSpPr>
        <p:spPr>
          <a:xfrm>
            <a:off x="2478053" y="4542480"/>
            <a:ext cx="5882739" cy="141111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 name="圓形圖 10">
            <a:extLst>
              <a:ext uri="{FF2B5EF4-FFF2-40B4-BE49-F238E27FC236}">
                <a16:creationId xmlns:a16="http://schemas.microsoft.com/office/drawing/2014/main" id="{4255233C-55C1-6445-8686-709D2CE7CDBE}"/>
              </a:ext>
            </a:extLst>
          </p:cNvPr>
          <p:cNvSpPr/>
          <p:nvPr/>
        </p:nvSpPr>
        <p:spPr>
          <a:xfrm>
            <a:off x="3787564" y="4028925"/>
            <a:ext cx="1485900" cy="1023052"/>
          </a:xfrm>
          <a:prstGeom prst="pie">
            <a:avLst>
              <a:gd name="adj1" fmla="val 5374345"/>
              <a:gd name="adj2" fmla="val 10775292"/>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2" name="圓形圖 11">
            <a:extLst>
              <a:ext uri="{FF2B5EF4-FFF2-40B4-BE49-F238E27FC236}">
                <a16:creationId xmlns:a16="http://schemas.microsoft.com/office/drawing/2014/main" id="{44AF975B-25D1-8047-AC5A-679396C82DA7}"/>
              </a:ext>
            </a:extLst>
          </p:cNvPr>
          <p:cNvSpPr/>
          <p:nvPr/>
        </p:nvSpPr>
        <p:spPr>
          <a:xfrm flipH="1">
            <a:off x="5556744" y="4028925"/>
            <a:ext cx="1485900" cy="1023052"/>
          </a:xfrm>
          <a:prstGeom prst="pie">
            <a:avLst>
              <a:gd name="adj1" fmla="val 5374345"/>
              <a:gd name="adj2" fmla="val 10775292"/>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3" name="矩形 12">
            <a:extLst>
              <a:ext uri="{FF2B5EF4-FFF2-40B4-BE49-F238E27FC236}">
                <a16:creationId xmlns:a16="http://schemas.microsoft.com/office/drawing/2014/main" id="{4C2886E2-0A67-FD47-85E9-B261AE942806}"/>
              </a:ext>
            </a:extLst>
          </p:cNvPr>
          <p:cNvSpPr/>
          <p:nvPr/>
        </p:nvSpPr>
        <p:spPr>
          <a:xfrm>
            <a:off x="4530514" y="4538421"/>
            <a:ext cx="1968500" cy="51152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4" name="圓形圖 13">
            <a:extLst>
              <a:ext uri="{FF2B5EF4-FFF2-40B4-BE49-F238E27FC236}">
                <a16:creationId xmlns:a16="http://schemas.microsoft.com/office/drawing/2014/main" id="{8845CCAC-545A-664F-8295-B6242450A5A2}"/>
              </a:ext>
            </a:extLst>
          </p:cNvPr>
          <p:cNvSpPr/>
          <p:nvPr/>
        </p:nvSpPr>
        <p:spPr>
          <a:xfrm>
            <a:off x="4650281" y="4579689"/>
            <a:ext cx="1485900" cy="754769"/>
          </a:xfrm>
          <a:prstGeom prst="pie">
            <a:avLst>
              <a:gd name="adj1" fmla="val 5374345"/>
              <a:gd name="adj2" fmla="val 10775292"/>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5" name="圓形圖 14">
            <a:extLst>
              <a:ext uri="{FF2B5EF4-FFF2-40B4-BE49-F238E27FC236}">
                <a16:creationId xmlns:a16="http://schemas.microsoft.com/office/drawing/2014/main" id="{A4EDE474-6BF2-9544-A32C-D531509149DE}"/>
              </a:ext>
            </a:extLst>
          </p:cNvPr>
          <p:cNvSpPr/>
          <p:nvPr/>
        </p:nvSpPr>
        <p:spPr>
          <a:xfrm flipH="1">
            <a:off x="4650281" y="4607389"/>
            <a:ext cx="1485900" cy="727069"/>
          </a:xfrm>
          <a:prstGeom prst="pie">
            <a:avLst>
              <a:gd name="adj1" fmla="val 5374345"/>
              <a:gd name="adj2" fmla="val 10775292"/>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16" name="左大括弧 15">
            <a:extLst>
              <a:ext uri="{FF2B5EF4-FFF2-40B4-BE49-F238E27FC236}">
                <a16:creationId xmlns:a16="http://schemas.microsoft.com/office/drawing/2014/main" id="{F863B776-FFD1-DB4C-929E-A71A0E21668B}"/>
              </a:ext>
            </a:extLst>
          </p:cNvPr>
          <p:cNvSpPr/>
          <p:nvPr/>
        </p:nvSpPr>
        <p:spPr>
          <a:xfrm rot="5400000">
            <a:off x="6475147" y="3433708"/>
            <a:ext cx="185116" cy="90646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7" name="文字方塊 16">
            <a:extLst>
              <a:ext uri="{FF2B5EF4-FFF2-40B4-BE49-F238E27FC236}">
                <a16:creationId xmlns:a16="http://schemas.microsoft.com/office/drawing/2014/main" id="{BA3D0362-25AA-D648-A759-8610969EC5FC}"/>
              </a:ext>
            </a:extLst>
          </p:cNvPr>
          <p:cNvSpPr txBox="1"/>
          <p:nvPr/>
        </p:nvSpPr>
        <p:spPr>
          <a:xfrm>
            <a:off x="6139414" y="3404334"/>
            <a:ext cx="877163" cy="369332"/>
          </a:xfrm>
          <a:prstGeom prst="rect">
            <a:avLst/>
          </a:prstGeom>
          <a:noFill/>
        </p:spPr>
        <p:txBody>
          <a:bodyPr wrap="none" rtlCol="0">
            <a:spAutoFit/>
          </a:bodyPr>
          <a:lstStyle/>
          <a:p>
            <a:r>
              <a:rPr kumimoji="1" lang="zh-TW" altLang="en-US" dirty="0">
                <a:latin typeface="Kaiti TC" panose="02010600040101010101" pitchFamily="2" charset="-120"/>
                <a:ea typeface="Kaiti TC" panose="02010600040101010101" pitchFamily="2" charset="-120"/>
              </a:rPr>
              <a:t>保護環</a:t>
            </a:r>
            <a:endParaRPr kumimoji="1" lang="zh-TW" altLang="en-US" dirty="0"/>
          </a:p>
        </p:txBody>
      </p:sp>
      <p:sp>
        <p:nvSpPr>
          <p:cNvPr id="18" name="左大括弧 17">
            <a:extLst>
              <a:ext uri="{FF2B5EF4-FFF2-40B4-BE49-F238E27FC236}">
                <a16:creationId xmlns:a16="http://schemas.microsoft.com/office/drawing/2014/main" id="{0243AFCB-61D7-D140-888E-7511F3A2EB7A}"/>
              </a:ext>
            </a:extLst>
          </p:cNvPr>
          <p:cNvSpPr/>
          <p:nvPr/>
        </p:nvSpPr>
        <p:spPr>
          <a:xfrm rot="5400000">
            <a:off x="5269534" y="3310230"/>
            <a:ext cx="205150" cy="142032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9" name="文字方塊 18">
            <a:extLst>
              <a:ext uri="{FF2B5EF4-FFF2-40B4-BE49-F238E27FC236}">
                <a16:creationId xmlns:a16="http://schemas.microsoft.com/office/drawing/2014/main" id="{25F5B5D8-770E-1645-BE03-9EC630BD71EB}"/>
              </a:ext>
            </a:extLst>
          </p:cNvPr>
          <p:cNvSpPr txBox="1"/>
          <p:nvPr/>
        </p:nvSpPr>
        <p:spPr>
          <a:xfrm>
            <a:off x="4980840" y="3562170"/>
            <a:ext cx="877163" cy="369332"/>
          </a:xfrm>
          <a:prstGeom prst="rect">
            <a:avLst/>
          </a:prstGeom>
          <a:noFill/>
        </p:spPr>
        <p:txBody>
          <a:bodyPr wrap="none" rtlCol="0">
            <a:spAutoFit/>
          </a:bodyPr>
          <a:lstStyle/>
          <a:p>
            <a:r>
              <a:rPr kumimoji="1" lang="zh-TW" altLang="en-US" dirty="0">
                <a:latin typeface="Kaiti TC" panose="02010600040101010101" pitchFamily="2" charset="-120"/>
                <a:ea typeface="Kaiti TC" panose="02010600040101010101" pitchFamily="2" charset="-120"/>
              </a:rPr>
              <a:t>主動區</a:t>
            </a:r>
            <a:endParaRPr kumimoji="1" lang="zh-TW" altLang="en-US" dirty="0"/>
          </a:p>
        </p:txBody>
      </p:sp>
      <p:sp>
        <p:nvSpPr>
          <p:cNvPr id="20" name="左大括弧 19">
            <a:extLst>
              <a:ext uri="{FF2B5EF4-FFF2-40B4-BE49-F238E27FC236}">
                <a16:creationId xmlns:a16="http://schemas.microsoft.com/office/drawing/2014/main" id="{2B519A0B-1C85-4C46-86FC-5899046EEDEB}"/>
              </a:ext>
            </a:extLst>
          </p:cNvPr>
          <p:cNvSpPr/>
          <p:nvPr/>
        </p:nvSpPr>
        <p:spPr>
          <a:xfrm rot="10800000">
            <a:off x="8382728" y="4207475"/>
            <a:ext cx="168747" cy="3191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6ACDC090-E973-4E4C-94C1-C13D9E80BD79}"/>
                  </a:ext>
                </a:extLst>
              </p:cNvPr>
              <p:cNvSpPr txBox="1"/>
              <p:nvPr/>
            </p:nvSpPr>
            <p:spPr>
              <a:xfrm>
                <a:off x="8548820" y="4157020"/>
                <a:ext cx="2470548" cy="383118"/>
              </a:xfrm>
              <a:prstGeom prst="rect">
                <a:avLst/>
              </a:prstGeom>
              <a:noFill/>
            </p:spPr>
            <p:txBody>
              <a:bodyPr wrap="none" rtlCol="0">
                <a:spAutoFit/>
              </a:bodyPr>
              <a:lstStyle/>
              <a:p>
                <a:r>
                  <a:rPr kumimoji="1" lang="zh-TW" altLang="en-US" dirty="0">
                    <a:latin typeface="Kaiti TC" panose="02010600040101010101" pitchFamily="2" charset="-120"/>
                    <a:ea typeface="Kaiti TC" panose="02010600040101010101" pitchFamily="2" charset="-120"/>
                  </a:rPr>
                  <a:t>兩層絕緣層</a:t>
                </a:r>
                <a:r>
                  <a:rPr kumimoji="1" lang="en-US" altLang="zh-TW" dirty="0">
                    <a:latin typeface="Kaiti TC" panose="02010600040101010101" pitchFamily="2" charset="-120"/>
                    <a:ea typeface="Kaiti TC" panose="02010600040101010101" pitchFamily="2" charset="-120"/>
                  </a:rPr>
                  <a:t>(</a:t>
                </a:r>
                <a14:m>
                  <m:oMath xmlns:m="http://schemas.openxmlformats.org/officeDocument/2006/math">
                    <m:r>
                      <a:rPr kumimoji="1" lang="en-US" altLang="zh-TW" b="0" i="1" smtClean="0">
                        <a:latin typeface="Cambria Math" panose="02040503050406030204" pitchFamily="18" charset="0"/>
                        <a:ea typeface="Kaiti TC" panose="02010600040101010101" pitchFamily="2" charset="-120"/>
                      </a:rPr>
                      <m:t>800</m:t>
                    </m:r>
                    <m:r>
                      <a:rPr kumimoji="1" lang="en-US" altLang="zh-TW" b="0" i="1" smtClean="0">
                        <a:latin typeface="Cambria Math" panose="02040503050406030204" pitchFamily="18" charset="0"/>
                        <a:ea typeface="Cambria Math" panose="02040503050406030204" pitchFamily="18" charset="0"/>
                      </a:rPr>
                      <m:t>Å×2</m:t>
                    </m:r>
                  </m:oMath>
                </a14:m>
                <a:r>
                  <a:rPr kumimoji="1" lang="zh-TW" altLang="en-US" dirty="0">
                    <a:latin typeface="Kaiti TC" panose="02010600040101010101" pitchFamily="2" charset="-120"/>
                    <a:ea typeface="Kaiti TC" panose="02010600040101010101" pitchFamily="2" charset="-120"/>
                  </a:rPr>
                  <a:t>）</a:t>
                </a:r>
              </a:p>
            </p:txBody>
          </p:sp>
        </mc:Choice>
        <mc:Fallback xmlns="">
          <p:sp>
            <p:nvSpPr>
              <p:cNvPr id="21" name="文字方塊 20">
                <a:extLst>
                  <a:ext uri="{FF2B5EF4-FFF2-40B4-BE49-F238E27FC236}">
                    <a16:creationId xmlns:a16="http://schemas.microsoft.com/office/drawing/2014/main" id="{6ACDC090-E973-4E4C-94C1-C13D9E80BD79}"/>
                  </a:ext>
                </a:extLst>
              </p:cNvPr>
              <p:cNvSpPr txBox="1">
                <a:spLocks noRot="1" noChangeAspect="1" noMove="1" noResize="1" noEditPoints="1" noAdjustHandles="1" noChangeArrowheads="1" noChangeShapeType="1" noTextEdit="1"/>
              </p:cNvSpPr>
              <p:nvPr/>
            </p:nvSpPr>
            <p:spPr>
              <a:xfrm>
                <a:off x="8548820" y="4157020"/>
                <a:ext cx="2470548" cy="383118"/>
              </a:xfrm>
              <a:prstGeom prst="rect">
                <a:avLst/>
              </a:prstGeom>
              <a:blipFill>
                <a:blip r:embed="rId4"/>
                <a:stretch>
                  <a:fillRect l="-1531" r="-510" b="-25806"/>
                </a:stretch>
              </a:blipFill>
            </p:spPr>
            <p:txBody>
              <a:bodyPr/>
              <a:lstStyle/>
              <a:p>
                <a:r>
                  <a:rPr lang="zh-TW" altLang="en-US">
                    <a:noFill/>
                  </a:rPr>
                  <a:t> </a:t>
                </a:r>
              </a:p>
            </p:txBody>
          </p:sp>
        </mc:Fallback>
      </mc:AlternateContent>
      <p:sp>
        <p:nvSpPr>
          <p:cNvPr id="23" name="文字方塊 22">
            <a:extLst>
              <a:ext uri="{FF2B5EF4-FFF2-40B4-BE49-F238E27FC236}">
                <a16:creationId xmlns:a16="http://schemas.microsoft.com/office/drawing/2014/main" id="{7C485C80-8942-D444-ACE8-FA75DE89AC78}"/>
              </a:ext>
            </a:extLst>
          </p:cNvPr>
          <p:cNvSpPr txBox="1"/>
          <p:nvPr/>
        </p:nvSpPr>
        <p:spPr>
          <a:xfrm>
            <a:off x="4262152" y="5488512"/>
            <a:ext cx="2262158" cy="369332"/>
          </a:xfrm>
          <a:prstGeom prst="rect">
            <a:avLst/>
          </a:prstGeom>
          <a:noFill/>
        </p:spPr>
        <p:txBody>
          <a:bodyPr wrap="none" rtlCol="0">
            <a:spAutoFit/>
          </a:bodyPr>
          <a:lstStyle/>
          <a:p>
            <a:r>
              <a:rPr kumimoji="1" lang="zh-TW" altLang="en-US" dirty="0">
                <a:latin typeface="Kaiti TC" panose="02010600040101010101" pitchFamily="2" charset="-120"/>
                <a:ea typeface="Kaiti TC" panose="02010600040101010101" pitchFamily="2" charset="-120"/>
              </a:rPr>
              <a:t>元件表面結構示意圖</a:t>
            </a:r>
          </a:p>
        </p:txBody>
      </p:sp>
      <p:sp>
        <p:nvSpPr>
          <p:cNvPr id="26" name="矩形 25">
            <a:extLst>
              <a:ext uri="{FF2B5EF4-FFF2-40B4-BE49-F238E27FC236}">
                <a16:creationId xmlns:a16="http://schemas.microsoft.com/office/drawing/2014/main" id="{2C242402-DB34-434A-90F2-970449DC65F7}"/>
              </a:ext>
            </a:extLst>
          </p:cNvPr>
          <p:cNvSpPr/>
          <p:nvPr/>
        </p:nvSpPr>
        <p:spPr>
          <a:xfrm>
            <a:off x="7042644" y="3815463"/>
            <a:ext cx="1309305" cy="385459"/>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矩形 26">
            <a:extLst>
              <a:ext uri="{FF2B5EF4-FFF2-40B4-BE49-F238E27FC236}">
                <a16:creationId xmlns:a16="http://schemas.microsoft.com/office/drawing/2014/main" id="{DFD8D1CF-E642-B045-9C5A-FE650F8605F4}"/>
              </a:ext>
            </a:extLst>
          </p:cNvPr>
          <p:cNvSpPr/>
          <p:nvPr/>
        </p:nvSpPr>
        <p:spPr>
          <a:xfrm>
            <a:off x="2479384" y="3824103"/>
            <a:ext cx="1309305" cy="385459"/>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矩形 27">
            <a:extLst>
              <a:ext uri="{FF2B5EF4-FFF2-40B4-BE49-F238E27FC236}">
                <a16:creationId xmlns:a16="http://schemas.microsoft.com/office/drawing/2014/main" id="{8E5FC89D-3275-6149-8CCA-CA522C3D0D0F}"/>
              </a:ext>
            </a:extLst>
          </p:cNvPr>
          <p:cNvSpPr/>
          <p:nvPr/>
        </p:nvSpPr>
        <p:spPr>
          <a:xfrm>
            <a:off x="3792061" y="4029566"/>
            <a:ext cx="858220" cy="385459"/>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9" name="矩形 28">
            <a:extLst>
              <a:ext uri="{FF2B5EF4-FFF2-40B4-BE49-F238E27FC236}">
                <a16:creationId xmlns:a16="http://schemas.microsoft.com/office/drawing/2014/main" id="{AE459EE9-8764-B049-A2F9-7E61FF71B0C7}"/>
              </a:ext>
            </a:extLst>
          </p:cNvPr>
          <p:cNvSpPr/>
          <p:nvPr/>
        </p:nvSpPr>
        <p:spPr>
          <a:xfrm>
            <a:off x="6114473" y="4019481"/>
            <a:ext cx="927046" cy="385459"/>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0" name="左大括弧 29">
            <a:extLst>
              <a:ext uri="{FF2B5EF4-FFF2-40B4-BE49-F238E27FC236}">
                <a16:creationId xmlns:a16="http://schemas.microsoft.com/office/drawing/2014/main" id="{3500B534-F255-D247-87EE-22D0F73D7E14}"/>
              </a:ext>
            </a:extLst>
          </p:cNvPr>
          <p:cNvSpPr/>
          <p:nvPr/>
        </p:nvSpPr>
        <p:spPr>
          <a:xfrm rot="5400000">
            <a:off x="4106286" y="3463204"/>
            <a:ext cx="225272" cy="86271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32" name="文字方塊 31">
            <a:extLst>
              <a:ext uri="{FF2B5EF4-FFF2-40B4-BE49-F238E27FC236}">
                <a16:creationId xmlns:a16="http://schemas.microsoft.com/office/drawing/2014/main" id="{B1140685-81C3-0B48-8730-20FEF5C400B1}"/>
              </a:ext>
            </a:extLst>
          </p:cNvPr>
          <p:cNvSpPr txBox="1"/>
          <p:nvPr/>
        </p:nvSpPr>
        <p:spPr>
          <a:xfrm>
            <a:off x="3812505" y="3437597"/>
            <a:ext cx="877163" cy="369332"/>
          </a:xfrm>
          <a:prstGeom prst="rect">
            <a:avLst/>
          </a:prstGeom>
          <a:noFill/>
        </p:spPr>
        <p:txBody>
          <a:bodyPr wrap="none" rtlCol="0">
            <a:spAutoFit/>
          </a:bodyPr>
          <a:lstStyle/>
          <a:p>
            <a:r>
              <a:rPr kumimoji="1" lang="zh-TW" altLang="en-US" dirty="0">
                <a:latin typeface="Kaiti TC" panose="02010600040101010101" pitchFamily="2" charset="-120"/>
                <a:ea typeface="Kaiti TC" panose="02010600040101010101" pitchFamily="2" charset="-120"/>
              </a:rPr>
              <a:t>保護環</a:t>
            </a:r>
            <a:endParaRPr kumimoji="1" lang="zh-TW" altLang="en-US" dirty="0"/>
          </a:p>
        </p:txBody>
      </p:sp>
      <p:sp>
        <p:nvSpPr>
          <p:cNvPr id="33" name="矩形 32">
            <a:extLst>
              <a:ext uri="{FF2B5EF4-FFF2-40B4-BE49-F238E27FC236}">
                <a16:creationId xmlns:a16="http://schemas.microsoft.com/office/drawing/2014/main" id="{656D2A1B-BD06-6642-8665-6D5F9CF106CC}"/>
              </a:ext>
            </a:extLst>
          </p:cNvPr>
          <p:cNvSpPr/>
          <p:nvPr/>
        </p:nvSpPr>
        <p:spPr>
          <a:xfrm>
            <a:off x="4658010" y="4141120"/>
            <a:ext cx="1455338" cy="385459"/>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4" name="左大括弧 33">
            <a:extLst>
              <a:ext uri="{FF2B5EF4-FFF2-40B4-BE49-F238E27FC236}">
                <a16:creationId xmlns:a16="http://schemas.microsoft.com/office/drawing/2014/main" id="{0D568A05-52D7-214C-B008-A53633CC87CE}"/>
              </a:ext>
            </a:extLst>
          </p:cNvPr>
          <p:cNvSpPr/>
          <p:nvPr/>
        </p:nvSpPr>
        <p:spPr>
          <a:xfrm rot="10800000">
            <a:off x="8382726" y="3808456"/>
            <a:ext cx="192911" cy="38311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F733D16F-F420-A24A-A0E4-51132CAF41D2}"/>
                  </a:ext>
                </a:extLst>
              </p:cNvPr>
              <p:cNvSpPr txBox="1"/>
              <p:nvPr/>
            </p:nvSpPr>
            <p:spPr>
              <a:xfrm>
                <a:off x="8572983" y="3758002"/>
                <a:ext cx="2767104" cy="383118"/>
              </a:xfrm>
              <a:prstGeom prst="rect">
                <a:avLst/>
              </a:prstGeom>
              <a:noFill/>
            </p:spPr>
            <p:txBody>
              <a:bodyPr wrap="none" rtlCol="0">
                <a:spAutoFit/>
              </a:bodyPr>
              <a:lstStyle/>
              <a:p>
                <a:r>
                  <a:rPr kumimoji="1" lang="zh-TW" altLang="en-US" dirty="0">
                    <a:latin typeface="Kaiti TC" panose="02010600040101010101" pitchFamily="2" charset="-120"/>
                    <a:ea typeface="Kaiti TC" panose="02010600040101010101" pitchFamily="2" charset="-120"/>
                  </a:rPr>
                  <a:t>一層抗反射鍍膜</a:t>
                </a:r>
                <a:r>
                  <a:rPr kumimoji="1" lang="en-US" altLang="zh-TW" dirty="0">
                    <a:latin typeface="Kaiti TC" panose="02010600040101010101" pitchFamily="2" charset="-120"/>
                    <a:ea typeface="Kaiti TC" panose="02010600040101010101" pitchFamily="2" charset="-120"/>
                  </a:rPr>
                  <a:t>(</a:t>
                </a:r>
                <a14:m>
                  <m:oMath xmlns:m="http://schemas.openxmlformats.org/officeDocument/2006/math">
                    <m:r>
                      <a:rPr kumimoji="1" lang="en-US" altLang="zh-TW" i="1">
                        <a:latin typeface="Cambria Math" panose="02040503050406030204" pitchFamily="18" charset="0"/>
                        <a:ea typeface="Kaiti TC" panose="02010600040101010101" pitchFamily="2" charset="-120"/>
                      </a:rPr>
                      <m:t>1</m:t>
                    </m:r>
                    <m:r>
                      <a:rPr kumimoji="1" lang="en-US" altLang="zh-TW" b="0" i="1" smtClean="0">
                        <a:latin typeface="Cambria Math" panose="02040503050406030204" pitchFamily="18" charset="0"/>
                        <a:ea typeface="Kaiti TC" panose="02010600040101010101" pitchFamily="2" charset="-120"/>
                      </a:rPr>
                      <m:t>900</m:t>
                    </m:r>
                    <m:r>
                      <a:rPr kumimoji="1" lang="en-US" altLang="zh-TW" b="0" i="1" smtClean="0">
                        <a:latin typeface="Cambria Math" panose="02040503050406030204" pitchFamily="18" charset="0"/>
                        <a:ea typeface="Cambria Math" panose="02040503050406030204" pitchFamily="18" charset="0"/>
                      </a:rPr>
                      <m:t>Å</m:t>
                    </m:r>
                  </m:oMath>
                </a14:m>
                <a:r>
                  <a:rPr kumimoji="1" lang="zh-TW" altLang="en-US" dirty="0">
                    <a:latin typeface="Kaiti TC" panose="02010600040101010101" pitchFamily="2" charset="-120"/>
                    <a:ea typeface="Kaiti TC" panose="02010600040101010101" pitchFamily="2" charset="-120"/>
                  </a:rPr>
                  <a:t>）</a:t>
                </a:r>
              </a:p>
            </p:txBody>
          </p:sp>
        </mc:Choice>
        <mc:Fallback xmlns="">
          <p:sp>
            <p:nvSpPr>
              <p:cNvPr id="35" name="文字方塊 34">
                <a:extLst>
                  <a:ext uri="{FF2B5EF4-FFF2-40B4-BE49-F238E27FC236}">
                    <a16:creationId xmlns:a16="http://schemas.microsoft.com/office/drawing/2014/main" id="{F733D16F-F420-A24A-A0E4-51132CAF41D2}"/>
                  </a:ext>
                </a:extLst>
              </p:cNvPr>
              <p:cNvSpPr txBox="1">
                <a:spLocks noRot="1" noChangeAspect="1" noMove="1" noResize="1" noEditPoints="1" noAdjustHandles="1" noChangeArrowheads="1" noChangeShapeType="1" noTextEdit="1"/>
              </p:cNvSpPr>
              <p:nvPr/>
            </p:nvSpPr>
            <p:spPr>
              <a:xfrm>
                <a:off x="8572983" y="3758002"/>
                <a:ext cx="2767104" cy="383118"/>
              </a:xfrm>
              <a:prstGeom prst="rect">
                <a:avLst/>
              </a:prstGeom>
              <a:blipFill>
                <a:blip r:embed="rId5"/>
                <a:stretch>
                  <a:fillRect l="-1370" r="-457" b="-22581"/>
                </a:stretch>
              </a:blipFill>
            </p:spPr>
            <p:txBody>
              <a:bodyPr/>
              <a:lstStyle/>
              <a:p>
                <a:r>
                  <a:rPr lang="zh-TW" altLang="en-US">
                    <a:noFill/>
                  </a:rPr>
                  <a:t> </a:t>
                </a:r>
              </a:p>
            </p:txBody>
          </p:sp>
        </mc:Fallback>
      </mc:AlternateContent>
      <p:sp>
        <p:nvSpPr>
          <p:cNvPr id="36" name="矩形 35">
            <a:extLst>
              <a:ext uri="{FF2B5EF4-FFF2-40B4-BE49-F238E27FC236}">
                <a16:creationId xmlns:a16="http://schemas.microsoft.com/office/drawing/2014/main" id="{4EA7002F-E367-4D43-987D-1393AADA3EC4}"/>
              </a:ext>
            </a:extLst>
          </p:cNvPr>
          <p:cNvSpPr/>
          <p:nvPr/>
        </p:nvSpPr>
        <p:spPr>
          <a:xfrm>
            <a:off x="6114473" y="4408910"/>
            <a:ext cx="928171" cy="125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7" name="矩形 36">
            <a:extLst>
              <a:ext uri="{FF2B5EF4-FFF2-40B4-BE49-F238E27FC236}">
                <a16:creationId xmlns:a16="http://schemas.microsoft.com/office/drawing/2014/main" id="{EA3C64BD-CF5B-B245-8F26-7794ADCED95C}"/>
              </a:ext>
            </a:extLst>
          </p:cNvPr>
          <p:cNvSpPr/>
          <p:nvPr/>
        </p:nvSpPr>
        <p:spPr>
          <a:xfrm>
            <a:off x="3792845" y="4421404"/>
            <a:ext cx="857435" cy="12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8" name="矩形 37">
            <a:extLst>
              <a:ext uri="{FF2B5EF4-FFF2-40B4-BE49-F238E27FC236}">
                <a16:creationId xmlns:a16="http://schemas.microsoft.com/office/drawing/2014/main" id="{A8D8561B-DF4F-4441-A681-40A11E0E9EA7}"/>
              </a:ext>
            </a:extLst>
          </p:cNvPr>
          <p:cNvSpPr/>
          <p:nvPr/>
        </p:nvSpPr>
        <p:spPr>
          <a:xfrm>
            <a:off x="2478053" y="4226390"/>
            <a:ext cx="1309511" cy="158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9" name="矩形 38">
            <a:extLst>
              <a:ext uri="{FF2B5EF4-FFF2-40B4-BE49-F238E27FC236}">
                <a16:creationId xmlns:a16="http://schemas.microsoft.com/office/drawing/2014/main" id="{BD384B53-3B29-4549-BBC0-CF1048AF61CD}"/>
              </a:ext>
            </a:extLst>
          </p:cNvPr>
          <p:cNvSpPr/>
          <p:nvPr/>
        </p:nvSpPr>
        <p:spPr>
          <a:xfrm>
            <a:off x="7051281" y="4371701"/>
            <a:ext cx="1309511" cy="158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0" name="矩形 39">
            <a:extLst>
              <a:ext uri="{FF2B5EF4-FFF2-40B4-BE49-F238E27FC236}">
                <a16:creationId xmlns:a16="http://schemas.microsoft.com/office/drawing/2014/main" id="{7CF31F52-49FA-0948-87C0-0006E2A44A02}"/>
              </a:ext>
            </a:extLst>
          </p:cNvPr>
          <p:cNvSpPr/>
          <p:nvPr/>
        </p:nvSpPr>
        <p:spPr>
          <a:xfrm>
            <a:off x="7051281" y="4213656"/>
            <a:ext cx="1309511" cy="158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1" name="矩形 40">
            <a:extLst>
              <a:ext uri="{FF2B5EF4-FFF2-40B4-BE49-F238E27FC236}">
                <a16:creationId xmlns:a16="http://schemas.microsoft.com/office/drawing/2014/main" id="{EB930647-AF04-864E-BA13-55795CD8BDED}"/>
              </a:ext>
            </a:extLst>
          </p:cNvPr>
          <p:cNvSpPr/>
          <p:nvPr/>
        </p:nvSpPr>
        <p:spPr>
          <a:xfrm>
            <a:off x="2478053" y="4384435"/>
            <a:ext cx="1309511" cy="158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1064886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69833B8-2910-2948-B5D2-A699A78585A5}"/>
              </a:ext>
            </a:extLst>
          </p:cNvPr>
          <p:cNvCxnSpPr>
            <a:cxnSpLocks/>
          </p:cNvCxnSpPr>
          <p:nvPr/>
        </p:nvCxnSpPr>
        <p:spPr>
          <a:xfrm>
            <a:off x="706561" y="1276595"/>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8" name="表格 7">
            <a:extLst>
              <a:ext uri="{FF2B5EF4-FFF2-40B4-BE49-F238E27FC236}">
                <a16:creationId xmlns:a16="http://schemas.microsoft.com/office/drawing/2014/main" id="{27161797-9EEE-F74B-98BF-709890B3C1F4}"/>
              </a:ext>
            </a:extLst>
          </p:cNvPr>
          <p:cNvGraphicFramePr>
            <a:graphicFrameLocks noGrp="1"/>
          </p:cNvGraphicFramePr>
          <p:nvPr>
            <p:extLst>
              <p:ext uri="{D42A27DB-BD31-4B8C-83A1-F6EECF244321}">
                <p14:modId xmlns:p14="http://schemas.microsoft.com/office/powerpoint/2010/main" val="309077482"/>
              </p:ext>
            </p:extLst>
          </p:nvPr>
        </p:nvGraphicFramePr>
        <p:xfrm>
          <a:off x="698231" y="1389465"/>
          <a:ext cx="10808105" cy="3627162"/>
        </p:xfrm>
        <a:graphic>
          <a:graphicData uri="http://schemas.openxmlformats.org/drawingml/2006/table">
            <a:tbl>
              <a:tblPr firstRow="1" bandRow="1">
                <a:tableStyleId>{5C22544A-7EE6-4342-B048-85BDC9FD1C3A}</a:tableStyleId>
              </a:tblPr>
              <a:tblGrid>
                <a:gridCol w="670826">
                  <a:extLst>
                    <a:ext uri="{9D8B030D-6E8A-4147-A177-3AD203B41FA5}">
                      <a16:colId xmlns:a16="http://schemas.microsoft.com/office/drawing/2014/main" val="2049499028"/>
                    </a:ext>
                  </a:extLst>
                </a:gridCol>
                <a:gridCol w="4325687">
                  <a:extLst>
                    <a:ext uri="{9D8B030D-6E8A-4147-A177-3AD203B41FA5}">
                      <a16:colId xmlns:a16="http://schemas.microsoft.com/office/drawing/2014/main" val="840609501"/>
                    </a:ext>
                  </a:extLst>
                </a:gridCol>
                <a:gridCol w="5811592">
                  <a:extLst>
                    <a:ext uri="{9D8B030D-6E8A-4147-A177-3AD203B41FA5}">
                      <a16:colId xmlns:a16="http://schemas.microsoft.com/office/drawing/2014/main" val="3508985920"/>
                    </a:ext>
                  </a:extLst>
                </a:gridCol>
              </a:tblGrid>
              <a:tr h="426762">
                <a:tc>
                  <a:txBody>
                    <a:bodyPr/>
                    <a:lstStyle/>
                    <a:p>
                      <a:pPr algn="ctr"/>
                      <a:r>
                        <a:rPr lang="en-US" altLang="zh-TW" dirty="0"/>
                        <a:t>Ref.</a:t>
                      </a:r>
                      <a:endParaRPr lang="zh-TW" altLang="en-US" dirty="0"/>
                    </a:p>
                  </a:txBody>
                  <a:tcPr/>
                </a:tc>
                <a:tc>
                  <a:txBody>
                    <a:bodyPr/>
                    <a:lstStyle/>
                    <a:p>
                      <a:pPr algn="ctr"/>
                      <a:r>
                        <a:rPr lang="en-US" altLang="zh-TW" dirty="0"/>
                        <a:t>Material condition</a:t>
                      </a:r>
                      <a:endParaRPr lang="zh-TW" altLang="en-US" dirty="0"/>
                    </a:p>
                  </a:txBody>
                  <a:tcPr/>
                </a:tc>
                <a:tc>
                  <a:txBody>
                    <a:bodyPr/>
                    <a:lstStyle/>
                    <a:p>
                      <a:pPr algn="ctr"/>
                      <a:r>
                        <a:rPr lang="en-US" altLang="zh-TW" dirty="0"/>
                        <a:t>Analysis and comments</a:t>
                      </a:r>
                      <a:endParaRPr lang="zh-TW" altLang="en-US" dirty="0"/>
                    </a:p>
                  </a:txBody>
                  <a:tcPr/>
                </a:tc>
                <a:extLst>
                  <a:ext uri="{0D108BD9-81ED-4DB2-BD59-A6C34878D82A}">
                    <a16:rowId xmlns:a16="http://schemas.microsoft.com/office/drawing/2014/main" val="1997002166"/>
                  </a:ext>
                </a:extLst>
              </a:tr>
              <a:tr h="426762">
                <a:tc>
                  <a:txBody>
                    <a:bodyPr/>
                    <a:lstStyle/>
                    <a:p>
                      <a:pPr algn="ctr"/>
                      <a:r>
                        <a:rPr lang="en-US" altLang="zh-TW" dirty="0"/>
                        <a:t>[6]</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altLang="zh-TW" sz="1800" kern="1200" dirty="0">
                          <a:solidFill>
                            <a:schemeClr val="tx1"/>
                          </a:solidFill>
                          <a:effectLst/>
                          <a:latin typeface="+mn-lt"/>
                          <a:ea typeface="+mn-ea"/>
                          <a:cs typeface="+mn-cs"/>
                        </a:rPr>
                        <a:t>Data exist for both single crystal wafers and epitaxial material.</a:t>
                      </a:r>
                      <a:endParaRPr lang="en" altLang="zh-TW" dirty="0"/>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 altLang="zh-TW" sz="1800" kern="1200" dirty="0">
                          <a:solidFill>
                            <a:schemeClr val="tx1"/>
                          </a:solidFill>
                          <a:effectLst/>
                          <a:latin typeface="+mn-lt"/>
                          <a:ea typeface="+mn-ea"/>
                          <a:cs typeface="+mn-cs"/>
                        </a:rPr>
                        <a:t>The data on minority-carrier lifetime in both </a:t>
                      </a:r>
                      <a:r>
                        <a:rPr lang="en" altLang="zh-TW" sz="1800" i="1" kern="1200" dirty="0">
                          <a:solidFill>
                            <a:schemeClr val="tx1"/>
                          </a:solidFill>
                          <a:effectLst/>
                          <a:latin typeface="+mn-lt"/>
                          <a:ea typeface="+mn-ea"/>
                          <a:cs typeface="+mn-cs"/>
                        </a:rPr>
                        <a:t>n</a:t>
                      </a:r>
                      <a:r>
                        <a:rPr lang="en" altLang="zh-TW" sz="1800" kern="1200" dirty="0">
                          <a:solidFill>
                            <a:schemeClr val="tx1"/>
                          </a:solidFill>
                          <a:effectLst/>
                          <a:latin typeface="+mn-lt"/>
                          <a:ea typeface="+mn-ea"/>
                          <a:cs typeface="+mn-cs"/>
                        </a:rPr>
                        <a:t> and </a:t>
                      </a:r>
                      <a:r>
                        <a:rPr lang="en" altLang="zh-TW" sz="1800" i="1" kern="1200" dirty="0">
                          <a:solidFill>
                            <a:schemeClr val="tx1"/>
                          </a:solidFill>
                          <a:effectLst/>
                          <a:latin typeface="+mn-lt"/>
                          <a:ea typeface="+mn-ea"/>
                          <a:cs typeface="+mn-cs"/>
                        </a:rPr>
                        <a:t>p</a:t>
                      </a:r>
                      <a:r>
                        <a:rPr lang="en" altLang="zh-TW" sz="1800" kern="1200" dirty="0">
                          <a:solidFill>
                            <a:schemeClr val="tx1"/>
                          </a:solidFill>
                          <a:effectLst/>
                          <a:latin typeface="+mn-lt"/>
                          <a:ea typeface="+mn-ea"/>
                          <a:cs typeface="+mn-cs"/>
                        </a:rPr>
                        <a:t>-type InP are rather limited and inconsistent. Scatter in the data is very severe.</a:t>
                      </a:r>
                      <a:endParaRPr lang="en" altLang="zh-TW" dirty="0"/>
                    </a:p>
                    <a:p>
                      <a:pPr marL="342900" indent="-342900">
                        <a:buFont typeface="+mj-lt"/>
                        <a:buAutoNum type="arabicPeriod"/>
                      </a:pPr>
                      <a:endParaRPr lang="en-US" altLang="zh-TW" dirty="0"/>
                    </a:p>
                  </a:txBody>
                  <a:tcPr/>
                </a:tc>
                <a:extLst>
                  <a:ext uri="{0D108BD9-81ED-4DB2-BD59-A6C34878D82A}">
                    <a16:rowId xmlns:a16="http://schemas.microsoft.com/office/drawing/2014/main" val="3307461916"/>
                  </a:ext>
                </a:extLst>
              </a:tr>
              <a:tr h="426762">
                <a:tc>
                  <a:txBody>
                    <a:bodyPr/>
                    <a:lstStyle/>
                    <a:p>
                      <a:pPr algn="ctr"/>
                      <a:r>
                        <a:rPr lang="en-US" altLang="zh-TW" dirty="0"/>
                        <a:t>[7]</a:t>
                      </a:r>
                      <a:endParaRPr lang="zh-TW" altLang="en-US" dirty="0"/>
                    </a:p>
                  </a:txBody>
                  <a:tcPr/>
                </a:tc>
                <a:tc>
                  <a:txBody>
                    <a:bodyPr/>
                    <a:lstStyle/>
                    <a:p>
                      <a:r>
                        <a:rPr lang="en-US" altLang="zh-TW" dirty="0"/>
                        <a:t>Indium-tin-oxide(ITO)/InP is prepared by ion-beam and </a:t>
                      </a:r>
                      <a:r>
                        <a:rPr lang="en-US" altLang="zh-TW" dirty="0" err="1"/>
                        <a:t>r.f</a:t>
                      </a:r>
                      <a:r>
                        <a:rPr lang="en-US" altLang="zh-TW" dirty="0"/>
                        <a:t>. sputtering of indium tin oxide onto </a:t>
                      </a:r>
                      <a:r>
                        <a:rPr lang="en-US" altLang="zh-TW" i="1" dirty="0"/>
                        <a:t>p</a:t>
                      </a:r>
                      <a:r>
                        <a:rPr lang="en-US" altLang="zh-TW" dirty="0"/>
                        <a:t>-type InP substrates.</a:t>
                      </a:r>
                      <a:endParaRPr lang="zh-TW" altLang="en-US" dirty="0"/>
                    </a:p>
                  </a:txBody>
                  <a:tcPr/>
                </a:tc>
                <a:tc>
                  <a:txBody>
                    <a:bodyPr/>
                    <a:lstStyle/>
                    <a:p>
                      <a:pPr marL="342900" indent="-342900">
                        <a:buFont typeface="+mj-lt"/>
                        <a:buAutoNum type="arabicPeriod"/>
                      </a:pPr>
                      <a:r>
                        <a:rPr lang="en-US" altLang="zh-TW" dirty="0"/>
                        <a:t>The degradation of lifetime after ITO deposition is apparent here. It has dropped from 300 ns to 30 ns. </a:t>
                      </a:r>
                      <a:r>
                        <a:rPr lang="en-US" altLang="zh-TW" u="sng" dirty="0"/>
                        <a:t>This change must be caused by compositional changes</a:t>
                      </a:r>
                      <a:r>
                        <a:rPr lang="en-US" altLang="zh-TW" dirty="0"/>
                        <a:t>.</a:t>
                      </a:r>
                    </a:p>
                    <a:p>
                      <a:pPr marL="342900" indent="-342900">
                        <a:buFont typeface="+mj-lt"/>
                        <a:buAutoNum type="arabicPeriod"/>
                      </a:pPr>
                      <a:r>
                        <a:rPr lang="en-US" altLang="zh-TW" dirty="0"/>
                        <a:t>Previous work has suggested that ITO deposition on InP results the incorporation of defects near the interface.</a:t>
                      </a:r>
                    </a:p>
                    <a:p>
                      <a:pPr marL="342900" indent="-342900">
                        <a:buFont typeface="+mj-lt"/>
                        <a:buAutoNum type="arabicPeriod"/>
                      </a:pPr>
                      <a:r>
                        <a:rPr lang="en-US" altLang="zh-TW" dirty="0"/>
                        <a:t>Previous data on lifetime in InP have been sparse and inconsistent.</a:t>
                      </a:r>
                    </a:p>
                  </a:txBody>
                  <a:tcPr/>
                </a:tc>
                <a:extLst>
                  <a:ext uri="{0D108BD9-81ED-4DB2-BD59-A6C34878D82A}">
                    <a16:rowId xmlns:a16="http://schemas.microsoft.com/office/drawing/2014/main" val="2405014872"/>
                  </a:ext>
                </a:extLst>
              </a:tr>
            </a:tbl>
          </a:graphicData>
        </a:graphic>
      </p:graphicFrame>
      <p:sp>
        <p:nvSpPr>
          <p:cNvPr id="6" name="文字方塊 5">
            <a:extLst>
              <a:ext uri="{FF2B5EF4-FFF2-40B4-BE49-F238E27FC236}">
                <a16:creationId xmlns:a16="http://schemas.microsoft.com/office/drawing/2014/main" id="{E00F23A3-6823-9F40-9E83-EDE1683AFB1C}"/>
              </a:ext>
            </a:extLst>
          </p:cNvPr>
          <p:cNvSpPr txBox="1"/>
          <p:nvPr/>
        </p:nvSpPr>
        <p:spPr>
          <a:xfrm>
            <a:off x="2030907" y="686699"/>
            <a:ext cx="8159413" cy="646331"/>
          </a:xfrm>
          <a:prstGeom prst="rect">
            <a:avLst/>
          </a:prstGeom>
          <a:noFill/>
        </p:spPr>
        <p:txBody>
          <a:bodyPr wrap="none" rtlCol="0">
            <a:spAutoFit/>
          </a:bodyPr>
          <a:lstStyle/>
          <a:p>
            <a:r>
              <a:rPr kumimoji="1" lang="en-US" altLang="zh-TW" sz="3600" dirty="0"/>
              <a:t>Related Information of SRH lifetime of InP</a:t>
            </a:r>
            <a:endParaRPr kumimoji="1" lang="zh-TW" altLang="en-US" sz="3600" dirty="0">
              <a:latin typeface="+mj-lt"/>
            </a:endParaRPr>
          </a:p>
        </p:txBody>
      </p:sp>
      <p:sp>
        <p:nvSpPr>
          <p:cNvPr id="2" name="矩形 1">
            <a:extLst>
              <a:ext uri="{FF2B5EF4-FFF2-40B4-BE49-F238E27FC236}">
                <a16:creationId xmlns:a16="http://schemas.microsoft.com/office/drawing/2014/main" id="{5BB0FE1B-5212-994A-AA7B-C88EBF43F70A}"/>
              </a:ext>
            </a:extLst>
          </p:cNvPr>
          <p:cNvSpPr/>
          <p:nvPr/>
        </p:nvSpPr>
        <p:spPr>
          <a:xfrm>
            <a:off x="698230" y="5016627"/>
            <a:ext cx="10808105" cy="461665"/>
          </a:xfrm>
          <a:prstGeom prst="rect">
            <a:avLst/>
          </a:prstGeom>
        </p:spPr>
        <p:txBody>
          <a:bodyPr wrap="square">
            <a:spAutoFit/>
          </a:bodyPr>
          <a:lstStyle/>
          <a:p>
            <a:r>
              <a:rPr lang="en" altLang="zh-TW" sz="1200" dirty="0"/>
              <a:t>[6] INSPEC (1991). </a:t>
            </a:r>
            <a:r>
              <a:rPr lang="en" altLang="zh-TW" sz="1200" b="1" i="1" dirty="0"/>
              <a:t>Properties of indium phosphide</a:t>
            </a:r>
            <a:r>
              <a:rPr lang="en" altLang="zh-TW" sz="1200" dirty="0"/>
              <a:t>  (No. 6).</a:t>
            </a:r>
          </a:p>
          <a:p>
            <a:r>
              <a:rPr lang="en" altLang="zh-TW" sz="1200" dirty="0"/>
              <a:t>[7] </a:t>
            </a:r>
            <a:r>
              <a:rPr lang="en" altLang="zh-TW" sz="1200" dirty="0" err="1"/>
              <a:t>Ahrenkiel</a:t>
            </a:r>
            <a:r>
              <a:rPr lang="en" altLang="zh-TW" sz="1200" dirty="0"/>
              <a:t>, R. K., </a:t>
            </a:r>
            <a:r>
              <a:rPr lang="en" altLang="zh-TW" sz="1200" dirty="0" err="1"/>
              <a:t>Dunlavy</a:t>
            </a:r>
            <a:r>
              <a:rPr lang="en" altLang="zh-TW" sz="1200" dirty="0"/>
              <a:t>, D. J., &amp; </a:t>
            </a:r>
            <a:r>
              <a:rPr lang="en" altLang="zh-TW" sz="1200" dirty="0" err="1"/>
              <a:t>Hanak</a:t>
            </a:r>
            <a:r>
              <a:rPr lang="en" altLang="zh-TW" sz="1200" dirty="0"/>
              <a:t>, T. (1988). </a:t>
            </a:r>
            <a:r>
              <a:rPr lang="en" altLang="zh-TW" sz="1200" b="1" dirty="0"/>
              <a:t>Photoluminescence lifetime in heterojunctions</a:t>
            </a:r>
            <a:r>
              <a:rPr lang="en" altLang="zh-TW" sz="1200" dirty="0"/>
              <a:t>. </a:t>
            </a:r>
            <a:r>
              <a:rPr lang="en" altLang="zh-TW" sz="1200" i="1" dirty="0"/>
              <a:t>Solar Cells</a:t>
            </a:r>
            <a:r>
              <a:rPr lang="en" altLang="zh-TW" sz="1200" dirty="0"/>
              <a:t>, </a:t>
            </a:r>
            <a:r>
              <a:rPr lang="en" altLang="zh-TW" sz="1200" i="1" dirty="0"/>
              <a:t>24</a:t>
            </a:r>
            <a:r>
              <a:rPr lang="en" altLang="zh-TW" sz="1200" dirty="0"/>
              <a:t>(3-4), 339-352.</a:t>
            </a:r>
            <a:endParaRPr lang="zh-TW" altLang="en-US" sz="1200" dirty="0"/>
          </a:p>
        </p:txBody>
      </p:sp>
    </p:spTree>
    <p:extLst>
      <p:ext uri="{BB962C8B-B14F-4D97-AF65-F5344CB8AC3E}">
        <p14:creationId xmlns:p14="http://schemas.microsoft.com/office/powerpoint/2010/main" val="1276832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69833B8-2910-2948-B5D2-A699A78585A5}"/>
              </a:ext>
            </a:extLst>
          </p:cNvPr>
          <p:cNvCxnSpPr>
            <a:cxnSpLocks/>
          </p:cNvCxnSpPr>
          <p:nvPr/>
        </p:nvCxnSpPr>
        <p:spPr>
          <a:xfrm>
            <a:off x="706561" y="1479017"/>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AE73FBC6-EAEA-2444-9A3F-A7E8F42D1C3F}"/>
                  </a:ext>
                </a:extLst>
              </p:cNvPr>
              <p:cNvSpPr/>
              <p:nvPr/>
            </p:nvSpPr>
            <p:spPr>
              <a:xfrm>
                <a:off x="706559" y="1479017"/>
                <a:ext cx="10808105" cy="4527393"/>
              </a:xfrm>
              <a:prstGeom prst="rect">
                <a:avLst/>
              </a:prstGeom>
            </p:spPr>
            <p:txBody>
              <a:bodyPr wrap="square">
                <a:spAutoFit/>
              </a:bodyPr>
              <a:lstStyle/>
              <a:p>
                <a:pPr marL="457200" indent="-457200">
                  <a:buFont typeface="+mj-lt"/>
                  <a:buAutoNum type="arabicPeriod"/>
                </a:pPr>
                <a:r>
                  <a:rPr kumimoji="1" lang="zh-CN" altLang="en-US" dirty="0">
                    <a:latin typeface="Kaiti TC" panose="02010600040101010101" pitchFamily="2" charset="-120"/>
                    <a:ea typeface="Kaiti TC" panose="02010600040101010101" pitchFamily="2" charset="-120"/>
                  </a:rPr>
                  <a:t>實驗</a:t>
                </a:r>
                <a:r>
                  <a:rPr kumimoji="1" lang="zh-TW" altLang="en-US" dirty="0">
                    <a:latin typeface="Kaiti TC" panose="02010600040101010101" pitchFamily="2" charset="-120"/>
                    <a:ea typeface="Kaiti TC" panose="02010600040101010101" pitchFamily="2" charset="-120"/>
                  </a:rPr>
                  <a:t>數據可靠度</a:t>
                </a:r>
                <a:endParaRPr kumimoji="1" lang="en-US" altLang="zh-TW" dirty="0">
                  <a:latin typeface="Kaiti TC" panose="02010600040101010101" pitchFamily="2" charset="-120"/>
                  <a:ea typeface="Kaiti TC" panose="02010600040101010101" pitchFamily="2" charset="-120"/>
                </a:endParaRPr>
              </a:p>
              <a:p>
                <a:pPr lvl="1"/>
                <a:r>
                  <a:rPr kumimoji="1" lang="zh-CN" altLang="en-US" dirty="0">
                    <a:latin typeface="Kaiti TC" panose="02010600040101010101" pitchFamily="2" charset="-120"/>
                    <a:ea typeface="Kaiti TC" panose="02010600040101010101" pitchFamily="2" charset="-120"/>
                  </a:rPr>
                  <a:t>就目前了解，大多</a:t>
                </a:r>
                <a:r>
                  <a:rPr kumimoji="1" lang="zh-TW" altLang="en-US" dirty="0">
                    <a:latin typeface="Kaiti TC" panose="02010600040101010101" pitchFamily="2" charset="-120"/>
                    <a:ea typeface="Kaiti TC" panose="02010600040101010101" pitchFamily="2" charset="-120"/>
                  </a:rPr>
                  <a:t>研究</a:t>
                </a:r>
                <a:r>
                  <a:rPr kumimoji="1" lang="zh-CN" altLang="en-US" dirty="0">
                    <a:latin typeface="Kaiti TC" panose="02010600040101010101" pitchFamily="2" charset="-120"/>
                    <a:ea typeface="Kaiti TC" panose="02010600040101010101" pitchFamily="2" charset="-120"/>
                  </a:rPr>
                  <a:t>是在</a:t>
                </a:r>
                <a:r>
                  <a:rPr kumimoji="1" lang="zh-TW" altLang="en-US" dirty="0">
                    <a:latin typeface="Kaiti TC" panose="02010600040101010101" pitchFamily="2" charset="-120"/>
                    <a:ea typeface="Kaiti TC" panose="02010600040101010101" pitchFamily="2" charset="-120"/>
                  </a:rPr>
                  <a:t> </a:t>
                </a:r>
                <a14:m>
                  <m:oMath xmlns:m="http://schemas.openxmlformats.org/officeDocument/2006/math">
                    <m:r>
                      <a:rPr kumimoji="1" lang="en-US" altLang="zh-TW" i="1">
                        <a:latin typeface="Cambria Math" panose="02040503050406030204" pitchFamily="18" charset="0"/>
                        <a:ea typeface="Kaiti TC" panose="02010600040101010101" pitchFamily="2" charset="-120"/>
                      </a:rPr>
                      <m:t>𝑆</m:t>
                    </m:r>
                    <m:r>
                      <a:rPr kumimoji="1" lang="en-US" altLang="zh-TW" i="1">
                        <a:latin typeface="Cambria Math" panose="02040503050406030204" pitchFamily="18" charset="0"/>
                        <a:ea typeface="Cambria Math" panose="02040503050406030204" pitchFamily="18" charset="0"/>
                      </a:rPr>
                      <m:t>&gt;</m:t>
                    </m:r>
                    <m:sSup>
                      <m:sSupPr>
                        <m:ctrlPr>
                          <a:rPr kumimoji="1" lang="en-US" altLang="zh-TW" i="1">
                            <a:latin typeface="Cambria Math" panose="02040503050406030204" pitchFamily="18" charset="0"/>
                            <a:ea typeface="Cambria Math" panose="02040503050406030204" pitchFamily="18" charset="0"/>
                          </a:rPr>
                        </m:ctrlPr>
                      </m:sSupPr>
                      <m:e>
                        <m:r>
                          <a:rPr kumimoji="1" lang="en-US" altLang="zh-TW" i="1">
                            <a:latin typeface="Cambria Math" panose="02040503050406030204" pitchFamily="18" charset="0"/>
                            <a:ea typeface="Cambria Math" panose="02040503050406030204" pitchFamily="18" charset="0"/>
                          </a:rPr>
                          <m:t>10</m:t>
                        </m:r>
                      </m:e>
                      <m:sup>
                        <m:r>
                          <a:rPr kumimoji="1" lang="en-US" altLang="zh-TW" i="1">
                            <a:latin typeface="Cambria Math" panose="02040503050406030204" pitchFamily="18" charset="0"/>
                            <a:ea typeface="Cambria Math" panose="02040503050406030204" pitchFamily="18" charset="0"/>
                          </a:rPr>
                          <m:t>6</m:t>
                        </m:r>
                      </m:sup>
                    </m:sSup>
                  </m:oMath>
                </a14:m>
                <a:r>
                  <a:rPr kumimoji="1" lang="en-US" altLang="zh-TW" dirty="0">
                    <a:latin typeface="Kaiti TC" panose="02010600040101010101" pitchFamily="2" charset="-120"/>
                    <a:ea typeface="Kaiti TC" panose="02010600040101010101" pitchFamily="2" charset="-120"/>
                  </a:rPr>
                  <a:t>(cm/s)</a:t>
                </a:r>
                <a:r>
                  <a:rPr kumimoji="1" lang="zh-CN" altLang="en-US" dirty="0">
                    <a:latin typeface="Kaiti TC" panose="02010600040101010101" pitchFamily="2" charset="-120"/>
                    <a:ea typeface="Kaiti TC" panose="02010600040101010101" pitchFamily="2" charset="-120"/>
                  </a:rPr>
                  <a:t>假設</a:t>
                </a:r>
                <a:r>
                  <a:rPr kumimoji="1" lang="zh-TW" altLang="en-US" dirty="0">
                    <a:latin typeface="Kaiti TC" panose="02010600040101010101" pitchFamily="2" charset="-120"/>
                    <a:ea typeface="Kaiti TC" panose="02010600040101010101" pitchFamily="2" charset="-120"/>
                  </a:rPr>
                  <a:t>下，使用最小平方法擬合實驗數據以求得 </a:t>
                </a:r>
                <a:r>
                  <a:rPr kumimoji="1" lang="en-US" altLang="zh-TW" dirty="0">
                    <a:ea typeface="Kaiti TC" panose="02010600040101010101" pitchFamily="2" charset="-120"/>
                  </a:rPr>
                  <a:t>effective lifetime</a:t>
                </a:r>
                <a:r>
                  <a:rPr kumimoji="1" lang="zh-TW" altLang="en-US" dirty="0">
                    <a:ea typeface="Kaiti TC" panose="02010600040101010101" pitchFamily="2" charset="-120"/>
                  </a:rPr>
                  <a:t> </a:t>
                </a:r>
                <a:r>
                  <a:rPr kumimoji="1" lang="en-US" altLang="zh-TW" dirty="0">
                    <a:latin typeface="Kaiti TC" panose="02010600040101010101" pitchFamily="2" charset="-120"/>
                    <a:ea typeface="Kaiti TC" panose="02010600040101010101" pitchFamily="2" charset="-120"/>
                  </a:rPr>
                  <a:t>[2][4][5][7]</a:t>
                </a:r>
                <a:r>
                  <a:rPr kumimoji="1" lang="zh-TW" altLang="en-US" dirty="0">
                    <a:latin typeface="Kaiti TC" panose="02010600040101010101" pitchFamily="2" charset="-120"/>
                    <a:ea typeface="Kaiti TC" panose="02010600040101010101" pitchFamily="2" charset="-120"/>
                  </a:rPr>
                  <a:t>，因此 </a:t>
                </a:r>
                <a:r>
                  <a:rPr kumimoji="1" lang="en-US" altLang="zh-TW" dirty="0">
                    <a:ea typeface="Kaiti TC" panose="02010600040101010101" pitchFamily="2" charset="-120"/>
                  </a:rPr>
                  <a:t>SRV</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對 </a:t>
                </a:r>
                <a:r>
                  <a:rPr kumimoji="1" lang="en-US" altLang="zh-TW" dirty="0">
                    <a:ea typeface="Kaiti TC" panose="02010600040101010101" pitchFamily="2" charset="-120"/>
                  </a:rPr>
                  <a:t>lifetime</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研究影響顯著，並且其 </a:t>
                </a:r>
                <a:r>
                  <a:rPr kumimoji="1" lang="en-US" altLang="zh-TW" dirty="0">
                    <a:ea typeface="Kaiti TC" panose="02010600040101010101" pitchFamily="2" charset="-120"/>
                  </a:rPr>
                  <a:t>lifetime</a:t>
                </a:r>
                <a:r>
                  <a:rPr kumimoji="1" lang="zh-TW" altLang="en-US" dirty="0">
                    <a:latin typeface="Kaiti TC" panose="02010600040101010101" pitchFamily="2" charset="-120"/>
                    <a:ea typeface="Kaiti TC" panose="02010600040101010101" pitchFamily="2" charset="-120"/>
                  </a:rPr>
                  <a:t> 仍須就 </a:t>
                </a:r>
                <a:r>
                  <a:rPr kumimoji="1" lang="en-US" altLang="zh-TW" dirty="0">
                    <a:ea typeface="Kaiti TC" panose="02010600040101010101" pitchFamily="2" charset="-120"/>
                  </a:rPr>
                  <a:t>injection</a:t>
                </a:r>
                <a:r>
                  <a:rPr kumimoji="1" lang="zh-TW" altLang="en-US" dirty="0">
                    <a:latin typeface="Kaiti TC" panose="02010600040101010101" pitchFamily="2" charset="-120"/>
                    <a:ea typeface="Kaiti TC" panose="02010600040101010101" pitchFamily="2" charset="-120"/>
                  </a:rPr>
                  <a:t>、</a:t>
                </a:r>
                <a:r>
                  <a:rPr kumimoji="1" lang="en-US" altLang="zh-TW" dirty="0">
                    <a:ea typeface="Kaiti TC" panose="02010600040101010101" pitchFamily="2" charset="-120"/>
                  </a:rPr>
                  <a:t>doping</a:t>
                </a:r>
                <a:r>
                  <a:rPr kumimoji="1" lang="zh-TW" altLang="en-US" dirty="0">
                    <a:ea typeface="Kaiti TC" panose="02010600040101010101" pitchFamily="2" charset="-120"/>
                  </a:rPr>
                  <a:t>、</a:t>
                </a:r>
                <a:r>
                  <a:rPr kumimoji="1" lang="en-US" altLang="zh-TW" dirty="0">
                    <a:ea typeface="Kaiti TC" panose="02010600040101010101" pitchFamily="2" charset="-120"/>
                  </a:rPr>
                  <a:t>trap level</a:t>
                </a:r>
                <a:r>
                  <a:rPr kumimoji="1" lang="zh-TW" altLang="en-US" dirty="0">
                    <a:latin typeface="Kaiti TC" panose="02010600040101010101" pitchFamily="2" charset="-120"/>
                    <a:ea typeface="Kaiti TC" panose="02010600040101010101" pitchFamily="2" charset="-120"/>
                  </a:rPr>
                  <a:t>等參數相對大小來加以分析詮釋。目前看到藉此法得來的 </a:t>
                </a:r>
                <a:r>
                  <a:rPr kumimoji="1" lang="en-US" altLang="zh-TW" dirty="0">
                    <a:ea typeface="Kaiti TC" panose="02010600040101010101" pitchFamily="2" charset="-120"/>
                  </a:rPr>
                  <a:t>SRH lifetime </a:t>
                </a:r>
                <a:r>
                  <a:rPr kumimoji="1" lang="zh-TW" altLang="en-US" dirty="0">
                    <a:latin typeface="Kaiti TC" panose="02010600040101010101" pitchFamily="2" charset="-120"/>
                    <a:ea typeface="Kaiti TC" panose="02010600040101010101" pitchFamily="2" charset="-120"/>
                  </a:rPr>
                  <a:t>僅有 </a:t>
                </a:r>
                <a:r>
                  <a:rPr kumimoji="1" lang="en-US" altLang="zh-TW" dirty="0" err="1">
                    <a:ea typeface="Kaiti TC" panose="02010600040101010101" pitchFamily="2" charset="-120"/>
                  </a:rPr>
                  <a:t>Yater</a:t>
                </a:r>
                <a:r>
                  <a:rPr kumimoji="1" lang="en-US" altLang="zh-TW" dirty="0">
                    <a:ea typeface="Kaiti TC" panose="02010600040101010101" pitchFamily="2" charset="-120"/>
                  </a:rPr>
                  <a:t>(1994)[2][4]</a:t>
                </a:r>
                <a:r>
                  <a:rPr kumimoji="1" lang="zh-TW" altLang="en-US" dirty="0">
                    <a:ea typeface="Kaiti TC" panose="02010600040101010101" pitchFamily="2" charset="-120"/>
                  </a:rPr>
                  <a:t>，其餘則停留在仍須進一步分析詮釋的 </a:t>
                </a:r>
                <a:r>
                  <a:rPr kumimoji="1" lang="en-US" altLang="zh-TW" dirty="0">
                    <a:ea typeface="Kaiti TC" panose="02010600040101010101" pitchFamily="2" charset="-120"/>
                  </a:rPr>
                  <a:t>effective lifetime </a:t>
                </a:r>
                <a:r>
                  <a:rPr kumimoji="1" lang="zh-TW" altLang="en-US" dirty="0">
                    <a:ea typeface="Kaiti TC" panose="02010600040101010101" pitchFamily="2" charset="-120"/>
                  </a:rPr>
                  <a:t>階段</a:t>
                </a:r>
                <a:r>
                  <a:rPr kumimoji="1" lang="zh-TW" altLang="en-US" dirty="0">
                    <a:latin typeface="Kaiti TC" panose="02010600040101010101" pitchFamily="2" charset="-120"/>
                    <a:ea typeface="Kaiti TC" panose="02010600040101010101" pitchFamily="2" charset="-120"/>
                  </a:rPr>
                  <a:t>。根據 </a:t>
                </a:r>
                <a:r>
                  <a:rPr kumimoji="1" lang="en-US" altLang="zh-TW" dirty="0">
                    <a:ea typeface="Kaiti TC" panose="02010600040101010101" pitchFamily="2" charset="-120"/>
                  </a:rPr>
                  <a:t>Nolte</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分析</a:t>
                </a:r>
                <a:r>
                  <a:rPr kumimoji="1" lang="en-US" altLang="zh-TW" dirty="0">
                    <a:latin typeface="Kaiti TC" panose="02010600040101010101" pitchFamily="2" charset="-120"/>
                    <a:ea typeface="Kaiti TC" panose="02010600040101010101" pitchFamily="2" charset="-120"/>
                  </a:rPr>
                  <a:t>[</a:t>
                </a:r>
                <a:r>
                  <a:rPr kumimoji="1" lang="en-US" altLang="zh-TW" dirty="0">
                    <a:ea typeface="Kaiti TC" panose="02010600040101010101" pitchFamily="2" charset="-120"/>
                  </a:rPr>
                  <a:t>14]</a:t>
                </a:r>
                <a:r>
                  <a:rPr kumimoji="1" lang="zh-TW" altLang="en-US" dirty="0">
                    <a:latin typeface="Kaiti TC" panose="02010600040101010101" pitchFamily="2" charset="-120"/>
                    <a:ea typeface="Kaiti TC" panose="02010600040101010101" pitchFamily="2" charset="-120"/>
                  </a:rPr>
                  <a:t>，</a:t>
                </a:r>
                <a:r>
                  <a:rPr kumimoji="1" lang="en-US" altLang="zh-TW" dirty="0">
                    <a:ea typeface="Kaiti TC" panose="02010600040101010101" pitchFamily="2" charset="-120"/>
                  </a:rPr>
                  <a:t>SRV </a:t>
                </a:r>
                <a:r>
                  <a:rPr kumimoji="1" lang="zh-TW" altLang="en-US" dirty="0">
                    <a:latin typeface="Kaiti TC" panose="02010600040101010101" pitchFamily="2" charset="-120"/>
                    <a:ea typeface="Kaiti TC" panose="02010600040101010101" pitchFamily="2" charset="-120"/>
                  </a:rPr>
                  <a:t>主要受材料表面 </a:t>
                </a:r>
                <a:r>
                  <a:rPr kumimoji="1" lang="en-US" altLang="zh-TW" dirty="0">
                    <a:ea typeface="Kaiti TC" panose="02010600040101010101" pitchFamily="2" charset="-120"/>
                  </a:rPr>
                  <a:t>dangling-bond energy </a:t>
                </a:r>
                <a:r>
                  <a:rPr kumimoji="1" lang="zh-TW" altLang="en-US" dirty="0">
                    <a:latin typeface="Kaiti TC" panose="02010600040101010101" pitchFamily="2" charset="-120"/>
                    <a:ea typeface="Kaiti TC" panose="02010600040101010101" pitchFamily="2" charset="-120"/>
                  </a:rPr>
                  <a:t>影響，因此僅有內部摻質差別的 </a:t>
                </a:r>
                <a:r>
                  <a:rPr kumimoji="1" lang="en-US" altLang="zh-TW" i="1" dirty="0">
                    <a:ea typeface="Kaiti TC" panose="02010600040101010101" pitchFamily="2" charset="-120"/>
                  </a:rPr>
                  <a:t>n</a:t>
                </a:r>
                <a:r>
                  <a:rPr kumimoji="1" lang="en-US" altLang="zh-TW" dirty="0">
                    <a:ea typeface="Kaiti TC" panose="02010600040101010101" pitchFamily="2" charset="-120"/>
                  </a:rPr>
                  <a:t>-</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與 </a:t>
                </a:r>
                <a:r>
                  <a:rPr kumimoji="1" lang="en-US" altLang="zh-TW" i="1" dirty="0">
                    <a:ea typeface="Kaiti TC" panose="02010600040101010101" pitchFamily="2" charset="-120"/>
                  </a:rPr>
                  <a:t>p</a:t>
                </a:r>
                <a:r>
                  <a:rPr kumimoji="1" lang="en-US" altLang="zh-TW" dirty="0">
                    <a:ea typeface="Kaiti TC" panose="02010600040101010101" pitchFamily="2" charset="-120"/>
                  </a:rPr>
                  <a:t>-type InP </a:t>
                </a:r>
                <a:r>
                  <a:rPr kumimoji="1" lang="zh-TW" altLang="en-US" dirty="0">
                    <a:latin typeface="Kaiti TC" panose="02010600040101010101" pitchFamily="2" charset="-120"/>
                    <a:ea typeface="Kaiti TC" panose="02010600040101010101" pitchFamily="2" charset="-120"/>
                  </a:rPr>
                  <a:t>的 </a:t>
                </a:r>
                <a:r>
                  <a:rPr kumimoji="1" lang="en-US" altLang="zh-TW" dirty="0">
                    <a:ea typeface="Kaiti TC" panose="02010600040101010101" pitchFamily="2" charset="-120"/>
                  </a:rPr>
                  <a:t>SRV</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應該相同。然而 </a:t>
                </a:r>
                <a:r>
                  <a:rPr kumimoji="1" lang="en-US" altLang="zh-TW" i="1" dirty="0">
                    <a:ea typeface="Kaiti TC" panose="02010600040101010101" pitchFamily="2" charset="-120"/>
                  </a:rPr>
                  <a:t>n</a:t>
                </a:r>
                <a:r>
                  <a:rPr kumimoji="1" lang="en-US" altLang="zh-TW" dirty="0">
                    <a:ea typeface="Kaiti TC" panose="02010600040101010101" pitchFamily="2" charset="-120"/>
                  </a:rPr>
                  <a:t>-type InP </a:t>
                </a:r>
                <a:r>
                  <a:rPr kumimoji="1" lang="zh-TW" altLang="en-US" dirty="0">
                    <a:latin typeface="Kaiti TC" panose="02010600040101010101" pitchFamily="2" charset="-120"/>
                    <a:ea typeface="Kaiti TC" panose="02010600040101010101" pitchFamily="2" charset="-120"/>
                  </a:rPr>
                  <a:t>的 </a:t>
                </a:r>
                <a:r>
                  <a:rPr kumimoji="1" lang="en-US" altLang="zh-TW" dirty="0">
                    <a:ea typeface="Kaiti TC" panose="02010600040101010101" pitchFamily="2" charset="-120"/>
                  </a:rPr>
                  <a:t>SRV</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則卻須小於 </a:t>
                </a:r>
                <a:r>
                  <a:rPr kumimoji="1" lang="en-US" altLang="zh-TW" dirty="0">
                    <a:ea typeface="Kaiti TC" panose="02010600040101010101" pitchFamily="2" charset="-120"/>
                  </a:rPr>
                  <a:t>1000 (cm/s) [16]</a:t>
                </a:r>
                <a:r>
                  <a:rPr kumimoji="1" lang="zh-TW" altLang="en-US" dirty="0">
                    <a:latin typeface="Kaiti TC" panose="02010600040101010101" pitchFamily="2" charset="-120"/>
                    <a:ea typeface="Kaiti TC" panose="02010600040101010101" pitchFamily="2" charset="-120"/>
                  </a:rPr>
                  <a:t>，與 </a:t>
                </a:r>
                <a14:m>
                  <m:oMath xmlns:m="http://schemas.openxmlformats.org/officeDocument/2006/math">
                    <m:sSup>
                      <m:sSupPr>
                        <m:ctrlPr>
                          <a:rPr kumimoji="1" lang="en-US" altLang="zh-TW" i="1">
                            <a:latin typeface="Cambria Math" panose="02040503050406030204" pitchFamily="18" charset="0"/>
                            <a:ea typeface="Cambria Math" panose="02040503050406030204" pitchFamily="18" charset="0"/>
                          </a:rPr>
                        </m:ctrlPr>
                      </m:sSupPr>
                      <m:e>
                        <m:r>
                          <a:rPr kumimoji="1" lang="en-US" altLang="zh-TW" i="1">
                            <a:latin typeface="Cambria Math" panose="02040503050406030204" pitchFamily="18" charset="0"/>
                            <a:ea typeface="Cambria Math" panose="02040503050406030204" pitchFamily="18" charset="0"/>
                          </a:rPr>
                          <m:t>10</m:t>
                        </m:r>
                      </m:e>
                      <m:sup>
                        <m:r>
                          <a:rPr kumimoji="1" lang="en-US" altLang="zh-TW" i="1">
                            <a:latin typeface="Cambria Math" panose="02040503050406030204" pitchFamily="18" charset="0"/>
                            <a:ea typeface="Cambria Math" panose="02040503050406030204" pitchFamily="18" charset="0"/>
                          </a:rPr>
                          <m:t>6</m:t>
                        </m:r>
                      </m:sup>
                    </m:sSup>
                  </m:oMath>
                </a14:m>
                <a:r>
                  <a:rPr kumimoji="1" lang="en-US" altLang="zh-TW" dirty="0">
                    <a:latin typeface="Kaiti TC" panose="02010600040101010101" pitchFamily="2" charset="-120"/>
                    <a:ea typeface="Kaiti TC" panose="02010600040101010101" pitchFamily="2" charset="-120"/>
                  </a:rPr>
                  <a:t>(cm/s) </a:t>
                </a:r>
                <a:r>
                  <a:rPr kumimoji="1" lang="zh-TW" altLang="en-US" dirty="0">
                    <a:latin typeface="Kaiti TC" panose="02010600040101010101" pitchFamily="2" charset="-120"/>
                    <a:ea typeface="Kaiti TC" panose="02010600040101010101" pitchFamily="2" charset="-120"/>
                  </a:rPr>
                  <a:t>假設差距甚大。不過倘若 </a:t>
                </a:r>
                <a:r>
                  <a:rPr kumimoji="1" lang="en-US" altLang="zh-TW" dirty="0" err="1">
                    <a:ea typeface="Kaiti TC" panose="02010600040101010101" pitchFamily="2" charset="-120"/>
                  </a:rPr>
                  <a:t>Yater</a:t>
                </a:r>
                <a:r>
                  <a:rPr kumimoji="1" lang="en-US" altLang="zh-TW" dirty="0">
                    <a:ea typeface="Kaiti TC" panose="02010600040101010101" pitchFamily="2" charset="-120"/>
                  </a:rPr>
                  <a:t>(1994) </a:t>
                </a:r>
                <a:r>
                  <a:rPr kumimoji="1" lang="zh-TW" altLang="en-US" dirty="0">
                    <a:latin typeface="Kaiti TC" panose="02010600040101010101" pitchFamily="2" charset="-120"/>
                    <a:ea typeface="Kaiti TC" panose="02010600040101010101" pitchFamily="2" charset="-120"/>
                  </a:rPr>
                  <a:t>之 </a:t>
                </a:r>
                <a:r>
                  <a:rPr kumimoji="1" lang="en-US" altLang="zh-TW" i="1" dirty="0">
                    <a:ea typeface="Kaiti TC" panose="02010600040101010101" pitchFamily="2" charset="-120"/>
                  </a:rPr>
                  <a:t>p</a:t>
                </a:r>
                <a:r>
                  <a:rPr kumimoji="1" lang="en-US" altLang="zh-TW" dirty="0">
                    <a:ea typeface="Kaiti TC" panose="02010600040101010101" pitchFamily="2" charset="-120"/>
                  </a:rPr>
                  <a:t>-type InP </a:t>
                </a:r>
                <a:r>
                  <a:rPr kumimoji="1" lang="zh-TW" altLang="en-US" dirty="0">
                    <a:latin typeface="Kaiti TC" panose="02010600040101010101" pitchFamily="2" charset="-120"/>
                    <a:ea typeface="Kaiti TC" panose="02010600040101010101" pitchFamily="2" charset="-120"/>
                  </a:rPr>
                  <a:t>表面覆有如 </a:t>
                </a:r>
                <a:r>
                  <a:rPr kumimoji="1" lang="en-US" altLang="zh-TW" dirty="0">
                    <a:ea typeface="Kaiti TC" panose="02010600040101010101" pitchFamily="2" charset="-120"/>
                  </a:rPr>
                  <a:t>Au</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與 </a:t>
                </a:r>
                <a:r>
                  <a:rPr kumimoji="1" lang="en-US" altLang="zh-TW" dirty="0">
                    <a:ea typeface="Kaiti TC" panose="02010600040101010101" pitchFamily="2" charset="-120"/>
                  </a:rPr>
                  <a:t>Ag</a:t>
                </a:r>
                <a:r>
                  <a:rPr kumimoji="1" lang="zh-TW" altLang="en-US" dirty="0">
                    <a:ea typeface="Kaiti TC" panose="02010600040101010101" pitchFamily="2" charset="-120"/>
                  </a:rPr>
                  <a:t> 的</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unreactive metals</a:t>
                </a:r>
                <a:r>
                  <a:rPr kumimoji="1" lang="zh-TW" altLang="en-US" dirty="0">
                    <a:latin typeface="Kaiti TC" panose="02010600040101010101" pitchFamily="2" charset="-120"/>
                    <a:ea typeface="Kaiti TC" panose="02010600040101010101" pitchFamily="2" charset="-120"/>
                  </a:rPr>
                  <a:t>，那麼其 </a:t>
                </a:r>
                <a:r>
                  <a:rPr kumimoji="1" lang="en-US" altLang="zh-TW" dirty="0">
                    <a:ea typeface="Kaiti TC" panose="02010600040101010101" pitchFamily="2" charset="-120"/>
                  </a:rPr>
                  <a:t>SRV</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則可能高達</a:t>
                </a:r>
                <a:r>
                  <a:rPr kumimoji="1" lang="en-US" altLang="zh-TW" dirty="0">
                    <a:latin typeface="Kaiti TC" panose="02010600040101010101" pitchFamily="2" charset="-120"/>
                    <a:ea typeface="Kaiti TC" panose="02010600040101010101" pitchFamily="2" charset="-120"/>
                  </a:rPr>
                  <a:t> </a:t>
                </a:r>
                <a14:m>
                  <m:oMath xmlns:m="http://schemas.openxmlformats.org/officeDocument/2006/math">
                    <m:r>
                      <a:rPr kumimoji="1" lang="en-US" altLang="zh-TW" b="0" i="1" smtClean="0">
                        <a:latin typeface="Cambria Math" panose="02040503050406030204" pitchFamily="18" charset="0"/>
                        <a:ea typeface="Kaiti TC" panose="02010600040101010101" pitchFamily="2" charset="-120"/>
                      </a:rPr>
                      <m:t>3</m:t>
                    </m:r>
                    <m:r>
                      <a:rPr kumimoji="1" lang="en-US" altLang="zh-TW" b="0" i="1" smtClean="0">
                        <a:latin typeface="Cambria Math" panose="02040503050406030204" pitchFamily="18" charset="0"/>
                        <a:ea typeface="Cambria Math" panose="02040503050406030204" pitchFamily="18" charset="0"/>
                      </a:rPr>
                      <m:t>×</m:t>
                    </m:r>
                    <m:sSup>
                      <m:sSupPr>
                        <m:ctrlPr>
                          <a:rPr kumimoji="1" lang="en-US" altLang="zh-TW" b="0" i="1" smtClean="0">
                            <a:latin typeface="Cambria Math" panose="02040503050406030204" pitchFamily="18" charset="0"/>
                            <a:ea typeface="Cambria Math" panose="02040503050406030204" pitchFamily="18" charset="0"/>
                          </a:rPr>
                        </m:ctrlPr>
                      </m:sSupPr>
                      <m:e>
                        <m:r>
                          <a:rPr kumimoji="1" lang="en-US" altLang="zh-TW" b="0" i="1" smtClean="0">
                            <a:latin typeface="Cambria Math" panose="02040503050406030204" pitchFamily="18" charset="0"/>
                            <a:ea typeface="Cambria Math" panose="02040503050406030204" pitchFamily="18" charset="0"/>
                          </a:rPr>
                          <m:t>10</m:t>
                        </m:r>
                      </m:e>
                      <m:sup>
                        <m:r>
                          <a:rPr kumimoji="1" lang="en-US" altLang="zh-TW" b="0" i="1" smtClean="0">
                            <a:latin typeface="Cambria Math" panose="02040503050406030204" pitchFamily="18" charset="0"/>
                            <a:ea typeface="Cambria Math" panose="02040503050406030204" pitchFamily="18" charset="0"/>
                          </a:rPr>
                          <m:t>6</m:t>
                        </m:r>
                      </m:sup>
                    </m:sSup>
                  </m:oMath>
                </a14:m>
                <a:r>
                  <a:rPr kumimoji="1" lang="en-US" altLang="zh-TW" dirty="0">
                    <a:latin typeface="Kaiti TC" panose="02010600040101010101" pitchFamily="2" charset="-120"/>
                    <a:ea typeface="Kaiti TC" panose="02010600040101010101" pitchFamily="2" charset="-120"/>
                  </a:rPr>
                  <a:t>(cm/s)[13]</a:t>
                </a:r>
                <a:r>
                  <a:rPr kumimoji="1" lang="zh-TW" altLang="en-US" dirty="0">
                    <a:latin typeface="Kaiti TC" panose="02010600040101010101" pitchFamily="2" charset="-120"/>
                    <a:ea typeface="Kaiti TC" panose="02010600040101010101" pitchFamily="2" charset="-120"/>
                  </a:rPr>
                  <a:t>。也有其他研究指出 </a:t>
                </a:r>
                <a:r>
                  <a:rPr kumimoji="1" lang="en-US" altLang="zh-TW" i="1" dirty="0">
                    <a:ea typeface="Kaiti TC" panose="02010600040101010101" pitchFamily="2" charset="-120"/>
                  </a:rPr>
                  <a:t>p</a:t>
                </a:r>
                <a:r>
                  <a:rPr kumimoji="1" lang="en-US" altLang="zh-TW" dirty="0">
                    <a:ea typeface="Kaiti TC" panose="02010600040101010101" pitchFamily="2" charset="-120"/>
                  </a:rPr>
                  <a:t>-type InP SRV </a:t>
                </a:r>
                <a:r>
                  <a:rPr kumimoji="1" lang="zh-TW" altLang="en-US" dirty="0">
                    <a:latin typeface="Kaiti TC" panose="02010600040101010101" pitchFamily="2" charset="-120"/>
                    <a:ea typeface="Kaiti TC" panose="02010600040101010101" pitchFamily="2" charset="-120"/>
                  </a:rPr>
                  <a:t>高達</a:t>
                </a:r>
                <a:r>
                  <a:rPr kumimoji="1" lang="en-US" altLang="zh-TW" dirty="0">
                    <a:latin typeface="Kaiti TC" panose="02010600040101010101" pitchFamily="2" charset="-120"/>
                    <a:ea typeface="Kaiti TC" panose="02010600040101010101" pitchFamily="2" charset="-120"/>
                  </a:rPr>
                  <a:t> </a:t>
                </a:r>
                <a14:m>
                  <m:oMath xmlns:m="http://schemas.openxmlformats.org/officeDocument/2006/math">
                    <m:r>
                      <a:rPr kumimoji="1" lang="en-US" altLang="zh-TW" i="1" dirty="0" smtClean="0">
                        <a:latin typeface="Cambria Math" panose="02040503050406030204" pitchFamily="18" charset="0"/>
                        <a:ea typeface="Kaiti TC" panose="02010600040101010101" pitchFamily="2" charset="-120"/>
                      </a:rPr>
                      <m:t>2</m:t>
                    </m:r>
                    <m:r>
                      <a:rPr kumimoji="1" lang="en-US" altLang="zh-TW" i="1">
                        <a:latin typeface="Cambria Math" panose="02040503050406030204" pitchFamily="18" charset="0"/>
                        <a:ea typeface="Cambria Math" panose="02040503050406030204" pitchFamily="18" charset="0"/>
                      </a:rPr>
                      <m:t>×</m:t>
                    </m:r>
                    <m:sSup>
                      <m:sSupPr>
                        <m:ctrlPr>
                          <a:rPr kumimoji="1" lang="en-US" altLang="zh-TW" i="1">
                            <a:latin typeface="Cambria Math" panose="02040503050406030204" pitchFamily="18" charset="0"/>
                            <a:ea typeface="Cambria Math" panose="02040503050406030204" pitchFamily="18" charset="0"/>
                          </a:rPr>
                        </m:ctrlPr>
                      </m:sSupPr>
                      <m:e>
                        <m:r>
                          <a:rPr kumimoji="1" lang="en-US" altLang="zh-TW" i="1">
                            <a:latin typeface="Cambria Math" panose="02040503050406030204" pitchFamily="18" charset="0"/>
                            <a:ea typeface="Cambria Math" panose="02040503050406030204" pitchFamily="18" charset="0"/>
                          </a:rPr>
                          <m:t>10</m:t>
                        </m:r>
                      </m:e>
                      <m:sup>
                        <m:r>
                          <a:rPr kumimoji="1" lang="en-US" altLang="zh-TW" b="0" i="1" smtClean="0">
                            <a:latin typeface="Cambria Math" panose="02040503050406030204" pitchFamily="18" charset="0"/>
                            <a:ea typeface="Cambria Math" panose="02040503050406030204" pitchFamily="18" charset="0"/>
                          </a:rPr>
                          <m:t>4</m:t>
                        </m:r>
                      </m:sup>
                    </m:sSup>
                    <m:r>
                      <a:rPr kumimoji="1" lang="en-US" altLang="zh-TW" i="1">
                        <a:latin typeface="Cambria Math" panose="02040503050406030204" pitchFamily="18" charset="0"/>
                        <a:ea typeface="Cambria Math" panose="02040503050406030204" pitchFamily="18" charset="0"/>
                      </a:rPr>
                      <m:t> </m:t>
                    </m:r>
                  </m:oMath>
                </a14:m>
                <a:r>
                  <a:rPr kumimoji="1" lang="zh-TW" altLang="en-US" dirty="0">
                    <a:latin typeface="Kaiti TC" panose="02010600040101010101" pitchFamily="2" charset="-120"/>
                    <a:ea typeface="Kaiti TC" panose="02010600040101010101" pitchFamily="2" charset="-120"/>
                  </a:rPr>
                  <a:t>與 </a:t>
                </a:r>
                <a14:m>
                  <m:oMath xmlns:m="http://schemas.openxmlformats.org/officeDocument/2006/math">
                    <m:r>
                      <a:rPr kumimoji="1" lang="en-US" altLang="zh-TW" i="1" dirty="0" smtClean="0">
                        <a:latin typeface="Cambria Math" panose="02040503050406030204" pitchFamily="18" charset="0"/>
                        <a:ea typeface="Kaiti TC" panose="02010600040101010101" pitchFamily="2" charset="-120"/>
                      </a:rPr>
                      <m:t>1</m:t>
                    </m:r>
                    <m:r>
                      <a:rPr kumimoji="1" lang="en-US" altLang="zh-TW" b="0" i="1" dirty="0" smtClean="0">
                        <a:latin typeface="Cambria Math" panose="02040503050406030204" pitchFamily="18" charset="0"/>
                        <a:ea typeface="Kaiti TC" panose="02010600040101010101" pitchFamily="2" charset="-120"/>
                      </a:rPr>
                      <m:t>.5</m:t>
                    </m:r>
                    <m:r>
                      <a:rPr kumimoji="1" lang="en-US" altLang="zh-TW" i="1">
                        <a:latin typeface="Cambria Math" panose="02040503050406030204" pitchFamily="18" charset="0"/>
                        <a:ea typeface="Cambria Math" panose="02040503050406030204" pitchFamily="18" charset="0"/>
                      </a:rPr>
                      <m:t>×</m:t>
                    </m:r>
                    <m:sSup>
                      <m:sSupPr>
                        <m:ctrlPr>
                          <a:rPr kumimoji="1" lang="en-US" altLang="zh-TW" i="1">
                            <a:latin typeface="Cambria Math" panose="02040503050406030204" pitchFamily="18" charset="0"/>
                            <a:ea typeface="Cambria Math" panose="02040503050406030204" pitchFamily="18" charset="0"/>
                          </a:rPr>
                        </m:ctrlPr>
                      </m:sSupPr>
                      <m:e>
                        <m:r>
                          <a:rPr kumimoji="1" lang="en-US" altLang="zh-TW" i="1">
                            <a:latin typeface="Cambria Math" panose="02040503050406030204" pitchFamily="18" charset="0"/>
                            <a:ea typeface="Cambria Math" panose="02040503050406030204" pitchFamily="18" charset="0"/>
                          </a:rPr>
                          <m:t>10</m:t>
                        </m:r>
                      </m:e>
                      <m:sup>
                        <m:r>
                          <a:rPr kumimoji="1" lang="en-US" altLang="zh-TW" b="0" i="1" smtClean="0">
                            <a:latin typeface="Cambria Math" panose="02040503050406030204" pitchFamily="18" charset="0"/>
                            <a:ea typeface="Cambria Math" panose="02040503050406030204" pitchFamily="18" charset="0"/>
                          </a:rPr>
                          <m:t>5</m:t>
                        </m:r>
                      </m:sup>
                    </m:sSup>
                  </m:oMath>
                </a14:m>
                <a:r>
                  <a:rPr kumimoji="1" lang="en-US" altLang="zh-TW" dirty="0">
                    <a:latin typeface="Kaiti TC" panose="02010600040101010101" pitchFamily="2" charset="-120"/>
                    <a:ea typeface="Kaiti TC" panose="02010600040101010101" pitchFamily="2" charset="-120"/>
                  </a:rPr>
                  <a:t>(cm/s)[15]</a:t>
                </a:r>
                <a:r>
                  <a:rPr kumimoji="1" lang="zh-TW" altLang="en-US" dirty="0">
                    <a:latin typeface="Kaiti TC" panose="02010600040101010101" pitchFamily="2" charset="-120"/>
                    <a:ea typeface="Kaiti TC" panose="02010600040101010101" pitchFamily="2" charset="-120"/>
                  </a:rPr>
                  <a:t>。根據 </a:t>
                </a:r>
                <a:r>
                  <a:rPr kumimoji="1" lang="en-US" altLang="zh-TW" dirty="0">
                    <a:ea typeface="Kaiti TC" panose="02010600040101010101" pitchFamily="2" charset="-120"/>
                  </a:rPr>
                  <a:t>Y. </a:t>
                </a:r>
                <a:r>
                  <a:rPr kumimoji="1" lang="en-US" altLang="zh-TW" dirty="0" err="1">
                    <a:ea typeface="Kaiti TC" panose="02010600040101010101" pitchFamily="2" charset="-120"/>
                  </a:rPr>
                  <a:t>Rosenwaks</a:t>
                </a:r>
                <a:r>
                  <a:rPr kumimoji="1" lang="en-US" altLang="zh-TW" dirty="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分析</a:t>
                </a:r>
                <a:r>
                  <a:rPr kumimoji="1" lang="en-US" altLang="zh-TW" dirty="0">
                    <a:ea typeface="Kaiti TC" panose="02010600040101010101" pitchFamily="2" charset="-120"/>
                  </a:rPr>
                  <a:t>[13]</a:t>
                </a:r>
                <a:r>
                  <a:rPr kumimoji="1" lang="zh-TW" altLang="en-US" dirty="0">
                    <a:latin typeface="Kaiti TC" panose="02010600040101010101" pitchFamily="2" charset="-120"/>
                    <a:ea typeface="Kaiti TC" panose="02010600040101010101" pitchFamily="2" charset="-120"/>
                  </a:rPr>
                  <a:t>，</a:t>
                </a:r>
                <a:r>
                  <a:rPr kumimoji="1" lang="en-US" altLang="zh-TW" i="1" dirty="0">
                    <a:ea typeface="Kaiti TC" panose="02010600040101010101" pitchFamily="2" charset="-120"/>
                  </a:rPr>
                  <a:t>p</a:t>
                </a:r>
                <a:r>
                  <a:rPr kumimoji="1" lang="en-US" altLang="zh-TW" dirty="0">
                    <a:ea typeface="Kaiti TC" panose="02010600040101010101" pitchFamily="2" charset="-120"/>
                  </a:rPr>
                  <a:t>-type InP </a:t>
                </a:r>
                <a:r>
                  <a:rPr kumimoji="1" lang="zh-TW" altLang="en-US" dirty="0">
                    <a:latin typeface="Kaiti TC" panose="02010600040101010101" pitchFamily="2" charset="-120"/>
                    <a:ea typeface="Kaiti TC" panose="02010600040101010101" pitchFamily="2" charset="-120"/>
                  </a:rPr>
                  <a:t>之 </a:t>
                </a:r>
                <a:r>
                  <a:rPr kumimoji="1" lang="en-US" altLang="zh-TW" dirty="0">
                    <a:ea typeface="Kaiti TC" panose="02010600040101010101" pitchFamily="2" charset="-120"/>
                  </a:rPr>
                  <a:t>SRV</a:t>
                </a:r>
                <a:r>
                  <a:rPr kumimoji="1" lang="zh-TW" altLang="en-US" dirty="0">
                    <a:latin typeface="Kaiti TC" panose="02010600040101010101" pitchFamily="2" charset="-120"/>
                    <a:ea typeface="Kaiti TC" panose="02010600040101010101" pitchFamily="2" charset="-120"/>
                  </a:rPr>
                  <a:t> 則應該約 </a:t>
                </a:r>
                <a:r>
                  <a:rPr kumimoji="1" lang="en-US" altLang="zh-TW" dirty="0">
                    <a:ea typeface="Kaiti TC" panose="02010600040101010101" pitchFamily="2" charset="-120"/>
                  </a:rPr>
                  <a:t>500 (cm/s)</a:t>
                </a:r>
                <a:r>
                  <a:rPr kumimoji="1" lang="zh-TW" altLang="en-US" dirty="0">
                    <a:latin typeface="Kaiti TC" panose="02010600040101010101" pitchFamily="2" charset="-120"/>
                    <a:ea typeface="Kaiti TC" panose="02010600040101010101" pitchFamily="2" charset="-120"/>
                  </a:rPr>
                  <a:t>。由於 </a:t>
                </a:r>
                <a:r>
                  <a:rPr kumimoji="1" lang="en-US" altLang="zh-TW" dirty="0">
                    <a:latin typeface="Kaiti TC" panose="02010600040101010101" pitchFamily="2" charset="-120"/>
                    <a:ea typeface="Kaiti TC" panose="02010600040101010101" pitchFamily="2" charset="-120"/>
                  </a:rPr>
                  <a:t>SRV </a:t>
                </a:r>
                <a:r>
                  <a:rPr kumimoji="1" lang="zh-TW" altLang="en-US" dirty="0">
                    <a:latin typeface="Kaiti TC" panose="02010600040101010101" pitchFamily="2" charset="-120"/>
                    <a:ea typeface="Kaiti TC" panose="02010600040101010101" pitchFamily="2" charset="-120"/>
                  </a:rPr>
                  <a:t>仍富有爭議，所以我認為各實驗數據皆仍有其參考價值。</a:t>
                </a:r>
                <a:endParaRPr kumimoji="1" lang="en-US" altLang="zh-TW" dirty="0">
                  <a:latin typeface="Kaiti TC" panose="02010600040101010101" pitchFamily="2" charset="-120"/>
                  <a:ea typeface="Kaiti TC" panose="02010600040101010101" pitchFamily="2" charset="-120"/>
                </a:endParaRPr>
              </a:p>
              <a:p>
                <a:pPr lvl="1"/>
                <a:endParaRPr kumimoji="1" lang="en-US" altLang="zh-TW" dirty="0">
                  <a:latin typeface="Kaiti TC" panose="02010600040101010101" pitchFamily="2" charset="-120"/>
                  <a:ea typeface="Kaiti TC" panose="02010600040101010101" pitchFamily="2" charset="-120"/>
                </a:endParaRPr>
              </a:p>
              <a:p>
                <a:pPr marL="342900" indent="-342900">
                  <a:buFont typeface="+mj-lt"/>
                  <a:buAutoNum type="arabicPeriod" startAt="2"/>
                </a:pPr>
                <a:r>
                  <a:rPr kumimoji="1" lang="en-US" altLang="zh-CN"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為何</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TCAD SRH lifetime </a:t>
                </a:r>
                <a:r>
                  <a:rPr kumimoji="1" lang="zh-CN" altLang="en-US" dirty="0">
                    <a:latin typeface="Kaiti TC" panose="02010600040101010101" pitchFamily="2" charset="-120"/>
                    <a:ea typeface="Kaiti TC" panose="02010600040101010101" pitchFamily="2" charset="-120"/>
                  </a:rPr>
                  <a:t>比實驗數據還要小約</a:t>
                </a:r>
                <a:r>
                  <a:rPr kumimoji="1" lang="en-US" altLang="zh-CN" dirty="0">
                    <a:latin typeface="Kaiti TC" panose="02010600040101010101" pitchFamily="2" charset="-120"/>
                    <a:ea typeface="Kaiti TC" panose="02010600040101010101" pitchFamily="2" charset="-120"/>
                  </a:rPr>
                  <a:t> 10 </a:t>
                </a:r>
                <a:r>
                  <a:rPr kumimoji="1" lang="zh-CN" altLang="en-US" dirty="0">
                    <a:latin typeface="Kaiti TC" panose="02010600040101010101" pitchFamily="2" charset="-120"/>
                    <a:ea typeface="Kaiti TC" panose="02010600040101010101" pitchFamily="2" charset="-120"/>
                  </a:rPr>
                  <a:t>倍呢？</a:t>
                </a:r>
                <a:endParaRPr kumimoji="1" lang="en-US" altLang="zh-CN" dirty="0">
                  <a:latin typeface="Kaiti TC" panose="02010600040101010101" pitchFamily="2" charset="-120"/>
                  <a:ea typeface="Kaiti TC" panose="02010600040101010101" pitchFamily="2" charset="-120"/>
                </a:endParaRPr>
              </a:p>
              <a:p>
                <a:pPr lvl="1"/>
                <a:r>
                  <a:rPr kumimoji="1" lang="zh-CN" altLang="en-US" dirty="0">
                    <a:latin typeface="Kaiti TC" panose="02010600040101010101" pitchFamily="2" charset="-120"/>
                    <a:ea typeface="Kaiti TC" panose="02010600040101010101" pitchFamily="2" charset="-120"/>
                  </a:rPr>
                  <a:t>其一，用以測量</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lifetime</a:t>
                </a:r>
                <a:r>
                  <a:rPr kumimoji="1" lang="en-US" altLang="zh-TW"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的</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InP</a:t>
                </a:r>
                <a:r>
                  <a:rPr kumimoji="1" lang="zh-TW" altLang="en-US"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樣品幾乎沒有經過其他熱處理，而我們的</a:t>
                </a:r>
                <a:r>
                  <a:rPr kumimoji="1" lang="en-US" altLang="zh-CN" dirty="0">
                    <a:latin typeface="Kaiti TC" panose="02010600040101010101" pitchFamily="2" charset="-120"/>
                    <a:ea typeface="Kaiti TC" panose="02010600040101010101" pitchFamily="2" charset="-120"/>
                  </a:rPr>
                  <a:t> </a:t>
                </a:r>
                <a:r>
                  <a:rPr kumimoji="1" lang="en-US" altLang="zh-CN" dirty="0">
                    <a:ea typeface="Kaiti TC" panose="02010600040101010101" pitchFamily="2" charset="-120"/>
                  </a:rPr>
                  <a:t>InP</a:t>
                </a:r>
                <a:r>
                  <a:rPr kumimoji="1" lang="en-US" altLang="zh-CN"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倍增層有另外經過兩道可能會降低</a:t>
                </a:r>
                <a:r>
                  <a:rPr kumimoji="1" lang="zh-TW" altLang="en-US" dirty="0">
                    <a:ea typeface="Kaiti TC" panose="02010600040101010101" pitchFamily="2" charset="-120"/>
                  </a:rPr>
                  <a:t> </a:t>
                </a:r>
                <a:r>
                  <a:rPr kumimoji="1" lang="en-US" altLang="zh-TW" dirty="0">
                    <a:ea typeface="Kaiti TC" panose="02010600040101010101" pitchFamily="2" charset="-120"/>
                  </a:rPr>
                  <a:t>lifetime </a:t>
                </a:r>
                <a:r>
                  <a:rPr kumimoji="1" lang="zh-TW" altLang="en-US" dirty="0">
                    <a:ea typeface="Kaiti TC" panose="02010600040101010101" pitchFamily="2" charset="-120"/>
                  </a:rPr>
                  <a:t>的</a:t>
                </a:r>
                <a:r>
                  <a:rPr kumimoji="1" lang="zh-CN" altLang="en-US" dirty="0">
                    <a:latin typeface="Kaiti TC" panose="02010600040101010101" pitchFamily="2" charset="-120"/>
                    <a:ea typeface="Kaiti TC" panose="02010600040101010101" pitchFamily="2" charset="-120"/>
                  </a:rPr>
                  <a:t>熱擴散</a:t>
                </a:r>
                <a:r>
                  <a:rPr kumimoji="1" lang="en-US" altLang="zh-CN" dirty="0">
                    <a:latin typeface="Kaiti TC" panose="02010600040101010101" pitchFamily="2" charset="-120"/>
                    <a:ea typeface="Kaiti TC" panose="02010600040101010101" pitchFamily="2" charset="-120"/>
                  </a:rPr>
                  <a:t>[2]</a:t>
                </a:r>
                <a:r>
                  <a:rPr kumimoji="1" lang="zh-CN" altLang="en-US" dirty="0">
                    <a:latin typeface="Kaiti TC" panose="02010600040101010101" pitchFamily="2" charset="-120"/>
                    <a:ea typeface="Kaiti TC" panose="02010600040101010101" pitchFamily="2" charset="-120"/>
                  </a:rPr>
                  <a:t>。其二，熱擴散也使得</a:t>
                </a:r>
                <a:r>
                  <a:rPr kumimoji="1" lang="zh-TW" altLang="en-US" dirty="0">
                    <a:latin typeface="Kaiti TC" panose="02010600040101010101" pitchFamily="2" charset="-120"/>
                    <a:ea typeface="Kaiti TC" panose="02010600040101010101" pitchFamily="2" charset="-120"/>
                  </a:rPr>
                  <a:t>漸變層 </a:t>
                </a:r>
                <a:r>
                  <a:rPr kumimoji="1" lang="en-US" altLang="zh-TW" dirty="0">
                    <a:ea typeface="Kaiti TC" panose="02010600040101010101" pitchFamily="2" charset="-120"/>
                  </a:rPr>
                  <a:t>InGaAsP</a:t>
                </a:r>
                <a:r>
                  <a:rPr kumimoji="1" lang="en-US" altLang="zh-TW"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中的</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As</a:t>
                </a:r>
                <a:r>
                  <a:rPr kumimoji="1" lang="zh-TW" altLang="en-US" dirty="0">
                    <a:latin typeface="Kaiti TC" panose="02010600040101010101" pitchFamily="2" charset="-120"/>
                    <a:ea typeface="Kaiti TC" panose="02010600040101010101" pitchFamily="2" charset="-120"/>
                  </a:rPr>
                  <a:t>、</a:t>
                </a:r>
                <a:r>
                  <a:rPr kumimoji="1" lang="en-US" altLang="zh-TW" dirty="0">
                    <a:ea typeface="Kaiti TC" panose="02010600040101010101" pitchFamily="2" charset="-120"/>
                  </a:rPr>
                  <a:t>Ga</a:t>
                </a:r>
                <a:r>
                  <a:rPr kumimoji="1" lang="en-US" altLang="zh-TW"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向上擴散至</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InP</a:t>
                </a:r>
                <a:r>
                  <a:rPr kumimoji="1" lang="en-US" altLang="zh-TW"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倍增層</a:t>
                </a:r>
                <a:r>
                  <a:rPr kumimoji="1" lang="zh-TW" altLang="en-US" dirty="0">
                    <a:latin typeface="Kaiti TC" panose="02010600040101010101" pitchFamily="2" charset="-120"/>
                    <a:ea typeface="Kaiti TC" panose="02010600040101010101" pitchFamily="2" charset="-120"/>
                  </a:rPr>
                  <a:t>，</a:t>
                </a:r>
                <a:r>
                  <a:rPr kumimoji="1" lang="zh-CN" altLang="en-US" dirty="0">
                    <a:latin typeface="Kaiti TC" panose="02010600040101010101" pitchFamily="2" charset="-120"/>
                    <a:ea typeface="Kaiti TC" panose="02010600040101010101" pitchFamily="2" charset="-120"/>
                  </a:rPr>
                  <a:t>而引進其他元素而對組成比例造成的改變也可能會降低</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lifetime</a:t>
                </a:r>
                <a:r>
                  <a:rPr kumimoji="1" lang="en-US" altLang="zh-CN" dirty="0">
                    <a:ea typeface="Kaiti TC" panose="02010600040101010101" pitchFamily="2" charset="-120"/>
                  </a:rPr>
                  <a:t>[7]</a:t>
                </a:r>
                <a:r>
                  <a:rPr kumimoji="1" lang="zh-CN" altLang="en-US" dirty="0">
                    <a:latin typeface="Kaiti TC" panose="02010600040101010101" pitchFamily="2" charset="-120"/>
                    <a:ea typeface="Kaiti TC" panose="02010600040101010101" pitchFamily="2" charset="-120"/>
                  </a:rPr>
                  <a:t>。最後，我們與文獻中的樣品成長方式與環境也不盡相同，相信也會影響</a:t>
                </a:r>
                <a:r>
                  <a:rPr kumimoji="1" lang="zh-TW" altLang="en-US" dirty="0">
                    <a:latin typeface="Kaiti TC" panose="02010600040101010101" pitchFamily="2" charset="-120"/>
                    <a:ea typeface="Kaiti TC" panose="02010600040101010101" pitchFamily="2" charset="-120"/>
                  </a:rPr>
                  <a:t> </a:t>
                </a:r>
                <a:r>
                  <a:rPr kumimoji="1" lang="en-US" altLang="zh-TW" dirty="0">
                    <a:ea typeface="Kaiti TC" panose="02010600040101010101" pitchFamily="2" charset="-120"/>
                  </a:rPr>
                  <a:t>trap</a:t>
                </a:r>
                <a:r>
                  <a:rPr kumimoji="1" lang="en-US" altLang="zh-TW" dirty="0">
                    <a:latin typeface="Kaiti TC" panose="02010600040101010101" pitchFamily="2" charset="-120"/>
                    <a:ea typeface="Kaiti TC" panose="02010600040101010101" pitchFamily="2" charset="-120"/>
                  </a:rPr>
                  <a:t> </a:t>
                </a:r>
                <a:r>
                  <a:rPr kumimoji="1" lang="zh-CN" altLang="en-US" dirty="0">
                    <a:latin typeface="Kaiti TC" panose="02010600040101010101" pitchFamily="2" charset="-120"/>
                    <a:ea typeface="Kaiti TC" panose="02010600040101010101" pitchFamily="2" charset="-120"/>
                  </a:rPr>
                  <a:t>濃度</a:t>
                </a:r>
                <a:r>
                  <a:rPr kumimoji="1" lang="zh-TW" altLang="en-US" dirty="0">
                    <a:latin typeface="Kaiti TC" panose="02010600040101010101" pitchFamily="2" charset="-120"/>
                    <a:ea typeface="Kaiti TC" panose="02010600040101010101" pitchFamily="2" charset="-120"/>
                  </a:rPr>
                  <a:t> </a:t>
                </a:r>
                <a14:m>
                  <m:oMath xmlns:m="http://schemas.openxmlformats.org/officeDocument/2006/math">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𝑁</m:t>
                        </m:r>
                      </m:e>
                      <m:sub>
                        <m:r>
                          <a:rPr kumimoji="1" lang="en-US" altLang="zh-TW" i="1">
                            <a:latin typeface="Cambria Math" panose="02040503050406030204" pitchFamily="18" charset="0"/>
                            <a:ea typeface="Cambria Math" panose="02040503050406030204" pitchFamily="18" charset="0"/>
                          </a:rPr>
                          <m:t>𝑡</m:t>
                        </m:r>
                      </m:sub>
                    </m:sSub>
                  </m:oMath>
                </a14:m>
                <a:r>
                  <a:rPr kumimoji="1" lang="zh-TW" altLang="en-US" dirty="0">
                    <a:latin typeface="Kaiti TC" panose="02010600040101010101" pitchFamily="2" charset="-120"/>
                    <a:ea typeface="Kaiti TC" panose="02010600040101010101" pitchFamily="2" charset="-120"/>
                  </a:rPr>
                  <a:t>，進而改變 </a:t>
                </a:r>
                <a:r>
                  <a:rPr kumimoji="1" lang="en-US" altLang="zh-TW" dirty="0">
                    <a:ea typeface="Kaiti TC" panose="02010600040101010101" pitchFamily="2" charset="-120"/>
                  </a:rPr>
                  <a:t>lifetime</a:t>
                </a:r>
                <a:r>
                  <a:rPr kumimoji="1" lang="zh-TW" altLang="en-US" dirty="0">
                    <a:latin typeface="Kaiti TC" panose="02010600040101010101" pitchFamily="2" charset="-120"/>
                    <a:ea typeface="Kaiti TC" panose="02010600040101010101" pitchFamily="2" charset="-120"/>
                  </a:rPr>
                  <a:t>。</a:t>
                </a:r>
                <a:endParaRPr kumimoji="1" lang="en-US" altLang="zh-TW" dirty="0">
                  <a:latin typeface="Kaiti TC" panose="02010600040101010101" pitchFamily="2" charset="-120"/>
                  <a:ea typeface="Kaiti TC" panose="02010600040101010101" pitchFamily="2" charset="-120"/>
                </a:endParaRPr>
              </a:p>
            </p:txBody>
          </p:sp>
        </mc:Choice>
        <mc:Fallback xmlns="">
          <p:sp>
            <p:nvSpPr>
              <p:cNvPr id="2" name="矩形 1">
                <a:extLst>
                  <a:ext uri="{FF2B5EF4-FFF2-40B4-BE49-F238E27FC236}">
                    <a16:creationId xmlns:a16="http://schemas.microsoft.com/office/drawing/2014/main" id="{AE73FBC6-EAEA-2444-9A3F-A7E8F42D1C3F}"/>
                  </a:ext>
                </a:extLst>
              </p:cNvPr>
              <p:cNvSpPr>
                <a:spLocks noRot="1" noChangeAspect="1" noMove="1" noResize="1" noEditPoints="1" noAdjustHandles="1" noChangeArrowheads="1" noChangeShapeType="1" noTextEdit="1"/>
              </p:cNvSpPr>
              <p:nvPr/>
            </p:nvSpPr>
            <p:spPr>
              <a:xfrm>
                <a:off x="706559" y="1479017"/>
                <a:ext cx="10808105" cy="4527393"/>
              </a:xfrm>
              <a:prstGeom prst="rect">
                <a:avLst/>
              </a:prstGeom>
              <a:blipFill>
                <a:blip r:embed="rId3"/>
                <a:stretch>
                  <a:fillRect l="-704" t="-1397" r="-235" b="-1117"/>
                </a:stretch>
              </a:blipFill>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2187EE31-E20D-2B45-9ED4-F2F95F30777E}"/>
              </a:ext>
            </a:extLst>
          </p:cNvPr>
          <p:cNvSpPr txBox="1"/>
          <p:nvPr/>
        </p:nvSpPr>
        <p:spPr>
          <a:xfrm>
            <a:off x="5037243" y="832686"/>
            <a:ext cx="2146742" cy="646331"/>
          </a:xfrm>
          <a:prstGeom prst="rect">
            <a:avLst/>
          </a:prstGeom>
          <a:noFill/>
        </p:spPr>
        <p:txBody>
          <a:bodyPr wrap="none" rtlCol="0">
            <a:spAutoFit/>
          </a:bodyPr>
          <a:lstStyle/>
          <a:p>
            <a:r>
              <a:rPr kumimoji="1" lang="en-US" altLang="zh-TW" sz="3600" dirty="0"/>
              <a:t>Discussion</a:t>
            </a:r>
            <a:endParaRPr kumimoji="1" lang="zh-TW" altLang="en-US" sz="3600" dirty="0">
              <a:latin typeface="+mj-lt"/>
            </a:endParaRPr>
          </a:p>
        </p:txBody>
      </p:sp>
    </p:spTree>
    <p:extLst>
      <p:ext uri="{BB962C8B-B14F-4D97-AF65-F5344CB8AC3E}">
        <p14:creationId xmlns:p14="http://schemas.microsoft.com/office/powerpoint/2010/main" val="1468389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69833B8-2910-2948-B5D2-A699A78585A5}"/>
              </a:ext>
            </a:extLst>
          </p:cNvPr>
          <p:cNvCxnSpPr>
            <a:cxnSpLocks/>
          </p:cNvCxnSpPr>
          <p:nvPr/>
        </p:nvCxnSpPr>
        <p:spPr>
          <a:xfrm>
            <a:off x="706561" y="1479017"/>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2ACFE1A-B257-F443-BA72-816A484AD000}"/>
                  </a:ext>
                </a:extLst>
              </p:cNvPr>
              <p:cNvSpPr/>
              <p:nvPr/>
            </p:nvSpPr>
            <p:spPr>
              <a:xfrm>
                <a:off x="706562" y="1479017"/>
                <a:ext cx="10808105" cy="2169440"/>
              </a:xfrm>
              <a:prstGeom prst="rect">
                <a:avLst/>
              </a:prstGeom>
            </p:spPr>
            <p:txBody>
              <a:bodyPr wrap="square">
                <a:spAutoFit/>
              </a:bodyPr>
              <a:lstStyle/>
              <a:p>
                <a:pPr marL="342900" indent="-342900">
                  <a:buFont typeface="+mj-lt"/>
                  <a:buAutoNum type="arabicPeriod" startAt="3"/>
                </a:pPr>
                <a:r>
                  <a:rPr kumimoji="1" lang="zh-TW" altLang="en-US" dirty="0">
                    <a:latin typeface="Kaiti TC" panose="02010600040101010101" pitchFamily="2" charset="-120"/>
                    <a:ea typeface="Kaiti TC" panose="02010600040101010101" pitchFamily="2" charset="-120"/>
                  </a:rPr>
                  <a:t>  為何在 </a:t>
                </a:r>
                <a14:m>
                  <m:oMath xmlns:m="http://schemas.openxmlformats.org/officeDocument/2006/math">
                    <m:r>
                      <a:rPr kumimoji="1" lang="en-US" altLang="zh-TW" i="1" smtClean="0">
                        <a:latin typeface="Cambria Math" panose="02040503050406030204" pitchFamily="18" charset="0"/>
                        <a:ea typeface="Kaiti TC" panose="02010600040101010101" pitchFamily="2" charset="-120"/>
                      </a:rPr>
                      <m:t>300</m:t>
                    </m:r>
                    <m:r>
                      <m:rPr>
                        <m:sty m:val="p"/>
                      </m:rPr>
                      <a:rPr kumimoji="1" lang="en-US" altLang="zh-TW" smtClean="0">
                        <a:latin typeface="Cambria Math" panose="02040503050406030204" pitchFamily="18" charset="0"/>
                        <a:ea typeface="Kaiti TC" panose="02010600040101010101" pitchFamily="2" charset="-120"/>
                      </a:rPr>
                      <m:t>K</m:t>
                    </m:r>
                  </m:oMath>
                </a14:m>
                <a:r>
                  <a:rPr kumimoji="1" lang="zh-TW" altLang="en-US" dirty="0">
                    <a:latin typeface="Kaiti TC" panose="02010600040101010101" pitchFamily="2" charset="-120"/>
                    <a:ea typeface="Kaiti TC" panose="02010600040101010101" pitchFamily="2" charset="-120"/>
                  </a:rPr>
                  <a:t> 時，</a:t>
                </a:r>
                <a14:m>
                  <m:oMath xmlns:m="http://schemas.openxmlformats.org/officeDocument/2006/math">
                    <m:sSub>
                      <m:sSubPr>
                        <m:ctrlPr>
                          <a:rPr kumimoji="1" lang="en-US" altLang="zh-TW" i="1" smtClean="0">
                            <a:latin typeface="Cambria Math" panose="02040503050406030204" pitchFamily="18" charset="0"/>
                            <a:ea typeface="Kaiti TC" panose="02010600040101010101" pitchFamily="2" charset="-120"/>
                          </a:rPr>
                        </m:ctrlPr>
                      </m:sSubPr>
                      <m:e>
                        <m:r>
                          <a:rPr kumimoji="1" lang="en-US" altLang="zh-TW" i="1" smtClean="0">
                            <a:latin typeface="Cambria Math" panose="02040503050406030204" pitchFamily="18" charset="0"/>
                            <a:ea typeface="Cambria Math" panose="02040503050406030204" pitchFamily="18" charset="0"/>
                          </a:rPr>
                          <m:t>𝜏</m:t>
                        </m:r>
                      </m:e>
                      <m:sub>
                        <m:r>
                          <a:rPr kumimoji="1" lang="en-US" altLang="zh-TW" b="0" i="1" smtClean="0">
                            <a:latin typeface="Cambria Math" panose="02040503050406030204" pitchFamily="18" charset="0"/>
                            <a:ea typeface="Kaiti TC" panose="02010600040101010101" pitchFamily="2" charset="-120"/>
                          </a:rPr>
                          <m:t>𝑝</m:t>
                        </m:r>
                        <m:r>
                          <a:rPr kumimoji="1" lang="en-US" altLang="zh-TW" b="0" i="1" smtClean="0">
                            <a:latin typeface="Cambria Math" panose="02040503050406030204" pitchFamily="18" charset="0"/>
                            <a:ea typeface="Kaiti TC" panose="02010600040101010101" pitchFamily="2" charset="-120"/>
                          </a:rPr>
                          <m:t>0</m:t>
                        </m:r>
                      </m:sub>
                    </m:sSub>
                    <m:r>
                      <a:rPr kumimoji="1" lang="zh-TW" altLang="en-US" b="0" i="1" smtClean="0">
                        <a:latin typeface="Cambria Math" panose="02040503050406030204" pitchFamily="18" charset="0"/>
                        <a:ea typeface="Kaiti TC" panose="02010600040101010101" pitchFamily="2" charset="-120"/>
                      </a:rPr>
                      <m:t> </m:t>
                    </m:r>
                    <m:r>
                      <a:rPr kumimoji="1" lang="zh-TW" altLang="en-US" i="1">
                        <a:latin typeface="Cambria Math" panose="02040503050406030204" pitchFamily="18" charset="0"/>
                        <a:ea typeface="Kaiti TC" panose="02010600040101010101" pitchFamily="2" charset="-120"/>
                      </a:rPr>
                      <m:t>比</m:t>
                    </m:r>
                    <m:r>
                      <a:rPr kumimoji="1" lang="zh-TW" altLang="en-US" b="0" i="1" smtClean="0">
                        <a:latin typeface="Cambria Math" panose="02040503050406030204" pitchFamily="18" charset="0"/>
                        <a:ea typeface="Kaiti TC" panose="02010600040101010101" pitchFamily="2" charset="-120"/>
                      </a:rPr>
                      <m:t> </m:t>
                    </m:r>
                    <m:sSub>
                      <m:sSubPr>
                        <m:ctrlPr>
                          <a:rPr kumimoji="1" lang="en-US" altLang="zh-TW" i="1">
                            <a:latin typeface="Cambria Math" panose="02040503050406030204" pitchFamily="18" charset="0"/>
                            <a:ea typeface="Kaiti TC" panose="02010600040101010101" pitchFamily="2" charset="-120"/>
                          </a:rPr>
                        </m:ctrlPr>
                      </m:sSubPr>
                      <m:e>
                        <m:r>
                          <a:rPr kumimoji="1" lang="en-US" altLang="zh-TW" i="1">
                            <a:latin typeface="Cambria Math" panose="02040503050406030204" pitchFamily="18" charset="0"/>
                            <a:ea typeface="Cambria Math" panose="02040503050406030204" pitchFamily="18" charset="0"/>
                          </a:rPr>
                          <m:t>𝜏</m:t>
                        </m:r>
                      </m:e>
                      <m:sub>
                        <m:r>
                          <a:rPr kumimoji="1" lang="en-US" altLang="zh-TW" b="0" i="1" smtClean="0">
                            <a:latin typeface="Cambria Math" panose="02040503050406030204" pitchFamily="18" charset="0"/>
                            <a:ea typeface="Cambria Math" panose="02040503050406030204" pitchFamily="18" charset="0"/>
                          </a:rPr>
                          <m:t>𝑛</m:t>
                        </m:r>
                        <m:r>
                          <a:rPr kumimoji="1" lang="en-US" altLang="zh-TW" i="1">
                            <a:latin typeface="Cambria Math" panose="02040503050406030204" pitchFamily="18" charset="0"/>
                            <a:ea typeface="Kaiti TC" panose="02010600040101010101" pitchFamily="2" charset="-120"/>
                          </a:rPr>
                          <m:t>0</m:t>
                        </m:r>
                      </m:sub>
                    </m:sSub>
                  </m:oMath>
                </a14:m>
                <a:r>
                  <a:rPr kumimoji="1" lang="zh-TW" altLang="en-US" dirty="0">
                    <a:latin typeface="Kaiti TC" panose="02010600040101010101" pitchFamily="2" charset="-120"/>
                    <a:ea typeface="Kaiti TC" panose="02010600040101010101" pitchFamily="2" charset="-120"/>
                  </a:rPr>
                  <a:t> 高出大約 </a:t>
                </a:r>
                <a:r>
                  <a:rPr kumimoji="1" lang="en-US" altLang="zh-TW" dirty="0">
                    <a:latin typeface="Kaiti TC" panose="02010600040101010101" pitchFamily="2" charset="-120"/>
                    <a:ea typeface="Kaiti TC" panose="02010600040101010101" pitchFamily="2" charset="-120"/>
                  </a:rPr>
                  <a:t>70 </a:t>
                </a:r>
                <a:r>
                  <a:rPr kumimoji="1" lang="zh-TW" altLang="en-US" dirty="0">
                    <a:latin typeface="Kaiti TC" panose="02010600040101010101" pitchFamily="2" charset="-120"/>
                    <a:ea typeface="Kaiti TC" panose="02010600040101010101" pitchFamily="2" charset="-120"/>
                  </a:rPr>
                  <a:t>倍呢？</a:t>
                </a:r>
                <a:endParaRPr kumimoji="1" lang="en-US" altLang="zh-TW" dirty="0">
                  <a:latin typeface="Kaiti TC" panose="02010600040101010101" pitchFamily="2" charset="-120"/>
                  <a:ea typeface="Kaiti TC" panose="02010600040101010101" pitchFamily="2" charset="-120"/>
                </a:endParaRPr>
              </a:p>
              <a:p>
                <a:pPr lvl="1"/>
                <a:r>
                  <a:rPr kumimoji="1" lang="zh-CN" altLang="en-US" dirty="0">
                    <a:latin typeface="Kaiti TC" panose="02010600040101010101" pitchFamily="2" charset="-120"/>
                    <a:ea typeface="Kaiti TC" panose="02010600040101010101" pitchFamily="2" charset="-120"/>
                  </a:rPr>
                  <a:t>由於</a:t>
                </a:r>
                <a:r>
                  <a:rPr kumimoji="1" lang="zh-TW" altLang="en-US" dirty="0">
                    <a:latin typeface="Kaiti TC" panose="02010600040101010101" pitchFamily="2" charset="-120"/>
                    <a:ea typeface="Kaiti TC" panose="02010600040101010101" pitchFamily="2" charset="-120"/>
                  </a:rPr>
                  <a:t> </a:t>
                </a:r>
                <a14:m>
                  <m:oMath xmlns:m="http://schemas.openxmlformats.org/officeDocument/2006/math">
                    <m:sSub>
                      <m:sSubPr>
                        <m:ctrlPr>
                          <a:rPr kumimoji="1" lang="en-US" altLang="zh-TW" i="1" smtClean="0">
                            <a:latin typeface="Cambria Math" panose="02040503050406030204" pitchFamily="18" charset="0"/>
                            <a:ea typeface="Kaiti TC" panose="02010600040101010101" pitchFamily="2" charset="-120"/>
                          </a:rPr>
                        </m:ctrlPr>
                      </m:sSubPr>
                      <m:e>
                        <m:r>
                          <a:rPr kumimoji="1" lang="en-US" altLang="zh-TW" i="1" smtClean="0">
                            <a:latin typeface="Cambria Math" panose="02040503050406030204" pitchFamily="18" charset="0"/>
                            <a:ea typeface="Cambria Math" panose="02040503050406030204" pitchFamily="18" charset="0"/>
                          </a:rPr>
                          <m:t>𝜏</m:t>
                        </m:r>
                      </m:e>
                      <m:sub>
                        <m:r>
                          <a:rPr kumimoji="1" lang="en-US" altLang="zh-TW" b="0" i="1" smtClean="0">
                            <a:latin typeface="Cambria Math" panose="02040503050406030204" pitchFamily="18" charset="0"/>
                            <a:ea typeface="Kaiti TC" panose="02010600040101010101" pitchFamily="2" charset="-120"/>
                          </a:rPr>
                          <m:t>𝑝</m:t>
                        </m:r>
                        <m:r>
                          <a:rPr kumimoji="1" lang="en-US" altLang="zh-TW" b="0" i="1" smtClean="0">
                            <a:latin typeface="Cambria Math" panose="02040503050406030204" pitchFamily="18" charset="0"/>
                            <a:ea typeface="Kaiti TC" panose="02010600040101010101" pitchFamily="2" charset="-120"/>
                          </a:rPr>
                          <m:t>0</m:t>
                        </m:r>
                      </m:sub>
                    </m:sSub>
                    <m:r>
                      <a:rPr kumimoji="1" lang="en-US" altLang="zh-TW" i="1" smtClean="0">
                        <a:latin typeface="Cambria Math" panose="02040503050406030204" pitchFamily="18" charset="0"/>
                        <a:ea typeface="Cambria Math" panose="02040503050406030204" pitchFamily="18" charset="0"/>
                      </a:rPr>
                      <m:t>≡</m:t>
                    </m:r>
                    <m:sSup>
                      <m:sSupPr>
                        <m:ctrlPr>
                          <a:rPr kumimoji="1" lang="en-US" altLang="zh-TW" i="1" smtClean="0">
                            <a:latin typeface="Cambria Math" panose="02040503050406030204" pitchFamily="18" charset="0"/>
                            <a:ea typeface="Cambria Math" panose="02040503050406030204" pitchFamily="18" charset="0"/>
                          </a:rPr>
                        </m:ctrlPr>
                      </m:sSupPr>
                      <m:e>
                        <m:d>
                          <m:dPr>
                            <m:ctrlPr>
                              <a:rPr kumimoji="1" lang="en-US" altLang="zh-TW" i="1" smtClean="0">
                                <a:latin typeface="Cambria Math" panose="02040503050406030204" pitchFamily="18" charset="0"/>
                                <a:ea typeface="Cambria Math" panose="02040503050406030204" pitchFamily="18" charset="0"/>
                              </a:rPr>
                            </m:ctrlPr>
                          </m:dPr>
                          <m:e>
                            <m:sSub>
                              <m:sSubPr>
                                <m:ctrlPr>
                                  <a:rPr kumimoji="1" lang="en-US" altLang="zh-TW" i="1" smtClean="0">
                                    <a:latin typeface="Cambria Math" panose="02040503050406030204" pitchFamily="18" charset="0"/>
                                    <a:ea typeface="Cambria Math" panose="02040503050406030204" pitchFamily="18" charset="0"/>
                                  </a:rPr>
                                </m:ctrlPr>
                              </m:sSubPr>
                              <m:e>
                                <m:r>
                                  <a:rPr kumimoji="1" lang="en-US" altLang="zh-TW" i="1" smtClean="0">
                                    <a:latin typeface="Cambria Math" panose="02040503050406030204" pitchFamily="18" charset="0"/>
                                    <a:ea typeface="Cambria Math" panose="02040503050406030204" pitchFamily="18" charset="0"/>
                                  </a:rPr>
                                  <m:t>𝜎</m:t>
                                </m:r>
                              </m:e>
                              <m:sub>
                                <m:r>
                                  <a:rPr kumimoji="1" lang="en-US" altLang="zh-TW" b="0" i="1" smtClean="0">
                                    <a:latin typeface="Cambria Math" panose="02040503050406030204" pitchFamily="18" charset="0"/>
                                    <a:ea typeface="Cambria Math" panose="02040503050406030204" pitchFamily="18" charset="0"/>
                                  </a:rPr>
                                  <m:t>𝑝</m:t>
                                </m:r>
                              </m:sub>
                            </m:sSub>
                            <m:sSub>
                              <m:sSubPr>
                                <m:ctrlPr>
                                  <a:rPr kumimoji="1" lang="en-US" altLang="zh-TW" i="1" smtClean="0">
                                    <a:latin typeface="Cambria Math" panose="02040503050406030204" pitchFamily="18" charset="0"/>
                                    <a:ea typeface="Cambria Math" panose="02040503050406030204" pitchFamily="18" charset="0"/>
                                  </a:rPr>
                                </m:ctrlPr>
                              </m:sSubPr>
                              <m:e>
                                <m:r>
                                  <a:rPr kumimoji="1" lang="en-US" altLang="zh-TW" b="0" i="1" smtClean="0">
                                    <a:latin typeface="Cambria Math" panose="02040503050406030204" pitchFamily="18" charset="0"/>
                                    <a:ea typeface="Cambria Math" panose="02040503050406030204" pitchFamily="18" charset="0"/>
                                  </a:rPr>
                                  <m:t>𝑣</m:t>
                                </m:r>
                              </m:e>
                              <m:sub>
                                <m:r>
                                  <a:rPr kumimoji="1" lang="en-US" altLang="zh-TW" b="0" i="1" smtClean="0">
                                    <a:latin typeface="Cambria Math" panose="02040503050406030204" pitchFamily="18" charset="0"/>
                                    <a:ea typeface="Cambria Math" panose="02040503050406030204" pitchFamily="18" charset="0"/>
                                  </a:rPr>
                                  <m:t>𝑝</m:t>
                                </m:r>
                              </m:sub>
                            </m:sSub>
                            <m:sSub>
                              <m:sSubPr>
                                <m:ctrlPr>
                                  <a:rPr kumimoji="1" lang="en-US" altLang="zh-TW" i="1" smtClean="0">
                                    <a:latin typeface="Cambria Math" panose="02040503050406030204" pitchFamily="18" charset="0"/>
                                    <a:ea typeface="Cambria Math" panose="02040503050406030204" pitchFamily="18" charset="0"/>
                                  </a:rPr>
                                </m:ctrlPr>
                              </m:sSubPr>
                              <m:e>
                                <m:r>
                                  <a:rPr kumimoji="1" lang="en-US" altLang="zh-TW" b="0" i="1" smtClean="0">
                                    <a:latin typeface="Cambria Math" panose="02040503050406030204" pitchFamily="18" charset="0"/>
                                    <a:ea typeface="Cambria Math" panose="02040503050406030204" pitchFamily="18" charset="0"/>
                                  </a:rPr>
                                  <m:t>𝑁</m:t>
                                </m:r>
                              </m:e>
                              <m:sub>
                                <m:r>
                                  <a:rPr kumimoji="1" lang="en-US" altLang="zh-TW" b="0" i="1" smtClean="0">
                                    <a:latin typeface="Cambria Math" panose="02040503050406030204" pitchFamily="18" charset="0"/>
                                    <a:ea typeface="Cambria Math" panose="02040503050406030204" pitchFamily="18" charset="0"/>
                                  </a:rPr>
                                  <m:t>𝑡</m:t>
                                </m:r>
                              </m:sub>
                            </m:sSub>
                          </m:e>
                        </m:d>
                      </m:e>
                      <m:sup>
                        <m:r>
                          <a:rPr kumimoji="1" lang="en-US" altLang="zh-TW" b="0" i="1" smtClean="0">
                            <a:latin typeface="Cambria Math" panose="02040503050406030204" pitchFamily="18" charset="0"/>
                            <a:ea typeface="Cambria Math" panose="02040503050406030204" pitchFamily="18" charset="0"/>
                          </a:rPr>
                          <m:t>−1</m:t>
                        </m:r>
                      </m:sup>
                    </m:sSup>
                    <m:r>
                      <a:rPr kumimoji="1" lang="zh-TW" altLang="en-US" i="1">
                        <a:latin typeface="Cambria Math" panose="02040503050406030204" pitchFamily="18" charset="0"/>
                        <a:ea typeface="Cambria Math" panose="02040503050406030204" pitchFamily="18" charset="0"/>
                      </a:rPr>
                      <m:t>、</m:t>
                    </m:r>
                    <m:sSub>
                      <m:sSubPr>
                        <m:ctrlPr>
                          <a:rPr kumimoji="1" lang="en-US" altLang="zh-TW" i="1">
                            <a:latin typeface="Cambria Math" panose="02040503050406030204" pitchFamily="18" charset="0"/>
                            <a:ea typeface="Kaiti TC" panose="02010600040101010101" pitchFamily="2" charset="-120"/>
                          </a:rPr>
                        </m:ctrlPr>
                      </m:sSubPr>
                      <m:e>
                        <m:r>
                          <a:rPr kumimoji="1" lang="en-US" altLang="zh-TW" i="1">
                            <a:latin typeface="Cambria Math" panose="02040503050406030204" pitchFamily="18" charset="0"/>
                            <a:ea typeface="Cambria Math" panose="02040503050406030204" pitchFamily="18" charset="0"/>
                          </a:rPr>
                          <m:t>𝜏</m:t>
                        </m:r>
                      </m:e>
                      <m:sub>
                        <m:r>
                          <a:rPr kumimoji="1" lang="en-US" altLang="zh-TW" b="0" i="1" smtClean="0">
                            <a:latin typeface="Cambria Math" panose="02040503050406030204" pitchFamily="18" charset="0"/>
                            <a:ea typeface="Cambria Math" panose="02040503050406030204" pitchFamily="18" charset="0"/>
                          </a:rPr>
                          <m:t>𝑛</m:t>
                        </m:r>
                        <m:r>
                          <a:rPr kumimoji="1" lang="en-US" altLang="zh-TW" i="1">
                            <a:latin typeface="Cambria Math" panose="02040503050406030204" pitchFamily="18" charset="0"/>
                            <a:ea typeface="Kaiti TC" panose="02010600040101010101" pitchFamily="2" charset="-120"/>
                          </a:rPr>
                          <m:t>0</m:t>
                        </m:r>
                      </m:sub>
                    </m:sSub>
                    <m:r>
                      <a:rPr kumimoji="1" lang="en-US" altLang="zh-TW" i="1">
                        <a:latin typeface="Cambria Math" panose="02040503050406030204" pitchFamily="18" charset="0"/>
                        <a:ea typeface="Cambria Math" panose="02040503050406030204" pitchFamily="18" charset="0"/>
                      </a:rPr>
                      <m:t>≡</m:t>
                    </m:r>
                    <m:sSup>
                      <m:sSupPr>
                        <m:ctrlPr>
                          <a:rPr kumimoji="1" lang="en-US" altLang="zh-TW" i="1">
                            <a:latin typeface="Cambria Math" panose="02040503050406030204" pitchFamily="18" charset="0"/>
                            <a:ea typeface="Cambria Math" panose="02040503050406030204" pitchFamily="18" charset="0"/>
                          </a:rPr>
                        </m:ctrlPr>
                      </m:sSupPr>
                      <m:e>
                        <m:d>
                          <m:dPr>
                            <m:ctrlPr>
                              <a:rPr kumimoji="1" lang="en-US" altLang="zh-TW" i="1">
                                <a:latin typeface="Cambria Math" panose="02040503050406030204" pitchFamily="18" charset="0"/>
                                <a:ea typeface="Cambria Math" panose="02040503050406030204" pitchFamily="18" charset="0"/>
                              </a:rPr>
                            </m:ctrlPr>
                          </m:dPr>
                          <m:e>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𝜎</m:t>
                                </m:r>
                              </m:e>
                              <m:sub>
                                <m:r>
                                  <a:rPr kumimoji="1" lang="en-US" altLang="zh-TW" b="0" i="1" smtClean="0">
                                    <a:latin typeface="Cambria Math" panose="02040503050406030204" pitchFamily="18" charset="0"/>
                                    <a:ea typeface="Cambria Math" panose="02040503050406030204" pitchFamily="18" charset="0"/>
                                  </a:rPr>
                                  <m:t>𝑛</m:t>
                                </m:r>
                              </m:sub>
                            </m:sSub>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𝑣</m:t>
                                </m:r>
                              </m:e>
                              <m:sub>
                                <m:r>
                                  <a:rPr kumimoji="1" lang="en-US" altLang="zh-TW" b="0" i="1" smtClean="0">
                                    <a:latin typeface="Cambria Math" panose="02040503050406030204" pitchFamily="18" charset="0"/>
                                    <a:ea typeface="Cambria Math" panose="02040503050406030204" pitchFamily="18" charset="0"/>
                                  </a:rPr>
                                  <m:t>𝑛</m:t>
                                </m:r>
                              </m:sub>
                            </m:sSub>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𝑁</m:t>
                                </m:r>
                              </m:e>
                              <m:sub>
                                <m:r>
                                  <a:rPr kumimoji="1" lang="en-US" altLang="zh-TW" i="1">
                                    <a:latin typeface="Cambria Math" panose="02040503050406030204" pitchFamily="18" charset="0"/>
                                    <a:ea typeface="Cambria Math" panose="02040503050406030204" pitchFamily="18" charset="0"/>
                                  </a:rPr>
                                  <m:t>𝑡</m:t>
                                </m:r>
                              </m:sub>
                            </m:sSub>
                          </m:e>
                        </m:d>
                      </m:e>
                      <m:sup>
                        <m:r>
                          <a:rPr kumimoji="1" lang="en-US" altLang="zh-TW" i="1">
                            <a:latin typeface="Cambria Math" panose="02040503050406030204" pitchFamily="18" charset="0"/>
                            <a:ea typeface="Cambria Math" panose="02040503050406030204" pitchFamily="18" charset="0"/>
                          </a:rPr>
                          <m:t>−1</m:t>
                        </m:r>
                      </m:sup>
                    </m:sSup>
                  </m:oMath>
                </a14:m>
                <a:r>
                  <a:rPr kumimoji="1" lang="zh-TW" altLang="en-US" dirty="0">
                    <a:latin typeface="Kaiti TC" panose="02010600040101010101" pitchFamily="2" charset="-120"/>
                    <a:ea typeface="Kaiti TC" panose="02010600040101010101" pitchFamily="2" charset="-120"/>
                  </a:rPr>
                  <a:t>且假設 </a:t>
                </a:r>
                <a14:m>
                  <m:oMath xmlns:m="http://schemas.openxmlformats.org/officeDocument/2006/math">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𝑣</m:t>
                        </m:r>
                      </m:e>
                      <m:sub>
                        <m:r>
                          <a:rPr kumimoji="1" lang="en-US" altLang="zh-TW" i="1">
                            <a:latin typeface="Cambria Math" panose="02040503050406030204" pitchFamily="18" charset="0"/>
                            <a:ea typeface="Cambria Math" panose="02040503050406030204" pitchFamily="18" charset="0"/>
                          </a:rPr>
                          <m:t>𝑝</m:t>
                        </m:r>
                      </m:sub>
                    </m:sSub>
                    <m:r>
                      <a:rPr kumimoji="1" lang="en-US" altLang="zh-TW" i="1" smtClean="0">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ea typeface="Cambria Math" panose="02040503050406030204" pitchFamily="18" charset="0"/>
                      </a:rPr>
                      <m:t>1.7×</m:t>
                    </m:r>
                    <m:sSup>
                      <m:sSupPr>
                        <m:ctrlPr>
                          <a:rPr kumimoji="1" lang="en-US" altLang="zh-TW" b="0" i="1" smtClean="0">
                            <a:latin typeface="Cambria Math" panose="02040503050406030204" pitchFamily="18" charset="0"/>
                            <a:ea typeface="Cambria Math" panose="02040503050406030204" pitchFamily="18" charset="0"/>
                          </a:rPr>
                        </m:ctrlPr>
                      </m:sSupPr>
                      <m:e>
                        <m:r>
                          <a:rPr kumimoji="1" lang="en-US" altLang="zh-TW" b="0" i="1" smtClean="0">
                            <a:latin typeface="Cambria Math" panose="02040503050406030204" pitchFamily="18" charset="0"/>
                            <a:ea typeface="Cambria Math" panose="02040503050406030204" pitchFamily="18" charset="0"/>
                          </a:rPr>
                          <m:t>10</m:t>
                        </m:r>
                      </m:e>
                      <m:sup>
                        <m:r>
                          <a:rPr kumimoji="1" lang="en-US" altLang="zh-TW" b="0" i="1" smtClean="0">
                            <a:latin typeface="Cambria Math" panose="02040503050406030204" pitchFamily="18" charset="0"/>
                            <a:ea typeface="Cambria Math" panose="02040503050406030204" pitchFamily="18" charset="0"/>
                          </a:rPr>
                          <m:t>5</m:t>
                        </m:r>
                      </m:sup>
                    </m:sSup>
                    <m:r>
                      <a:rPr kumimoji="1" lang="en-US" altLang="zh-TW" b="0" i="1" smtClean="0">
                        <a:latin typeface="Cambria Math" panose="02040503050406030204" pitchFamily="18" charset="0"/>
                        <a:ea typeface="Cambria Math" panose="02040503050406030204" pitchFamily="18" charset="0"/>
                      </a:rPr>
                      <m:t> (</m:t>
                    </m:r>
                    <m:r>
                      <m:rPr>
                        <m:sty m:val="p"/>
                      </m:rPr>
                      <a:rPr kumimoji="1" lang="en-US" altLang="zh-TW" b="0" i="0" smtClean="0">
                        <a:latin typeface="Cambria Math" panose="02040503050406030204" pitchFamily="18" charset="0"/>
                        <a:ea typeface="Cambria Math" panose="02040503050406030204" pitchFamily="18" charset="0"/>
                      </a:rPr>
                      <m:t>m</m:t>
                    </m:r>
                    <m:r>
                      <a:rPr kumimoji="1" lang="en-US" altLang="zh-TW" b="0" i="0" smtClean="0">
                        <a:latin typeface="Cambria Math" panose="02040503050406030204" pitchFamily="18" charset="0"/>
                        <a:ea typeface="Cambria Math" panose="02040503050406030204" pitchFamily="18" charset="0"/>
                      </a:rPr>
                      <m:t>/</m:t>
                    </m:r>
                    <m:r>
                      <m:rPr>
                        <m:sty m:val="p"/>
                      </m:rPr>
                      <a:rPr kumimoji="1" lang="en-US" altLang="zh-TW" b="0" i="0" smtClean="0">
                        <a:latin typeface="Cambria Math" panose="02040503050406030204" pitchFamily="18" charset="0"/>
                        <a:ea typeface="Cambria Math" panose="02040503050406030204" pitchFamily="18" charset="0"/>
                      </a:rPr>
                      <m:t>s</m:t>
                    </m:r>
                    <m:r>
                      <a:rPr kumimoji="1" lang="en-US" altLang="zh-TW" b="0" i="1" smtClean="0">
                        <a:latin typeface="Cambria Math" panose="02040503050406030204" pitchFamily="18" charset="0"/>
                        <a:ea typeface="Cambria Math" panose="02040503050406030204" pitchFamily="18" charset="0"/>
                      </a:rPr>
                      <m:t>)</m:t>
                    </m:r>
                  </m:oMath>
                </a14:m>
                <a:r>
                  <a:rPr kumimoji="1" lang="zh-TW" altLang="en-US" dirty="0">
                    <a:latin typeface="Kaiti TC" panose="02010600040101010101" pitchFamily="2" charset="-120"/>
                    <a:ea typeface="Kaiti TC" panose="02010600040101010101" pitchFamily="2" charset="-120"/>
                  </a:rPr>
                  <a:t>、</a:t>
                </a:r>
                <a:r>
                  <a:rPr kumimoji="1" lang="en-US" altLang="zh-TW" dirty="0">
                    <a:ea typeface="Cambria Math" panose="02040503050406030204" pitchFamily="18" charset="0"/>
                  </a:rPr>
                  <a:t> </a:t>
                </a:r>
                <a14:m>
                  <m:oMath xmlns:m="http://schemas.openxmlformats.org/officeDocument/2006/math">
                    <m:sSub>
                      <m:sSubPr>
                        <m:ctrlPr>
                          <a:rPr kumimoji="1" lang="en-US" altLang="zh-TW" i="1">
                            <a:latin typeface="Cambria Math" panose="02040503050406030204" pitchFamily="18" charset="0"/>
                            <a:ea typeface="Cambria Math" panose="02040503050406030204" pitchFamily="18" charset="0"/>
                          </a:rPr>
                        </m:ctrlPr>
                      </m:sSubPr>
                      <m:e>
                        <m:r>
                          <a:rPr kumimoji="1" lang="en-US" altLang="zh-TW" i="1">
                            <a:latin typeface="Cambria Math" panose="02040503050406030204" pitchFamily="18" charset="0"/>
                            <a:ea typeface="Cambria Math" panose="02040503050406030204" pitchFamily="18" charset="0"/>
                          </a:rPr>
                          <m:t>𝑣</m:t>
                        </m:r>
                      </m:e>
                      <m:sub>
                        <m:r>
                          <a:rPr kumimoji="1" lang="en-US" altLang="zh-TW" b="0" i="1" smtClean="0">
                            <a:latin typeface="Cambria Math" panose="02040503050406030204" pitchFamily="18" charset="0"/>
                            <a:ea typeface="Cambria Math" panose="02040503050406030204" pitchFamily="18" charset="0"/>
                          </a:rPr>
                          <m:t>𝑛</m:t>
                        </m:r>
                      </m:sub>
                    </m:sSub>
                    <m:r>
                      <a:rPr kumimoji="1" lang="en-US" altLang="zh-TW" i="1">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ea typeface="Cambria Math" panose="02040503050406030204" pitchFamily="18" charset="0"/>
                      </a:rPr>
                      <m:t>3.9</m:t>
                    </m:r>
                    <m:r>
                      <a:rPr kumimoji="1" lang="en-US" altLang="zh-TW" i="1">
                        <a:latin typeface="Cambria Math" panose="02040503050406030204" pitchFamily="18" charset="0"/>
                        <a:ea typeface="Cambria Math" panose="02040503050406030204" pitchFamily="18" charset="0"/>
                      </a:rPr>
                      <m:t>×</m:t>
                    </m:r>
                    <m:sSup>
                      <m:sSupPr>
                        <m:ctrlPr>
                          <a:rPr kumimoji="1" lang="en-US" altLang="zh-TW" i="1">
                            <a:latin typeface="Cambria Math" panose="02040503050406030204" pitchFamily="18" charset="0"/>
                            <a:ea typeface="Cambria Math" panose="02040503050406030204" pitchFamily="18" charset="0"/>
                          </a:rPr>
                        </m:ctrlPr>
                      </m:sSupPr>
                      <m:e>
                        <m:r>
                          <a:rPr kumimoji="1" lang="en-US" altLang="zh-TW" i="1">
                            <a:latin typeface="Cambria Math" panose="02040503050406030204" pitchFamily="18" charset="0"/>
                            <a:ea typeface="Cambria Math" panose="02040503050406030204" pitchFamily="18" charset="0"/>
                          </a:rPr>
                          <m:t>10</m:t>
                        </m:r>
                      </m:e>
                      <m:sup>
                        <m:r>
                          <a:rPr kumimoji="1" lang="en-US" altLang="zh-TW" i="1">
                            <a:latin typeface="Cambria Math" panose="02040503050406030204" pitchFamily="18" charset="0"/>
                            <a:ea typeface="Cambria Math" panose="02040503050406030204" pitchFamily="18" charset="0"/>
                          </a:rPr>
                          <m:t>5</m:t>
                        </m:r>
                      </m:sup>
                    </m:sSup>
                    <m:r>
                      <a:rPr kumimoji="1" lang="en-US" altLang="zh-TW" i="1">
                        <a:latin typeface="Cambria Math" panose="02040503050406030204" pitchFamily="18" charset="0"/>
                        <a:ea typeface="Cambria Math" panose="02040503050406030204" pitchFamily="18" charset="0"/>
                      </a:rPr>
                      <m:t> (</m:t>
                    </m:r>
                    <m:r>
                      <m:rPr>
                        <m:sty m:val="p"/>
                      </m:rPr>
                      <a:rPr kumimoji="1" lang="en-US" altLang="zh-TW">
                        <a:latin typeface="Cambria Math" panose="02040503050406030204" pitchFamily="18" charset="0"/>
                        <a:ea typeface="Cambria Math" panose="02040503050406030204" pitchFamily="18" charset="0"/>
                      </a:rPr>
                      <m:t>m</m:t>
                    </m:r>
                    <m:r>
                      <a:rPr kumimoji="1" lang="en-US" altLang="zh-TW">
                        <a:latin typeface="Cambria Math" panose="02040503050406030204" pitchFamily="18" charset="0"/>
                        <a:ea typeface="Cambria Math" panose="02040503050406030204" pitchFamily="18" charset="0"/>
                      </a:rPr>
                      <m:t>/</m:t>
                    </m:r>
                    <m:r>
                      <m:rPr>
                        <m:sty m:val="p"/>
                      </m:rPr>
                      <a:rPr kumimoji="1" lang="en-US" altLang="zh-TW">
                        <a:latin typeface="Cambria Math" panose="02040503050406030204" pitchFamily="18" charset="0"/>
                        <a:ea typeface="Cambria Math" panose="02040503050406030204" pitchFamily="18" charset="0"/>
                      </a:rPr>
                      <m:t>s</m:t>
                    </m:r>
                    <m:r>
                      <a:rPr kumimoji="1" lang="en-US" altLang="zh-TW" i="1">
                        <a:latin typeface="Cambria Math" panose="02040503050406030204" pitchFamily="18" charset="0"/>
                        <a:ea typeface="Cambria Math" panose="02040503050406030204" pitchFamily="18" charset="0"/>
                      </a:rPr>
                      <m:t>)</m:t>
                    </m:r>
                  </m:oMath>
                </a14:m>
                <a:r>
                  <a:rPr kumimoji="1" lang="zh-TW" altLang="en-US" dirty="0">
                    <a:latin typeface="Kaiti TC" panose="02010600040101010101" pitchFamily="2" charset="-120"/>
                    <a:ea typeface="Kaiti TC" panose="02010600040101010101" pitchFamily="2" charset="-120"/>
                  </a:rPr>
                  <a:t>，所以</a:t>
                </a:r>
                <a:r>
                  <a:rPr kumimoji="1" lang="en-US" altLang="zh-TW" dirty="0">
                    <a:latin typeface="Kaiti TC" panose="02010600040101010101" pitchFamily="2" charset="-120"/>
                    <a:ea typeface="Kaiti TC" panose="02010600040101010101" pitchFamily="2" charset="-120"/>
                  </a:rPr>
                  <a:t> </a:t>
                </a:r>
                <a14:m>
                  <m:oMath xmlns:m="http://schemas.openxmlformats.org/officeDocument/2006/math">
                    <m:sSub>
                      <m:sSubPr>
                        <m:ctrlPr>
                          <a:rPr kumimoji="1" lang="en-US" altLang="zh-TW" i="1">
                            <a:latin typeface="Cambria Math" panose="02040503050406030204" pitchFamily="18" charset="0"/>
                            <a:ea typeface="Kaiti TC" panose="02010600040101010101" pitchFamily="2" charset="-120"/>
                          </a:rPr>
                        </m:ctrlPr>
                      </m:sSubPr>
                      <m:e>
                        <m:r>
                          <a:rPr kumimoji="1" lang="en-US" altLang="zh-TW" i="1" smtClean="0">
                            <a:latin typeface="Cambria Math" panose="02040503050406030204" pitchFamily="18" charset="0"/>
                            <a:ea typeface="Cambria Math" panose="02040503050406030204" pitchFamily="18" charset="0"/>
                          </a:rPr>
                          <m:t>𝜎</m:t>
                        </m:r>
                      </m:e>
                      <m:sub>
                        <m:r>
                          <a:rPr kumimoji="1" lang="en-US" altLang="zh-TW" b="0" i="1" smtClean="0">
                            <a:latin typeface="Cambria Math" panose="02040503050406030204" pitchFamily="18" charset="0"/>
                            <a:ea typeface="Cambria Math" panose="02040503050406030204" pitchFamily="18" charset="0"/>
                          </a:rPr>
                          <m:t>𝑛</m:t>
                        </m:r>
                      </m:sub>
                    </m:sSub>
                    <m:r>
                      <a:rPr kumimoji="1" lang="en-US" altLang="zh-TW" b="0" i="1" smtClean="0">
                        <a:latin typeface="Cambria Math" panose="02040503050406030204" pitchFamily="18" charset="0"/>
                        <a:ea typeface="Kaiti TC" panose="02010600040101010101" pitchFamily="2" charset="-120"/>
                      </a:rPr>
                      <m:t>/</m:t>
                    </m:r>
                    <m:sSub>
                      <m:sSubPr>
                        <m:ctrlPr>
                          <a:rPr kumimoji="1" lang="en-US" altLang="zh-TW" i="1">
                            <a:latin typeface="Cambria Math" panose="02040503050406030204" pitchFamily="18" charset="0"/>
                            <a:ea typeface="Kaiti TC" panose="02010600040101010101" pitchFamily="2" charset="-120"/>
                          </a:rPr>
                        </m:ctrlPr>
                      </m:sSubPr>
                      <m:e>
                        <m:r>
                          <a:rPr kumimoji="1" lang="en-US" altLang="zh-TW" i="1">
                            <a:latin typeface="Cambria Math" panose="02040503050406030204" pitchFamily="18" charset="0"/>
                            <a:ea typeface="Cambria Math" panose="02040503050406030204" pitchFamily="18" charset="0"/>
                          </a:rPr>
                          <m:t>𝜎</m:t>
                        </m:r>
                      </m:e>
                      <m:sub>
                        <m:r>
                          <a:rPr kumimoji="1" lang="en-US" altLang="zh-TW" b="0" i="1" smtClean="0">
                            <a:latin typeface="Cambria Math" panose="02040503050406030204" pitchFamily="18" charset="0"/>
                            <a:ea typeface="Cambria Math" panose="02040503050406030204" pitchFamily="18" charset="0"/>
                          </a:rPr>
                          <m:t>𝑝</m:t>
                        </m:r>
                      </m:sub>
                    </m:sSub>
                    <m:r>
                      <a:rPr kumimoji="1" lang="en-US" altLang="zh-TW" i="1">
                        <a:latin typeface="Cambria Math" panose="02040503050406030204" pitchFamily="18" charset="0"/>
                        <a:ea typeface="Kaiti TC" panose="02010600040101010101" pitchFamily="2" charset="-120"/>
                      </a:rPr>
                      <m:t>≈</m:t>
                    </m:r>
                    <m:r>
                      <a:rPr kumimoji="1" lang="en-US" altLang="zh-TW" b="0" i="1" smtClean="0">
                        <a:latin typeface="Cambria Math" panose="02040503050406030204" pitchFamily="18" charset="0"/>
                        <a:ea typeface="Kaiti TC" panose="02010600040101010101" pitchFamily="2" charset="-120"/>
                      </a:rPr>
                      <m:t>30.5</m:t>
                    </m:r>
                  </m:oMath>
                </a14:m>
                <a:r>
                  <a:rPr kumimoji="1" lang="zh-TW" altLang="en-US" dirty="0">
                    <a:latin typeface="Kaiti TC" panose="02010600040101010101" pitchFamily="2" charset="-120"/>
                    <a:ea typeface="Kaiti TC" panose="02010600040101010101" pitchFamily="2" charset="-120"/>
                  </a:rPr>
                  <a:t>。此外，因為 </a:t>
                </a:r>
                <a:r>
                  <a:rPr kumimoji="1" lang="en-US" altLang="zh-TW" dirty="0">
                    <a:ea typeface="Kaiti TC" panose="02010600040101010101" pitchFamily="2" charset="-120"/>
                  </a:rPr>
                  <a:t>Coulombic-attractive trap </a:t>
                </a:r>
                <a:r>
                  <a:rPr kumimoji="1" lang="zh-TW" altLang="en-US" dirty="0">
                    <a:latin typeface="Kaiti TC" panose="02010600040101010101" pitchFamily="2" charset="-120"/>
                    <a:ea typeface="Kaiti TC" panose="02010600040101010101" pitchFamily="2" charset="-120"/>
                  </a:rPr>
                  <a:t>有著比較大的 </a:t>
                </a:r>
                <a:r>
                  <a:rPr kumimoji="1" lang="en-US" altLang="zh-TW" dirty="0">
                    <a:ea typeface="Kaiti TC" panose="02010600040101010101" pitchFamily="2" charset="-120"/>
                  </a:rPr>
                  <a:t>capture cross-section</a:t>
                </a:r>
                <a:r>
                  <a:rPr kumimoji="1" lang="zh-TW" altLang="en-US" dirty="0">
                    <a:latin typeface="Kaiti TC" panose="02010600040101010101" pitchFamily="2" charset="-120"/>
                    <a:ea typeface="Kaiti TC" panose="02010600040101010101" pitchFamily="2" charset="-120"/>
                  </a:rPr>
                  <a:t>，所以這表示我們的 </a:t>
                </a:r>
                <a:r>
                  <a:rPr kumimoji="1" lang="en-US" altLang="zh-TW" dirty="0">
                    <a:ea typeface="Kaiti TC" panose="02010600040101010101" pitchFamily="2" charset="-120"/>
                  </a:rPr>
                  <a:t>trap</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應該是帶負電以吸引電洞、排斥電子的 </a:t>
                </a:r>
                <a:r>
                  <a:rPr kumimoji="1" lang="en-US" altLang="zh-TW" dirty="0">
                    <a:ea typeface="Kaiti TC" panose="02010600040101010101" pitchFamily="2" charset="-120"/>
                  </a:rPr>
                  <a:t>hole trap</a:t>
                </a:r>
                <a:r>
                  <a:rPr kumimoji="1" lang="zh-TW" altLang="en-US" dirty="0">
                    <a:latin typeface="Kaiti TC" panose="02010600040101010101" pitchFamily="2" charset="-120"/>
                    <a:ea typeface="Kaiti TC" panose="02010600040101010101" pitchFamily="2" charset="-120"/>
                  </a:rPr>
                  <a:t>，與 </a:t>
                </a:r>
                <a:r>
                  <a:rPr kumimoji="1" lang="en-US" altLang="zh-TW" dirty="0">
                    <a:ea typeface="Kaiti TC" panose="02010600040101010101" pitchFamily="2" charset="-120"/>
                  </a:rPr>
                  <a:t>TCAD</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模擬之 </a:t>
                </a:r>
                <a14:m>
                  <m:oMath xmlns:m="http://schemas.openxmlformats.org/officeDocument/2006/math">
                    <m:sSub>
                      <m:sSubPr>
                        <m:ctrlPr>
                          <a:rPr kumimoji="1" lang="en-US" altLang="zh-TW" i="1">
                            <a:latin typeface="Cambria Math" panose="02040503050406030204" pitchFamily="18" charset="0"/>
                            <a:ea typeface="Kaiti TC" panose="02010600040101010101" pitchFamily="2" charset="-120"/>
                          </a:rPr>
                        </m:ctrlPr>
                      </m:sSubPr>
                      <m:e>
                        <m:r>
                          <a:rPr kumimoji="1" lang="en-US" altLang="zh-TW" i="1">
                            <a:latin typeface="Cambria Math" panose="02040503050406030204" pitchFamily="18" charset="0"/>
                            <a:ea typeface="Kaiti TC" panose="02010600040101010101" pitchFamily="2" charset="-120"/>
                          </a:rPr>
                          <m:t>𝐸</m:t>
                        </m:r>
                      </m:e>
                      <m:sub>
                        <m:r>
                          <a:rPr kumimoji="1" lang="en-US" altLang="zh-TW" i="1">
                            <a:latin typeface="Cambria Math" panose="02040503050406030204" pitchFamily="18" charset="0"/>
                            <a:ea typeface="Kaiti TC" panose="02010600040101010101" pitchFamily="2" charset="-120"/>
                          </a:rPr>
                          <m:t>𝑡𝑖</m:t>
                        </m:r>
                      </m:sub>
                    </m:sSub>
                    <m:r>
                      <a:rPr kumimoji="1" lang="en-US" altLang="zh-TW" i="1">
                        <a:latin typeface="Cambria Math" panose="02040503050406030204" pitchFamily="18" charset="0"/>
                        <a:ea typeface="Kaiti TC" panose="02010600040101010101" pitchFamily="2" charset="-120"/>
                      </a:rPr>
                      <m:t>=−0.02</m:t>
                    </m:r>
                    <m:d>
                      <m:dPr>
                        <m:ctrlPr>
                          <a:rPr kumimoji="1" lang="en-US" altLang="zh-TW" i="1">
                            <a:latin typeface="Cambria Math" panose="02040503050406030204" pitchFamily="18" charset="0"/>
                            <a:ea typeface="Kaiti TC" panose="02010600040101010101" pitchFamily="2" charset="-120"/>
                          </a:rPr>
                        </m:ctrlPr>
                      </m:dPr>
                      <m:e>
                        <m:r>
                          <m:rPr>
                            <m:sty m:val="p"/>
                          </m:rPr>
                          <a:rPr kumimoji="1" lang="en-US" altLang="zh-TW">
                            <a:latin typeface="Cambria Math" panose="02040503050406030204" pitchFamily="18" charset="0"/>
                            <a:ea typeface="Kaiti TC" panose="02010600040101010101" pitchFamily="2" charset="-120"/>
                          </a:rPr>
                          <m:t>eV</m:t>
                        </m:r>
                      </m:e>
                    </m:d>
                    <m:r>
                      <a:rPr kumimoji="1" lang="en-US" altLang="zh-TW" i="1">
                        <a:latin typeface="Cambria Math" panose="02040503050406030204" pitchFamily="18" charset="0"/>
                        <a:ea typeface="Kaiti TC" panose="02010600040101010101" pitchFamily="2" charset="-120"/>
                      </a:rPr>
                      <m:t>&lt;0 </m:t>
                    </m:r>
                  </m:oMath>
                </a14:m>
                <a:r>
                  <a:rPr kumimoji="1" lang="zh-TW" altLang="en-US" dirty="0">
                    <a:latin typeface="Kaiti TC" panose="02010600040101010101" pitchFamily="2" charset="-120"/>
                    <a:ea typeface="Kaiti TC" panose="02010600040101010101" pitchFamily="2" charset="-120"/>
                  </a:rPr>
                  <a:t>一致。又因為 </a:t>
                </a:r>
                <a:r>
                  <a:rPr kumimoji="1" lang="en-US" altLang="zh-TW" dirty="0">
                    <a:ea typeface="Kaiti TC" panose="02010600040101010101" pitchFamily="2" charset="-120"/>
                  </a:rPr>
                  <a:t>donor-like trap </a:t>
                </a:r>
                <a:r>
                  <a:rPr kumimoji="1" lang="zh-TW" altLang="en-US" dirty="0">
                    <a:latin typeface="Kaiti TC" panose="02010600040101010101" pitchFamily="2" charset="-120"/>
                    <a:ea typeface="Kaiti TC" panose="02010600040101010101" pitchFamily="2" charset="-120"/>
                  </a:rPr>
                  <a:t>在有電子時不帶電，釋放電子後帶正電； </a:t>
                </a:r>
                <a:r>
                  <a:rPr kumimoji="1" lang="en-US" altLang="zh-TW" dirty="0">
                    <a:ea typeface="Kaiti TC" panose="02010600040101010101" pitchFamily="2" charset="-120"/>
                  </a:rPr>
                  <a:t>acceptor-like trap </a:t>
                </a:r>
                <a:r>
                  <a:rPr kumimoji="1" lang="zh-TW" altLang="en-US" dirty="0">
                    <a:latin typeface="Kaiti TC" panose="02010600040101010101" pitchFamily="2" charset="-120"/>
                    <a:ea typeface="Kaiti TC" panose="02010600040101010101" pitchFamily="2" charset="-120"/>
                  </a:rPr>
                  <a:t>則是在有電子時帶負電，釋放電子後帶不帶電，所以我推測 </a:t>
                </a:r>
                <a:r>
                  <a:rPr kumimoji="1" lang="en-US" altLang="zh-TW" dirty="0">
                    <a:ea typeface="Kaiti TC" panose="02010600040101010101" pitchFamily="2" charset="-120"/>
                  </a:rPr>
                  <a:t>InP</a:t>
                </a:r>
                <a:r>
                  <a:rPr kumimoji="1" lang="en-US" altLang="zh-TW" dirty="0">
                    <a:latin typeface="Kaiti TC" panose="02010600040101010101" pitchFamily="2" charset="-120"/>
                    <a:ea typeface="Kaiti TC" panose="02010600040101010101" pitchFamily="2" charset="-120"/>
                  </a:rPr>
                  <a:t> </a:t>
                </a:r>
                <a:r>
                  <a:rPr kumimoji="1" lang="zh-TW" altLang="en-US" dirty="0">
                    <a:latin typeface="Kaiti TC" panose="02010600040101010101" pitchFamily="2" charset="-120"/>
                    <a:ea typeface="Kaiti TC" panose="02010600040101010101" pitchFamily="2" charset="-120"/>
                  </a:rPr>
                  <a:t>可能有著</a:t>
                </a:r>
                <a:r>
                  <a:rPr kumimoji="1" lang="en-US" altLang="zh-TW" dirty="0">
                    <a:ea typeface="Kaiti TC" panose="02010600040101010101" pitchFamily="2" charset="-120"/>
                  </a:rPr>
                  <a:t> acceptor-like trap (hole trap)</a:t>
                </a:r>
                <a:r>
                  <a:rPr kumimoji="1" lang="zh-TW" altLang="en-US" dirty="0">
                    <a:latin typeface="Kaiti TC" panose="02010600040101010101" pitchFamily="2" charset="-120"/>
                    <a:ea typeface="Kaiti TC" panose="02010600040101010101" pitchFamily="2" charset="-120"/>
                  </a:rPr>
                  <a:t>。不過因為我們對 </a:t>
                </a:r>
                <a:r>
                  <a:rPr kumimoji="1" lang="en-US" altLang="zh-TW" dirty="0">
                    <a:latin typeface="Kaiti TC" panose="02010600040101010101" pitchFamily="2" charset="-120"/>
                    <a:ea typeface="Kaiti TC" panose="02010600040101010101" pitchFamily="2" charset="-120"/>
                  </a:rPr>
                  <a:t>SRH recombination </a:t>
                </a:r>
                <a:r>
                  <a:rPr kumimoji="1" lang="zh-TW" altLang="en-US" dirty="0">
                    <a:latin typeface="Kaiti TC" panose="02010600040101010101" pitchFamily="2" charset="-120"/>
                    <a:ea typeface="Kaiti TC" panose="02010600040101010101" pitchFamily="2" charset="-120"/>
                  </a:rPr>
                  <a:t>機制做了 </a:t>
                </a:r>
                <a:r>
                  <a:rPr kumimoji="1" lang="en-US" altLang="zh-TW" dirty="0">
                    <a:latin typeface="Kaiti TC" panose="02010600040101010101" pitchFamily="2" charset="-120"/>
                    <a:ea typeface="Kaiti TC" panose="02010600040101010101" pitchFamily="2" charset="-120"/>
                  </a:rPr>
                  <a:t>Single level </a:t>
                </a:r>
                <a:r>
                  <a:rPr kumimoji="1" lang="zh-TW" altLang="en-US" dirty="0">
                    <a:latin typeface="Kaiti TC" panose="02010600040101010101" pitchFamily="2" charset="-120"/>
                    <a:ea typeface="Kaiti TC" panose="02010600040101010101" pitchFamily="2" charset="-120"/>
                  </a:rPr>
                  <a:t>的假設，實際狀況應非如此，所以仍需進一步研究確認。</a:t>
                </a:r>
                <a:endParaRPr kumimoji="1" lang="en-US" altLang="zh-TW" dirty="0">
                  <a:latin typeface="Kaiti TC" panose="02010600040101010101" pitchFamily="2" charset="-120"/>
                  <a:ea typeface="Kaiti TC" panose="02010600040101010101" pitchFamily="2" charset="-120"/>
                </a:endParaRPr>
              </a:p>
            </p:txBody>
          </p:sp>
        </mc:Choice>
        <mc:Fallback xmlns="">
          <p:sp>
            <p:nvSpPr>
              <p:cNvPr id="5" name="矩形 4">
                <a:extLst>
                  <a:ext uri="{FF2B5EF4-FFF2-40B4-BE49-F238E27FC236}">
                    <a16:creationId xmlns:a16="http://schemas.microsoft.com/office/drawing/2014/main" id="{C2ACFE1A-B257-F443-BA72-816A484AD000}"/>
                  </a:ext>
                </a:extLst>
              </p:cNvPr>
              <p:cNvSpPr>
                <a:spLocks noRot="1" noChangeAspect="1" noMove="1" noResize="1" noEditPoints="1" noAdjustHandles="1" noChangeArrowheads="1" noChangeShapeType="1" noTextEdit="1"/>
              </p:cNvSpPr>
              <p:nvPr/>
            </p:nvSpPr>
            <p:spPr>
              <a:xfrm>
                <a:off x="706562" y="1479017"/>
                <a:ext cx="10808105" cy="2169440"/>
              </a:xfrm>
              <a:prstGeom prst="rect">
                <a:avLst/>
              </a:prstGeom>
              <a:blipFill>
                <a:blip r:embed="rId3"/>
                <a:stretch>
                  <a:fillRect l="-704" t="-2326" r="-2465" b="-3488"/>
                </a:stretch>
              </a:blipFill>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5859299C-5C35-F848-B0A2-AD3D75DA2785}"/>
              </a:ext>
            </a:extLst>
          </p:cNvPr>
          <p:cNvSpPr txBox="1"/>
          <p:nvPr/>
        </p:nvSpPr>
        <p:spPr>
          <a:xfrm>
            <a:off x="5037243" y="832686"/>
            <a:ext cx="2146742" cy="646331"/>
          </a:xfrm>
          <a:prstGeom prst="rect">
            <a:avLst/>
          </a:prstGeom>
          <a:noFill/>
        </p:spPr>
        <p:txBody>
          <a:bodyPr wrap="none" rtlCol="0">
            <a:spAutoFit/>
          </a:bodyPr>
          <a:lstStyle/>
          <a:p>
            <a:r>
              <a:rPr kumimoji="1" lang="en-US" altLang="zh-TW" sz="3600" dirty="0"/>
              <a:t>Discussion</a:t>
            </a:r>
            <a:endParaRPr kumimoji="1" lang="zh-TW" altLang="en-US" sz="3600" dirty="0">
              <a:latin typeface="+mj-lt"/>
            </a:endParaRPr>
          </a:p>
        </p:txBody>
      </p:sp>
    </p:spTree>
    <p:extLst>
      <p:ext uri="{BB962C8B-B14F-4D97-AF65-F5344CB8AC3E}">
        <p14:creationId xmlns:p14="http://schemas.microsoft.com/office/powerpoint/2010/main" val="1520316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E745949-39FA-5741-B92A-ADDD87BFF39F}"/>
              </a:ext>
            </a:extLst>
          </p:cNvPr>
          <p:cNvPicPr>
            <a:picLocks noChangeAspect="1"/>
          </p:cNvPicPr>
          <p:nvPr/>
        </p:nvPicPr>
        <p:blipFill>
          <a:blip r:embed="rId2"/>
          <a:stretch>
            <a:fillRect/>
          </a:stretch>
        </p:blipFill>
        <p:spPr>
          <a:xfrm>
            <a:off x="662940" y="890246"/>
            <a:ext cx="4862314" cy="5137243"/>
          </a:xfrm>
          <a:prstGeom prst="rect">
            <a:avLst/>
          </a:prstGeom>
          <a:ln>
            <a:solidFill>
              <a:schemeClr val="tx1"/>
            </a:solidFill>
          </a:ln>
        </p:spPr>
      </p:pic>
      <p:pic>
        <p:nvPicPr>
          <p:cNvPr id="5" name="圖片 4">
            <a:extLst>
              <a:ext uri="{FF2B5EF4-FFF2-40B4-BE49-F238E27FC236}">
                <a16:creationId xmlns:a16="http://schemas.microsoft.com/office/drawing/2014/main" id="{FD4692E4-51DF-6C45-AB53-D86404F9FF4F}"/>
              </a:ext>
            </a:extLst>
          </p:cNvPr>
          <p:cNvPicPr>
            <a:picLocks noChangeAspect="1"/>
          </p:cNvPicPr>
          <p:nvPr/>
        </p:nvPicPr>
        <p:blipFill rotWithShape="1">
          <a:blip r:embed="rId3"/>
          <a:srcRect l="3144"/>
          <a:stretch/>
        </p:blipFill>
        <p:spPr>
          <a:xfrm>
            <a:off x="5525254" y="891044"/>
            <a:ext cx="5957856" cy="5136445"/>
          </a:xfrm>
          <a:prstGeom prst="rect">
            <a:avLst/>
          </a:prstGeom>
          <a:ln>
            <a:solidFill>
              <a:schemeClr val="tx1"/>
            </a:solidFill>
          </a:ln>
        </p:spPr>
      </p:pic>
      <p:sp>
        <p:nvSpPr>
          <p:cNvPr id="6" name="文字方塊 5">
            <a:extLst>
              <a:ext uri="{FF2B5EF4-FFF2-40B4-BE49-F238E27FC236}">
                <a16:creationId xmlns:a16="http://schemas.microsoft.com/office/drawing/2014/main" id="{169F2EA7-C52E-4942-87D3-1618FFD7B811}"/>
              </a:ext>
            </a:extLst>
          </p:cNvPr>
          <p:cNvSpPr txBox="1"/>
          <p:nvPr/>
        </p:nvSpPr>
        <p:spPr>
          <a:xfrm>
            <a:off x="7174935" y="3883660"/>
            <a:ext cx="675185" cy="923330"/>
          </a:xfrm>
          <a:prstGeom prst="rect">
            <a:avLst/>
          </a:prstGeom>
          <a:noFill/>
        </p:spPr>
        <p:txBody>
          <a:bodyPr wrap="none" rtlCol="0">
            <a:spAutoFit/>
          </a:bodyPr>
          <a:lstStyle/>
          <a:p>
            <a:r>
              <a:rPr kumimoji="1" lang="en-US" altLang="zh-TW" sz="5400" dirty="0"/>
              <a:t>Si</a:t>
            </a:r>
            <a:endParaRPr kumimoji="1" lang="zh-TW" altLang="en-US" dirty="0"/>
          </a:p>
        </p:txBody>
      </p:sp>
      <p:sp>
        <p:nvSpPr>
          <p:cNvPr id="7" name="文字方塊 6">
            <a:extLst>
              <a:ext uri="{FF2B5EF4-FFF2-40B4-BE49-F238E27FC236}">
                <a16:creationId xmlns:a16="http://schemas.microsoft.com/office/drawing/2014/main" id="{20BB36C9-71BC-0E4B-A7FF-2C7CA726D8BD}"/>
              </a:ext>
            </a:extLst>
          </p:cNvPr>
          <p:cNvSpPr txBox="1"/>
          <p:nvPr/>
        </p:nvSpPr>
        <p:spPr>
          <a:xfrm>
            <a:off x="3760046" y="1281572"/>
            <a:ext cx="1172116" cy="923330"/>
          </a:xfrm>
          <a:prstGeom prst="rect">
            <a:avLst/>
          </a:prstGeom>
          <a:noFill/>
        </p:spPr>
        <p:txBody>
          <a:bodyPr wrap="none" rtlCol="0">
            <a:spAutoFit/>
          </a:bodyPr>
          <a:lstStyle/>
          <a:p>
            <a:r>
              <a:rPr kumimoji="1" lang="en-US" altLang="zh-TW" sz="5400" dirty="0"/>
              <a:t>InP</a:t>
            </a:r>
            <a:endParaRPr kumimoji="1" lang="zh-TW" altLang="en-US" dirty="0"/>
          </a:p>
        </p:txBody>
      </p:sp>
      <p:sp>
        <p:nvSpPr>
          <p:cNvPr id="18" name="文字方塊 17">
            <a:extLst>
              <a:ext uri="{FF2B5EF4-FFF2-40B4-BE49-F238E27FC236}">
                <a16:creationId xmlns:a16="http://schemas.microsoft.com/office/drawing/2014/main" id="{81C995B7-BACB-7246-B6BA-EB6E0BF09CF2}"/>
              </a:ext>
            </a:extLst>
          </p:cNvPr>
          <p:cNvSpPr txBox="1"/>
          <p:nvPr/>
        </p:nvSpPr>
        <p:spPr>
          <a:xfrm>
            <a:off x="1650205" y="2585390"/>
            <a:ext cx="625492" cy="338554"/>
          </a:xfrm>
          <a:prstGeom prst="rect">
            <a:avLst/>
          </a:prstGeom>
          <a:noFill/>
        </p:spPr>
        <p:txBody>
          <a:bodyPr wrap="none" rtlCol="0">
            <a:spAutoFit/>
          </a:bodyPr>
          <a:lstStyle/>
          <a:p>
            <a:r>
              <a:rPr kumimoji="1" lang="en-US" altLang="zh-TW" sz="1600" dirty="0"/>
              <a:t>240K</a:t>
            </a:r>
            <a:endParaRPr kumimoji="1" lang="zh-TW" altLang="en-US" dirty="0"/>
          </a:p>
        </p:txBody>
      </p:sp>
      <p:sp>
        <p:nvSpPr>
          <p:cNvPr id="19" name="文字方塊 18">
            <a:extLst>
              <a:ext uri="{FF2B5EF4-FFF2-40B4-BE49-F238E27FC236}">
                <a16:creationId xmlns:a16="http://schemas.microsoft.com/office/drawing/2014/main" id="{6CCC7BD4-CDAB-0544-8686-5001DA9839CF}"/>
              </a:ext>
            </a:extLst>
          </p:cNvPr>
          <p:cNvSpPr txBox="1"/>
          <p:nvPr/>
        </p:nvSpPr>
        <p:spPr>
          <a:xfrm>
            <a:off x="1650205" y="1139179"/>
            <a:ext cx="625492" cy="338554"/>
          </a:xfrm>
          <a:prstGeom prst="rect">
            <a:avLst/>
          </a:prstGeom>
          <a:noFill/>
        </p:spPr>
        <p:txBody>
          <a:bodyPr wrap="none" rtlCol="0">
            <a:spAutoFit/>
          </a:bodyPr>
          <a:lstStyle/>
          <a:p>
            <a:r>
              <a:rPr kumimoji="1" lang="en-US" altLang="zh-TW" sz="1600" dirty="0"/>
              <a:t>330K</a:t>
            </a:r>
            <a:endParaRPr kumimoji="1" lang="zh-TW" altLang="en-US" sz="1600" dirty="0"/>
          </a:p>
        </p:txBody>
      </p:sp>
      <p:cxnSp>
        <p:nvCxnSpPr>
          <p:cNvPr id="20" name="直線箭頭接點 19">
            <a:extLst>
              <a:ext uri="{FF2B5EF4-FFF2-40B4-BE49-F238E27FC236}">
                <a16:creationId xmlns:a16="http://schemas.microsoft.com/office/drawing/2014/main" id="{7205110E-3D17-A34B-A8A4-0E594778F11F}"/>
              </a:ext>
            </a:extLst>
          </p:cNvPr>
          <p:cNvCxnSpPr>
            <a:cxnSpLocks/>
          </p:cNvCxnSpPr>
          <p:nvPr/>
        </p:nvCxnSpPr>
        <p:spPr>
          <a:xfrm>
            <a:off x="2229919" y="1492488"/>
            <a:ext cx="0" cy="109290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F983BBAA-9E9F-614A-95F0-653B9D85D2D3}"/>
              </a:ext>
            </a:extLst>
          </p:cNvPr>
          <p:cNvCxnSpPr>
            <a:cxnSpLocks/>
          </p:cNvCxnSpPr>
          <p:nvPr/>
        </p:nvCxnSpPr>
        <p:spPr>
          <a:xfrm flipH="1">
            <a:off x="2049947" y="1854906"/>
            <a:ext cx="1566371"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649EBC00-02F9-1A46-A246-0B4FB399A96D}"/>
              </a:ext>
            </a:extLst>
          </p:cNvPr>
          <p:cNvSpPr txBox="1"/>
          <p:nvPr/>
        </p:nvSpPr>
        <p:spPr>
          <a:xfrm>
            <a:off x="1427165" y="1669607"/>
            <a:ext cx="683200" cy="369332"/>
          </a:xfrm>
          <a:prstGeom prst="rect">
            <a:avLst/>
          </a:prstGeom>
          <a:noFill/>
        </p:spPr>
        <p:txBody>
          <a:bodyPr wrap="none" rtlCol="0">
            <a:spAutoFit/>
          </a:bodyPr>
          <a:lstStyle/>
          <a:p>
            <a:r>
              <a:rPr kumimoji="1" lang="en-US" altLang="zh-TW" dirty="0"/>
              <a:t>300K</a:t>
            </a:r>
            <a:endParaRPr kumimoji="1" lang="zh-TW" altLang="en-US" dirty="0"/>
          </a:p>
        </p:txBody>
      </p:sp>
      <p:sp>
        <p:nvSpPr>
          <p:cNvPr id="23" name="矩形 22">
            <a:extLst>
              <a:ext uri="{FF2B5EF4-FFF2-40B4-BE49-F238E27FC236}">
                <a16:creationId xmlns:a16="http://schemas.microsoft.com/office/drawing/2014/main" id="{811345D4-D450-9B4E-840E-A77E2C33E4A2}"/>
              </a:ext>
            </a:extLst>
          </p:cNvPr>
          <p:cNvSpPr/>
          <p:nvPr/>
        </p:nvSpPr>
        <p:spPr>
          <a:xfrm>
            <a:off x="5525254" y="6027489"/>
            <a:ext cx="595785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200" dirty="0"/>
              <a:t>[15] A. B, K. MM, H. MI, D. OE, A. AA, A. F, and T. N, “</a:t>
            </a:r>
            <a:r>
              <a:rPr lang="en" altLang="zh-TW" sz="1200" b="1" dirty="0"/>
              <a:t>Emerging frontiers of N-Type silicon material for photovoltaic applications: The impurity-defect interactions</a:t>
            </a:r>
            <a:r>
              <a:rPr lang="en" altLang="zh-TW" sz="1200" dirty="0"/>
              <a:t>,” </a:t>
            </a:r>
            <a:r>
              <a:rPr lang="en" altLang="zh-TW" sz="1200" i="1" dirty="0"/>
              <a:t>Front </a:t>
            </a:r>
            <a:r>
              <a:rPr lang="en" altLang="zh-TW" sz="1200" i="1" dirty="0" err="1"/>
              <a:t>Nanosci</a:t>
            </a:r>
            <a:r>
              <a:rPr lang="en" altLang="zh-TW" sz="1200" i="1" dirty="0"/>
              <a:t> Nanotech</a:t>
            </a:r>
            <a:r>
              <a:rPr lang="en" altLang="zh-TW" sz="1200" dirty="0"/>
              <a:t>, vol. 1, no. 1, pp. 2–12, 2015.</a:t>
            </a:r>
            <a:endParaRPr lang="en" altLang="zh-TW" sz="1200" dirty="0">
              <a:effectLst/>
            </a:endParaRPr>
          </a:p>
        </p:txBody>
      </p:sp>
    </p:spTree>
    <p:extLst>
      <p:ext uri="{BB962C8B-B14F-4D97-AF65-F5344CB8AC3E}">
        <p14:creationId xmlns:p14="http://schemas.microsoft.com/office/powerpoint/2010/main" val="336323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46EDB8F-708B-4D4F-B903-1801CA58C95F}"/>
              </a:ext>
            </a:extLst>
          </p:cNvPr>
          <p:cNvPicPr>
            <a:picLocks noChangeAspect="1"/>
          </p:cNvPicPr>
          <p:nvPr/>
        </p:nvPicPr>
        <p:blipFill>
          <a:blip r:embed="rId2"/>
          <a:stretch>
            <a:fillRect/>
          </a:stretch>
        </p:blipFill>
        <p:spPr>
          <a:xfrm>
            <a:off x="0" y="59194"/>
            <a:ext cx="12192000" cy="6739612"/>
          </a:xfrm>
          <a:prstGeom prst="rect">
            <a:avLst/>
          </a:prstGeom>
        </p:spPr>
      </p:pic>
      <p:sp>
        <p:nvSpPr>
          <p:cNvPr id="4" name="文字方塊 3">
            <a:extLst>
              <a:ext uri="{FF2B5EF4-FFF2-40B4-BE49-F238E27FC236}">
                <a16:creationId xmlns:a16="http://schemas.microsoft.com/office/drawing/2014/main" id="{93964A26-8203-0547-B4AE-1C5CBE0E0B0E}"/>
              </a:ext>
            </a:extLst>
          </p:cNvPr>
          <p:cNvSpPr txBox="1"/>
          <p:nvPr/>
        </p:nvSpPr>
        <p:spPr>
          <a:xfrm>
            <a:off x="10429010" y="-9741"/>
            <a:ext cx="1723549" cy="923330"/>
          </a:xfrm>
          <a:prstGeom prst="rect">
            <a:avLst/>
          </a:prstGeom>
          <a:noFill/>
        </p:spPr>
        <p:txBody>
          <a:bodyPr wrap="none" rtlCol="0">
            <a:spAutoFit/>
          </a:bodyPr>
          <a:lstStyle/>
          <a:p>
            <a:r>
              <a:rPr kumimoji="1" lang="en-US" altLang="zh-TW" sz="5400" dirty="0"/>
              <a:t>GaAs</a:t>
            </a:r>
            <a:endParaRPr kumimoji="1" lang="zh-TW" altLang="en-US" dirty="0"/>
          </a:p>
        </p:txBody>
      </p:sp>
      <p:sp>
        <p:nvSpPr>
          <p:cNvPr id="5" name="框架 4">
            <a:extLst>
              <a:ext uri="{FF2B5EF4-FFF2-40B4-BE49-F238E27FC236}">
                <a16:creationId xmlns:a16="http://schemas.microsoft.com/office/drawing/2014/main" id="{4AD9CDDB-D660-9444-A68F-8919357AFB6B}"/>
              </a:ext>
            </a:extLst>
          </p:cNvPr>
          <p:cNvSpPr/>
          <p:nvPr/>
        </p:nvSpPr>
        <p:spPr>
          <a:xfrm>
            <a:off x="228600" y="3063240"/>
            <a:ext cx="7132320" cy="377190"/>
          </a:xfrm>
          <a:prstGeom prst="frame">
            <a:avLst>
              <a:gd name="adj1" fmla="val 6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CFA915FB-38E7-744D-A891-5B5ADAAFC5F9}"/>
                  </a:ext>
                </a:extLst>
              </p:cNvPr>
              <p:cNvSpPr txBox="1"/>
              <p:nvPr/>
            </p:nvSpPr>
            <p:spPr>
              <a:xfrm>
                <a:off x="1334841" y="232442"/>
                <a:ext cx="1490838" cy="3277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rgbClr val="FF0000"/>
                              </a:solidFill>
                              <a:latin typeface="Cambria Math" panose="02040503050406030204" pitchFamily="18" charset="0"/>
                            </a:rPr>
                          </m:ctrlPr>
                        </m:sSubPr>
                        <m:e>
                          <m:r>
                            <a:rPr kumimoji="1" lang="en-US" altLang="zh-TW" sz="1400" i="1">
                              <a:solidFill>
                                <a:srgbClr val="FF0000"/>
                              </a:solidFill>
                              <a:latin typeface="Cambria Math" panose="02040503050406030204" pitchFamily="18" charset="0"/>
                              <a:ea typeface="Cambria Math" panose="02040503050406030204" pitchFamily="18" charset="0"/>
                            </a:rPr>
                            <m:t>𝜎</m:t>
                          </m:r>
                        </m:e>
                        <m:sub>
                          <m:r>
                            <a:rPr kumimoji="1" lang="en-US" altLang="zh-TW" sz="1400" i="1">
                              <a:solidFill>
                                <a:srgbClr val="FF0000"/>
                              </a:solidFill>
                              <a:latin typeface="Cambria Math" panose="02040503050406030204" pitchFamily="18" charset="0"/>
                            </a:rPr>
                            <m:t>𝑛</m:t>
                          </m:r>
                        </m:sub>
                      </m:sSub>
                      <m:r>
                        <a:rPr kumimoji="1" lang="en-US" altLang="zh-TW" sz="1400" b="0" i="1" smtClean="0">
                          <a:solidFill>
                            <a:srgbClr val="FF0000"/>
                          </a:solidFill>
                          <a:latin typeface="Cambria Math" panose="02040503050406030204" pitchFamily="18" charset="0"/>
                        </a:rPr>
                        <m:t>/</m:t>
                      </m:r>
                      <m:sSub>
                        <m:sSubPr>
                          <m:ctrlPr>
                            <a:rPr kumimoji="1" lang="en-US" altLang="zh-TW" sz="1400" i="1">
                              <a:solidFill>
                                <a:srgbClr val="FF0000"/>
                              </a:solidFill>
                              <a:latin typeface="Cambria Math" panose="02040503050406030204" pitchFamily="18" charset="0"/>
                            </a:rPr>
                          </m:ctrlPr>
                        </m:sSubPr>
                        <m:e>
                          <m:r>
                            <a:rPr kumimoji="1" lang="en-US" altLang="zh-TW" sz="1400" i="1">
                              <a:solidFill>
                                <a:srgbClr val="FF0000"/>
                              </a:solidFill>
                              <a:latin typeface="Cambria Math" panose="02040503050406030204" pitchFamily="18" charset="0"/>
                              <a:ea typeface="Cambria Math" panose="02040503050406030204" pitchFamily="18" charset="0"/>
                            </a:rPr>
                            <m:t>𝜎</m:t>
                          </m:r>
                        </m:e>
                        <m:sub>
                          <m:r>
                            <a:rPr kumimoji="1" lang="en-US" altLang="zh-TW" sz="1400" i="1">
                              <a:solidFill>
                                <a:srgbClr val="FF0000"/>
                              </a:solidFill>
                              <a:latin typeface="Cambria Math" panose="02040503050406030204" pitchFamily="18" charset="0"/>
                              <a:ea typeface="Cambria Math" panose="02040503050406030204" pitchFamily="18" charset="0"/>
                            </a:rPr>
                            <m:t>𝑝</m:t>
                          </m:r>
                        </m:sub>
                      </m:sSub>
                      <m:r>
                        <a:rPr kumimoji="1" lang="en-US" altLang="zh-TW" sz="1400" b="0" i="1" smtClean="0">
                          <a:solidFill>
                            <a:srgbClr val="FF0000"/>
                          </a:solidFill>
                          <a:latin typeface="Cambria Math" panose="02040503050406030204" pitchFamily="18" charset="0"/>
                        </a:rPr>
                        <m:t>=8</m:t>
                      </m:r>
                      <m:r>
                        <a:rPr kumimoji="1" lang="en-US" altLang="zh-TW" sz="1400" b="0" i="1" smtClean="0">
                          <a:solidFill>
                            <a:srgbClr val="FF0000"/>
                          </a:solidFill>
                          <a:latin typeface="Cambria Math" panose="02040503050406030204" pitchFamily="18" charset="0"/>
                          <a:ea typeface="Cambria Math" panose="02040503050406030204" pitchFamily="18" charset="0"/>
                        </a:rPr>
                        <m:t>×</m:t>
                      </m:r>
                      <m:sSup>
                        <m:sSupPr>
                          <m:ctrlPr>
                            <a:rPr kumimoji="1" lang="en-US" altLang="zh-TW" sz="1400" b="0" i="1" smtClean="0">
                              <a:solidFill>
                                <a:srgbClr val="FF0000"/>
                              </a:solidFill>
                              <a:latin typeface="Cambria Math" panose="02040503050406030204" pitchFamily="18" charset="0"/>
                              <a:ea typeface="Cambria Math" panose="02040503050406030204" pitchFamily="18" charset="0"/>
                            </a:rPr>
                          </m:ctrlPr>
                        </m:sSupPr>
                        <m:e>
                          <m:r>
                            <a:rPr kumimoji="1" lang="en-US" altLang="zh-TW" sz="1400" b="0" i="1" smtClean="0">
                              <a:solidFill>
                                <a:srgbClr val="FF0000"/>
                              </a:solidFill>
                              <a:latin typeface="Cambria Math" panose="02040503050406030204" pitchFamily="18" charset="0"/>
                              <a:ea typeface="Cambria Math" panose="02040503050406030204" pitchFamily="18" charset="0"/>
                            </a:rPr>
                            <m:t>10</m:t>
                          </m:r>
                        </m:e>
                        <m:sup>
                          <m:r>
                            <a:rPr kumimoji="1" lang="en-US" altLang="zh-TW" sz="1400" b="0" i="1" smtClean="0">
                              <a:solidFill>
                                <a:srgbClr val="FF0000"/>
                              </a:solidFill>
                              <a:latin typeface="Cambria Math" panose="02040503050406030204" pitchFamily="18" charset="0"/>
                              <a:ea typeface="Cambria Math" panose="02040503050406030204" pitchFamily="18" charset="0"/>
                            </a:rPr>
                            <m:t>−4</m:t>
                          </m:r>
                        </m:sup>
                      </m:sSup>
                    </m:oMath>
                  </m:oMathPara>
                </a14:m>
                <a:endParaRPr kumimoji="1" lang="zh-TW" altLang="en-US" sz="1400" dirty="0"/>
              </a:p>
            </p:txBody>
          </p:sp>
        </mc:Choice>
        <mc:Fallback xmlns="">
          <p:sp>
            <p:nvSpPr>
              <p:cNvPr id="6" name="文字方塊 5">
                <a:extLst>
                  <a:ext uri="{FF2B5EF4-FFF2-40B4-BE49-F238E27FC236}">
                    <a16:creationId xmlns:a16="http://schemas.microsoft.com/office/drawing/2014/main" id="{CFA915FB-38E7-744D-A891-5B5ADAAFC5F9}"/>
                  </a:ext>
                </a:extLst>
              </p:cNvPr>
              <p:cNvSpPr txBox="1">
                <a:spLocks noRot="1" noChangeAspect="1" noMove="1" noResize="1" noEditPoints="1" noAdjustHandles="1" noChangeArrowheads="1" noChangeShapeType="1" noTextEdit="1"/>
              </p:cNvSpPr>
              <p:nvPr/>
            </p:nvSpPr>
            <p:spPr>
              <a:xfrm>
                <a:off x="1334841" y="232442"/>
                <a:ext cx="1490838" cy="327718"/>
              </a:xfrm>
              <a:prstGeom prst="rect">
                <a:avLst/>
              </a:prstGeom>
              <a:blipFill>
                <a:blip r:embed="rId3"/>
                <a:stretch>
                  <a:fillRect/>
                </a:stretch>
              </a:blipFill>
            </p:spPr>
            <p:txBody>
              <a:bodyPr/>
              <a:lstStyle/>
              <a:p>
                <a:r>
                  <a:rPr lang="zh-TW" altLang="en-US">
                    <a:noFill/>
                  </a:rPr>
                  <a:t> </a:t>
                </a:r>
              </a:p>
            </p:txBody>
          </p:sp>
        </mc:Fallback>
      </mc:AlternateContent>
      <p:cxnSp>
        <p:nvCxnSpPr>
          <p:cNvPr id="8" name="直線箭頭接點 7">
            <a:extLst>
              <a:ext uri="{FF2B5EF4-FFF2-40B4-BE49-F238E27FC236}">
                <a16:creationId xmlns:a16="http://schemas.microsoft.com/office/drawing/2014/main" id="{642D33F1-75BE-244C-A2D1-EFE907010276}"/>
              </a:ext>
            </a:extLst>
          </p:cNvPr>
          <p:cNvCxnSpPr/>
          <p:nvPr/>
        </p:nvCxnSpPr>
        <p:spPr>
          <a:xfrm>
            <a:off x="1485900" y="640080"/>
            <a:ext cx="0" cy="2423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框架 8">
            <a:extLst>
              <a:ext uri="{FF2B5EF4-FFF2-40B4-BE49-F238E27FC236}">
                <a16:creationId xmlns:a16="http://schemas.microsoft.com/office/drawing/2014/main" id="{28A3D878-8F53-7B4A-88FD-DA0142183BE7}"/>
              </a:ext>
            </a:extLst>
          </p:cNvPr>
          <p:cNvSpPr/>
          <p:nvPr/>
        </p:nvSpPr>
        <p:spPr>
          <a:xfrm>
            <a:off x="228600" y="3604260"/>
            <a:ext cx="7132320" cy="659130"/>
          </a:xfrm>
          <a:prstGeom prst="frame">
            <a:avLst>
              <a:gd name="adj1" fmla="val 4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9222A025-8D9D-DE42-A6A4-15C0F3AA9BCC}"/>
                  </a:ext>
                </a:extLst>
              </p:cNvPr>
              <p:cNvSpPr txBox="1"/>
              <p:nvPr/>
            </p:nvSpPr>
            <p:spPr>
              <a:xfrm>
                <a:off x="5268666" y="4360894"/>
                <a:ext cx="1872692" cy="32438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solidFill>
                                <a:srgbClr val="FF0000"/>
                              </a:solidFill>
                              <a:latin typeface="Cambria Math" panose="02040503050406030204" pitchFamily="18" charset="0"/>
                            </a:rPr>
                          </m:ctrlPr>
                        </m:sSubPr>
                        <m:e>
                          <m:r>
                            <a:rPr kumimoji="1" lang="en-US" altLang="zh-TW" sz="1400" i="1">
                              <a:solidFill>
                                <a:srgbClr val="FF0000"/>
                              </a:solidFill>
                              <a:latin typeface="Cambria Math" panose="02040503050406030204" pitchFamily="18" charset="0"/>
                              <a:ea typeface="Cambria Math" panose="02040503050406030204" pitchFamily="18" charset="0"/>
                            </a:rPr>
                            <m:t>𝜎</m:t>
                          </m:r>
                        </m:e>
                        <m:sub>
                          <m:r>
                            <a:rPr kumimoji="1" lang="en-US" altLang="zh-TW" sz="1400" i="1">
                              <a:solidFill>
                                <a:srgbClr val="FF0000"/>
                              </a:solidFill>
                              <a:latin typeface="Cambria Math" panose="02040503050406030204" pitchFamily="18" charset="0"/>
                            </a:rPr>
                            <m:t>𝑛</m:t>
                          </m:r>
                        </m:sub>
                      </m:sSub>
                      <m:r>
                        <a:rPr kumimoji="1" lang="en-US" altLang="zh-TW" sz="1400" i="1">
                          <a:solidFill>
                            <a:srgbClr val="FF0000"/>
                          </a:solidFill>
                          <a:latin typeface="Cambria Math" panose="02040503050406030204" pitchFamily="18" charset="0"/>
                        </a:rPr>
                        <m:t> </m:t>
                      </m:r>
                      <m:r>
                        <a:rPr kumimoji="1" lang="en-US" altLang="zh-TW" sz="1400" b="0" i="1" smtClean="0">
                          <a:solidFill>
                            <a:srgbClr val="FF0000"/>
                          </a:solidFill>
                          <a:latin typeface="Cambria Math" panose="02040503050406030204" pitchFamily="18" charset="0"/>
                        </a:rPr>
                        <m:t>(300</m:t>
                      </m:r>
                      <m:r>
                        <a:rPr kumimoji="1" lang="en-US" altLang="zh-TW" sz="1400" b="0" i="1" smtClean="0">
                          <a:solidFill>
                            <a:srgbClr val="FF0000"/>
                          </a:solidFill>
                          <a:latin typeface="Cambria Math" panose="02040503050406030204" pitchFamily="18" charset="0"/>
                        </a:rPr>
                        <m:t>𝐾</m:t>
                      </m:r>
                      <m:r>
                        <a:rPr kumimoji="1" lang="en-US" altLang="zh-TW" sz="1400" b="0" i="1" smtClean="0">
                          <a:solidFill>
                            <a:srgbClr val="FF0000"/>
                          </a:solidFill>
                          <a:latin typeface="Cambria Math" panose="02040503050406030204" pitchFamily="18" charset="0"/>
                        </a:rPr>
                        <m:t>)/</m:t>
                      </m:r>
                      <m:sSub>
                        <m:sSubPr>
                          <m:ctrlPr>
                            <a:rPr kumimoji="1" lang="en-US" altLang="zh-TW" sz="1400" i="1">
                              <a:solidFill>
                                <a:srgbClr val="FF0000"/>
                              </a:solidFill>
                              <a:latin typeface="Cambria Math" panose="02040503050406030204" pitchFamily="18" charset="0"/>
                            </a:rPr>
                          </m:ctrlPr>
                        </m:sSubPr>
                        <m:e>
                          <m:r>
                            <a:rPr kumimoji="1" lang="en-US" altLang="zh-TW" sz="1400" i="1">
                              <a:solidFill>
                                <a:srgbClr val="FF0000"/>
                              </a:solidFill>
                              <a:latin typeface="Cambria Math" panose="02040503050406030204" pitchFamily="18" charset="0"/>
                              <a:ea typeface="Cambria Math" panose="02040503050406030204" pitchFamily="18" charset="0"/>
                            </a:rPr>
                            <m:t>𝜎</m:t>
                          </m:r>
                        </m:e>
                        <m:sub>
                          <m:r>
                            <a:rPr kumimoji="1" lang="en-US" altLang="zh-TW" sz="1400" i="1">
                              <a:solidFill>
                                <a:srgbClr val="FF0000"/>
                              </a:solidFill>
                              <a:latin typeface="Cambria Math" panose="02040503050406030204" pitchFamily="18" charset="0"/>
                              <a:ea typeface="Cambria Math" panose="02040503050406030204" pitchFamily="18" charset="0"/>
                            </a:rPr>
                            <m:t>𝑝</m:t>
                          </m:r>
                        </m:sub>
                      </m:sSub>
                      <m:r>
                        <a:rPr kumimoji="1" lang="en-US" altLang="zh-TW" sz="1400" b="0" i="1" smtClean="0">
                          <a:solidFill>
                            <a:srgbClr val="FF0000"/>
                          </a:solidFill>
                          <a:latin typeface="Cambria Math" panose="02040503050406030204" pitchFamily="18" charset="0"/>
                        </a:rPr>
                        <m:t>=0.75</m:t>
                      </m:r>
                    </m:oMath>
                  </m:oMathPara>
                </a14:m>
                <a:endParaRPr kumimoji="1" lang="zh-TW" altLang="en-US" sz="1400" dirty="0"/>
              </a:p>
            </p:txBody>
          </p:sp>
        </mc:Choice>
        <mc:Fallback xmlns="">
          <p:sp>
            <p:nvSpPr>
              <p:cNvPr id="10" name="文字方塊 9">
                <a:extLst>
                  <a:ext uri="{FF2B5EF4-FFF2-40B4-BE49-F238E27FC236}">
                    <a16:creationId xmlns:a16="http://schemas.microsoft.com/office/drawing/2014/main" id="{9222A025-8D9D-DE42-A6A4-15C0F3AA9BCC}"/>
                  </a:ext>
                </a:extLst>
              </p:cNvPr>
              <p:cNvSpPr txBox="1">
                <a:spLocks noRot="1" noChangeAspect="1" noMove="1" noResize="1" noEditPoints="1" noAdjustHandles="1" noChangeArrowheads="1" noChangeShapeType="1" noTextEdit="1"/>
              </p:cNvSpPr>
              <p:nvPr/>
            </p:nvSpPr>
            <p:spPr>
              <a:xfrm>
                <a:off x="5268666" y="4360894"/>
                <a:ext cx="1872692" cy="324384"/>
              </a:xfrm>
              <a:prstGeom prst="rect">
                <a:avLst/>
              </a:prstGeom>
              <a:blipFill>
                <a:blip r:embed="rId4"/>
                <a:stretch>
                  <a:fillRect/>
                </a:stretch>
              </a:blipFill>
            </p:spPr>
            <p:txBody>
              <a:bodyPr/>
              <a:lstStyle/>
              <a:p>
                <a:r>
                  <a:rPr lang="zh-TW" altLang="en-US">
                    <a:noFill/>
                  </a:rPr>
                  <a:t> </a:t>
                </a:r>
              </a:p>
            </p:txBody>
          </p:sp>
        </mc:Fallback>
      </mc:AlternateContent>
      <p:sp>
        <p:nvSpPr>
          <p:cNvPr id="11" name="矩形 10">
            <a:extLst>
              <a:ext uri="{FF2B5EF4-FFF2-40B4-BE49-F238E27FC236}">
                <a16:creationId xmlns:a16="http://schemas.microsoft.com/office/drawing/2014/main" id="{C7BFE075-F833-BC47-AB0B-279AC0395958}"/>
              </a:ext>
            </a:extLst>
          </p:cNvPr>
          <p:cNvSpPr/>
          <p:nvPr/>
        </p:nvSpPr>
        <p:spPr>
          <a:xfrm>
            <a:off x="4352812" y="128758"/>
            <a:ext cx="588884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200" dirty="0"/>
              <a:t>[16] A. </a:t>
            </a:r>
            <a:r>
              <a:rPr lang="en" altLang="zh-TW" sz="1200" dirty="0" err="1"/>
              <a:t>Mitonneau</a:t>
            </a:r>
            <a:r>
              <a:rPr lang="en" altLang="zh-TW" sz="1200" dirty="0"/>
              <a:t>, A. Mircea, G. M. Martin, and D. Pons, “</a:t>
            </a:r>
            <a:r>
              <a:rPr lang="en" altLang="zh-TW" sz="1200" b="1" dirty="0"/>
              <a:t>Electron and hole capture cross-sections at deep centers in gallium arsenide</a:t>
            </a:r>
            <a:r>
              <a:rPr lang="en" altLang="zh-TW" sz="1200" dirty="0"/>
              <a:t>,” </a:t>
            </a:r>
            <a:r>
              <a:rPr lang="en" altLang="zh-TW" sz="1200" i="1" dirty="0"/>
              <a:t>Rev. Phys. Appl. (Paris)</a:t>
            </a:r>
            <a:r>
              <a:rPr lang="en" altLang="zh-TW" sz="1200" dirty="0"/>
              <a:t>, vol. 14, no. 10, pp. 853–861, 1979.</a:t>
            </a:r>
            <a:endParaRPr lang="en" altLang="zh-TW" sz="1200" dirty="0">
              <a:effectLst/>
            </a:endParaRPr>
          </a:p>
        </p:txBody>
      </p:sp>
    </p:spTree>
    <p:extLst>
      <p:ext uri="{BB962C8B-B14F-4D97-AF65-F5344CB8AC3E}">
        <p14:creationId xmlns:p14="http://schemas.microsoft.com/office/powerpoint/2010/main" val="2826088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A12811-4B31-9946-876B-ACB11E0F7A03}"/>
              </a:ext>
            </a:extLst>
          </p:cNvPr>
          <p:cNvSpPr>
            <a:spLocks noGrp="1"/>
          </p:cNvSpPr>
          <p:nvPr>
            <p:ph type="title"/>
          </p:nvPr>
        </p:nvSpPr>
        <p:spPr/>
        <p:txBody>
          <a:bodyPr/>
          <a:lstStyle/>
          <a:p>
            <a:r>
              <a:rPr kumimoji="1" lang="en-US" altLang="zh-TW" dirty="0"/>
              <a:t>Paper review: </a:t>
            </a:r>
            <a:br>
              <a:rPr kumimoji="1" lang="en-US" altLang="zh-TW" dirty="0"/>
            </a:br>
            <a:r>
              <a:rPr kumimoji="1" lang="en-US" altLang="zh-TW" dirty="0"/>
              <a:t>deep level in InP</a:t>
            </a:r>
            <a:endParaRPr kumimoji="1" lang="zh-TW" altLang="en-US" dirty="0"/>
          </a:p>
        </p:txBody>
      </p:sp>
      <p:sp>
        <p:nvSpPr>
          <p:cNvPr id="3" name="文字版面配置區 2">
            <a:extLst>
              <a:ext uri="{FF2B5EF4-FFF2-40B4-BE49-F238E27FC236}">
                <a16:creationId xmlns:a16="http://schemas.microsoft.com/office/drawing/2014/main" id="{AC02AF9D-47DF-EF47-B153-5FC9671B8D34}"/>
              </a:ext>
            </a:extLst>
          </p:cNvPr>
          <p:cNvSpPr>
            <a:spLocks noGrp="1"/>
          </p:cNvSpPr>
          <p:nvPr>
            <p:ph type="body" idx="1"/>
          </p:nvPr>
        </p:nvSpPr>
        <p:spPr>
          <a:xfrm>
            <a:off x="2015067" y="3846051"/>
            <a:ext cx="8158690" cy="2097549"/>
          </a:xfrm>
        </p:spPr>
        <p:txBody>
          <a:bodyPr>
            <a:normAutofit fontScale="77500" lnSpcReduction="20000"/>
          </a:bodyPr>
          <a:lstStyle/>
          <a:p>
            <a:pPr algn="l"/>
            <a:r>
              <a:rPr lang="en" altLang="zh-TW" dirty="0"/>
              <a:t>[17] S. R. McAfee, F. </a:t>
            </a:r>
            <a:r>
              <a:rPr lang="en" altLang="zh-TW" dirty="0" err="1"/>
              <a:t>Capasso</a:t>
            </a:r>
            <a:r>
              <a:rPr lang="en" altLang="zh-TW" dirty="0"/>
              <a:t>, D. V. Lang, A. Hutchinson, and W. A. Bonner, “</a:t>
            </a:r>
            <a:r>
              <a:rPr lang="en" altLang="zh-TW" b="1" dirty="0"/>
              <a:t>A study of deep level in bulk n‐InP by transient spectroscopy</a:t>
            </a:r>
            <a:r>
              <a:rPr lang="en" altLang="zh-TW" dirty="0"/>
              <a:t>,” </a:t>
            </a:r>
            <a:r>
              <a:rPr lang="en" altLang="zh-TW" i="1" dirty="0"/>
              <a:t>Journal of Applied Physics</a:t>
            </a:r>
            <a:r>
              <a:rPr lang="en" altLang="zh-TW" dirty="0"/>
              <a:t>, vol. 52, no. 10, pp. 6158–6164, Oct. 1981.</a:t>
            </a:r>
          </a:p>
          <a:p>
            <a:pPr algn="l"/>
            <a:endParaRPr lang="en" altLang="zh-TW" dirty="0"/>
          </a:p>
          <a:p>
            <a:pPr algn="l"/>
            <a:r>
              <a:rPr lang="en" altLang="zh-TW" dirty="0"/>
              <a:t>[18] M. Levinson, H. Temkin, and W. A. Bonner, “</a:t>
            </a:r>
            <a:r>
              <a:rPr lang="en" altLang="zh-TW" b="1" dirty="0"/>
              <a:t>Electron bombardment induced defect states in p-InP</a:t>
            </a:r>
            <a:r>
              <a:rPr lang="en" altLang="zh-TW" dirty="0"/>
              <a:t>,” </a:t>
            </a:r>
            <a:r>
              <a:rPr lang="en" altLang="zh-TW" i="1" dirty="0"/>
              <a:t>Journal of Electronic Materials</a:t>
            </a:r>
            <a:r>
              <a:rPr lang="en" altLang="zh-TW" dirty="0"/>
              <a:t>, vol. 12, no. 2, pp. 423–432, 1983.</a:t>
            </a:r>
          </a:p>
          <a:p>
            <a:endParaRPr lang="en" altLang="zh-TW" dirty="0"/>
          </a:p>
          <a:p>
            <a:endParaRPr kumimoji="1" lang="zh-TW" altLang="en-US" dirty="0"/>
          </a:p>
        </p:txBody>
      </p:sp>
    </p:spTree>
    <p:extLst>
      <p:ext uri="{BB962C8B-B14F-4D97-AF65-F5344CB8AC3E}">
        <p14:creationId xmlns:p14="http://schemas.microsoft.com/office/powerpoint/2010/main" val="663034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A0B45EF-1C8D-CC4E-AF7D-60CBEB7B455A}"/>
              </a:ext>
            </a:extLst>
          </p:cNvPr>
          <p:cNvPicPr>
            <a:picLocks noChangeAspect="1"/>
          </p:cNvPicPr>
          <p:nvPr/>
        </p:nvPicPr>
        <p:blipFill>
          <a:blip r:embed="rId2"/>
          <a:stretch>
            <a:fillRect/>
          </a:stretch>
        </p:blipFill>
        <p:spPr>
          <a:xfrm>
            <a:off x="1319659" y="756605"/>
            <a:ext cx="3863482" cy="3701095"/>
          </a:xfrm>
          <a:prstGeom prst="rect">
            <a:avLst/>
          </a:prstGeom>
          <a:ln>
            <a:solidFill>
              <a:schemeClr val="tx1"/>
            </a:solidFill>
          </a:ln>
        </p:spPr>
      </p:pic>
      <p:pic>
        <p:nvPicPr>
          <p:cNvPr id="5" name="圖片 4">
            <a:extLst>
              <a:ext uri="{FF2B5EF4-FFF2-40B4-BE49-F238E27FC236}">
                <a16:creationId xmlns:a16="http://schemas.microsoft.com/office/drawing/2014/main" id="{A8CE8D30-50BF-2E4C-AEBB-AFF04B910673}"/>
              </a:ext>
            </a:extLst>
          </p:cNvPr>
          <p:cNvPicPr>
            <a:picLocks noChangeAspect="1"/>
          </p:cNvPicPr>
          <p:nvPr/>
        </p:nvPicPr>
        <p:blipFill>
          <a:blip r:embed="rId3"/>
          <a:stretch>
            <a:fillRect/>
          </a:stretch>
        </p:blipFill>
        <p:spPr>
          <a:xfrm>
            <a:off x="5371907" y="1900289"/>
            <a:ext cx="5658043" cy="2557411"/>
          </a:xfrm>
          <a:prstGeom prst="rect">
            <a:avLst/>
          </a:prstGeom>
          <a:ln>
            <a:solidFill>
              <a:schemeClr val="tx1"/>
            </a:solidFill>
          </a:ln>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A45904C2-9464-C34E-A4D0-EF09705F568B}"/>
                  </a:ext>
                </a:extLst>
              </p:cNvPr>
              <p:cNvSpPr txBox="1"/>
              <p:nvPr/>
            </p:nvSpPr>
            <p:spPr>
              <a:xfrm>
                <a:off x="1280160" y="4549140"/>
                <a:ext cx="974979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 altLang="zh-TW" dirty="0"/>
                  <a:t>The DLTS spectrum for a </a:t>
                </a:r>
                <a:r>
                  <a:rPr lang="en" altLang="zh-TW" b="1" dirty="0"/>
                  <a:t>typical Zn-diffused </a:t>
                </a:r>
                <a:r>
                  <a:rPr lang="en" altLang="zh-TW" b="1" dirty="0" err="1"/>
                  <a:t>p</a:t>
                </a:r>
                <a:r>
                  <a:rPr lang="en" altLang="zh-TW" b="1" baseline="30000" dirty="0" err="1"/>
                  <a:t>+</a:t>
                </a:r>
                <a:r>
                  <a:rPr lang="en" altLang="zh-TW" b="1" dirty="0" err="1"/>
                  <a:t>n</a:t>
                </a:r>
                <a:r>
                  <a:rPr lang="en" altLang="zh-TW" b="1" dirty="0"/>
                  <a:t> junction </a:t>
                </a:r>
                <a:r>
                  <a:rPr lang="en" altLang="zh-TW" dirty="0"/>
                  <a:t>is shown in Fig.2 at a depth of 0.65</a:t>
                </a:r>
                <a:r>
                  <a:rPr lang="el-GR" altLang="zh-TW" dirty="0"/>
                  <a:t>μ</a:t>
                </a:r>
                <a:r>
                  <a:rPr lang="en" altLang="zh-TW" dirty="0"/>
                  <a:t>m for the junction. Four electrons traps and </a:t>
                </a:r>
                <a:r>
                  <a:rPr lang="en" altLang="zh-TW" b="1" dirty="0"/>
                  <a:t>two hole traps were observed</a:t>
                </a:r>
                <a:r>
                  <a:rPr lang="en" altLang="zh-TW" dirty="0"/>
                  <a:t>. Similar DLTS spectra were obtained from other samples prepared under different diffusion conditions with the exception of the deeper </a:t>
                </a:r>
                <a:r>
                  <a:rPr lang="en" altLang="zh-TW" b="1" dirty="0"/>
                  <a:t>hole</a:t>
                </a:r>
                <a:r>
                  <a:rPr lang="en" altLang="zh-TW" dirty="0"/>
                  <a:t> trap (</a:t>
                </a:r>
                <a:r>
                  <a:rPr lang="en" altLang="zh-TW" b="1" dirty="0"/>
                  <a:t>H2</a:t>
                </a:r>
                <a:r>
                  <a:rPr lang="en" altLang="zh-TW" dirty="0"/>
                  <a:t>) </a:t>
                </a:r>
                <a:r>
                  <a:rPr lang="en" altLang="zh-TW" b="1" dirty="0"/>
                  <a:t>which was not always present</a:t>
                </a:r>
                <a:r>
                  <a:rPr lang="en" altLang="zh-TW" dirty="0"/>
                  <a:t>. The measured activation energies </a:t>
                </a:r>
                <a14:m>
                  <m:oMath xmlns:m="http://schemas.openxmlformats.org/officeDocument/2006/math">
                    <m:sSub>
                      <m:sSubPr>
                        <m:ctrlPr>
                          <a:rPr lang="en" altLang="zh-TW" i="1" smtClean="0">
                            <a:latin typeface="Cambria Math" panose="02040503050406030204" pitchFamily="18" charset="0"/>
                          </a:rPr>
                        </m:ctrlPr>
                      </m:sSubPr>
                      <m:e>
                        <m:r>
                          <a:rPr lang="en-US" altLang="zh-TW" b="0" i="1" smtClean="0">
                            <a:latin typeface="Cambria Math" panose="02040503050406030204" pitchFamily="18" charset="0"/>
                          </a:rPr>
                          <m:t>𝐸</m:t>
                        </m:r>
                      </m:e>
                      <m:sub>
                        <m:r>
                          <a:rPr lang="en-US" altLang="zh-TW" b="0" i="1" smtClean="0">
                            <a:latin typeface="Cambria Math" panose="02040503050406030204" pitchFamily="18" charset="0"/>
                          </a:rPr>
                          <m:t>𝑎</m:t>
                        </m:r>
                      </m:sub>
                    </m:sSub>
                  </m:oMath>
                </a14:m>
                <a:r>
                  <a:rPr lang="en" altLang="zh-TW" dirty="0"/>
                  <a:t>, maximum trap concentrations </a:t>
                </a:r>
                <a14:m>
                  <m:oMath xmlns:m="http://schemas.openxmlformats.org/officeDocument/2006/math">
                    <m:sSub>
                      <m:sSubPr>
                        <m:ctrlPr>
                          <a:rPr lang="en" altLang="zh-TW" i="1" smtClean="0">
                            <a:latin typeface="Cambria Math" panose="02040503050406030204" pitchFamily="18" charset="0"/>
                          </a:rPr>
                        </m:ctrlPr>
                      </m:sSubPr>
                      <m:e>
                        <m:r>
                          <a:rPr lang="en-US" altLang="zh-TW" b="0" i="1" smtClean="0">
                            <a:latin typeface="Cambria Math" panose="02040503050406030204" pitchFamily="18" charset="0"/>
                          </a:rPr>
                          <m:t>𝑁</m:t>
                        </m:r>
                      </m:e>
                      <m:sub>
                        <m:r>
                          <a:rPr lang="en-US" altLang="zh-TW" b="0" i="1" smtClean="0">
                            <a:latin typeface="Cambria Math" panose="02040503050406030204" pitchFamily="18" charset="0"/>
                          </a:rPr>
                          <m:t>𝑡</m:t>
                        </m:r>
                      </m:sub>
                    </m:sSub>
                  </m:oMath>
                </a14:m>
                <a:r>
                  <a:rPr lang="en" altLang="zh-TW" dirty="0"/>
                  <a:t>, and capture cross-sections are summarized in Table I.</a:t>
                </a:r>
              </a:p>
            </p:txBody>
          </p:sp>
        </mc:Choice>
        <mc:Fallback xmlns="">
          <p:sp>
            <p:nvSpPr>
              <p:cNvPr id="6" name="文字方塊 5">
                <a:extLst>
                  <a:ext uri="{FF2B5EF4-FFF2-40B4-BE49-F238E27FC236}">
                    <a16:creationId xmlns:a16="http://schemas.microsoft.com/office/drawing/2014/main" id="{A45904C2-9464-C34E-A4D0-EF09705F568B}"/>
                  </a:ext>
                </a:extLst>
              </p:cNvPr>
              <p:cNvSpPr txBox="1">
                <a:spLocks noRot="1" noChangeAspect="1" noMove="1" noResize="1" noEditPoints="1" noAdjustHandles="1" noChangeArrowheads="1" noChangeShapeType="1" noTextEdit="1"/>
              </p:cNvSpPr>
              <p:nvPr/>
            </p:nvSpPr>
            <p:spPr>
              <a:xfrm>
                <a:off x="1280160" y="4549140"/>
                <a:ext cx="9749790" cy="1477328"/>
              </a:xfrm>
              <a:prstGeom prst="rect">
                <a:avLst/>
              </a:prstGeom>
              <a:blipFill>
                <a:blip r:embed="rId4"/>
                <a:stretch>
                  <a:fillRect l="-519" t="-840" r="-130" b="-3361"/>
                </a:stretch>
              </a:blipFill>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B4A36101-2295-B645-818F-4C8C60827206}"/>
              </a:ext>
            </a:extLst>
          </p:cNvPr>
          <p:cNvSpPr txBox="1"/>
          <p:nvPr/>
        </p:nvSpPr>
        <p:spPr>
          <a:xfrm>
            <a:off x="2608606" y="877078"/>
            <a:ext cx="859787" cy="523220"/>
          </a:xfrm>
          <a:prstGeom prst="rect">
            <a:avLst/>
          </a:prstGeom>
          <a:noFill/>
        </p:spPr>
        <p:txBody>
          <a:bodyPr wrap="none" rtlCol="0">
            <a:spAutoFit/>
          </a:bodyPr>
          <a:lstStyle/>
          <a:p>
            <a:r>
              <a:rPr kumimoji="1" lang="en-US" altLang="zh-TW" sz="2800" dirty="0"/>
              <a:t>Fig.2</a:t>
            </a:r>
            <a:endParaRPr kumimoji="1" lang="zh-TW" altLang="en-US" sz="2800" dirty="0"/>
          </a:p>
        </p:txBody>
      </p:sp>
      <p:sp>
        <p:nvSpPr>
          <p:cNvPr id="8" name="文字方塊 7">
            <a:extLst>
              <a:ext uri="{FF2B5EF4-FFF2-40B4-BE49-F238E27FC236}">
                <a16:creationId xmlns:a16="http://schemas.microsoft.com/office/drawing/2014/main" id="{60FBEF74-E59B-E544-8EAD-8EBA4DF6D585}"/>
              </a:ext>
            </a:extLst>
          </p:cNvPr>
          <p:cNvSpPr txBox="1"/>
          <p:nvPr/>
        </p:nvSpPr>
        <p:spPr>
          <a:xfrm>
            <a:off x="9739202" y="2051439"/>
            <a:ext cx="1165960" cy="523220"/>
          </a:xfrm>
          <a:prstGeom prst="rect">
            <a:avLst/>
          </a:prstGeom>
          <a:noFill/>
        </p:spPr>
        <p:txBody>
          <a:bodyPr wrap="none" rtlCol="0">
            <a:spAutoFit/>
          </a:bodyPr>
          <a:lstStyle/>
          <a:p>
            <a:r>
              <a:rPr kumimoji="1" lang="en-US" altLang="zh-TW" sz="2800" dirty="0"/>
              <a:t>Table I</a:t>
            </a:r>
            <a:endParaRPr kumimoji="1" lang="zh-TW" altLang="en-US" sz="2800" dirty="0"/>
          </a:p>
        </p:txBody>
      </p:sp>
      <p:sp>
        <p:nvSpPr>
          <p:cNvPr id="9" name="文字方塊 8">
            <a:extLst>
              <a:ext uri="{FF2B5EF4-FFF2-40B4-BE49-F238E27FC236}">
                <a16:creationId xmlns:a16="http://schemas.microsoft.com/office/drawing/2014/main" id="{DC877A18-4DCA-3846-BE6C-DD41586A0AAC}"/>
              </a:ext>
            </a:extLst>
          </p:cNvPr>
          <p:cNvSpPr txBox="1"/>
          <p:nvPr/>
        </p:nvSpPr>
        <p:spPr>
          <a:xfrm>
            <a:off x="872490" y="6372471"/>
            <a:ext cx="105651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 altLang="zh-TW" sz="1200" dirty="0"/>
              <a:t>[17] S. R. McAfee, F. </a:t>
            </a:r>
            <a:r>
              <a:rPr lang="en" altLang="zh-TW" sz="1200" dirty="0" err="1"/>
              <a:t>Capasso</a:t>
            </a:r>
            <a:r>
              <a:rPr lang="en" altLang="zh-TW" sz="1200" dirty="0"/>
              <a:t>, D. V. Lang, A. Hutchinson, and W. A. Bonner, “</a:t>
            </a:r>
            <a:r>
              <a:rPr lang="en" altLang="zh-TW" sz="1200" b="1" dirty="0"/>
              <a:t>A study of deep level in bulk n‐InP by transient spectroscopy</a:t>
            </a:r>
            <a:r>
              <a:rPr lang="en" altLang="zh-TW" sz="1200" dirty="0"/>
              <a:t>,” </a:t>
            </a:r>
            <a:r>
              <a:rPr lang="en" altLang="zh-TW" sz="1200" i="1" dirty="0"/>
              <a:t>Journal of Applied Physics</a:t>
            </a:r>
            <a:r>
              <a:rPr lang="en" altLang="zh-TW" sz="1200" dirty="0"/>
              <a:t>, vol. 52, no. 10, pp. 6158–6164, Oct. 1981.</a:t>
            </a:r>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C5D7BC24-1BC6-234B-93C8-4F4B3139A7ED}"/>
                  </a:ext>
                </a:extLst>
              </p:cNvPr>
              <p:cNvSpPr/>
              <p:nvPr/>
            </p:nvSpPr>
            <p:spPr>
              <a:xfrm>
                <a:off x="5371906" y="712930"/>
                <a:ext cx="5658043" cy="13534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600" dirty="0"/>
                  <a:t>Measured parameters of the four electron traps and two hole traps in </a:t>
                </a:r>
                <a:r>
                  <a:rPr lang="en" altLang="zh-TW" sz="1600" dirty="0" err="1"/>
                  <a:t>p</a:t>
                </a:r>
                <a:r>
                  <a:rPr lang="en" altLang="zh-TW" sz="1600" baseline="30000" dirty="0" err="1"/>
                  <a:t>+</a:t>
                </a:r>
                <a:r>
                  <a:rPr lang="en" altLang="zh-TW" sz="1600" dirty="0" err="1"/>
                  <a:t>n</a:t>
                </a:r>
                <a:r>
                  <a:rPr lang="en" altLang="zh-TW" sz="1600" dirty="0"/>
                  <a:t> junction diodes shown in Fig.2. The emission activation energy </a:t>
                </a:r>
                <a14:m>
                  <m:oMath xmlns:m="http://schemas.openxmlformats.org/officeDocument/2006/math">
                    <m:sSub>
                      <m:sSubPr>
                        <m:ctrlPr>
                          <a:rPr lang="en" altLang="zh-TW" sz="1600" i="1" smtClean="0">
                            <a:latin typeface="Cambria Math" panose="02040503050406030204" pitchFamily="18" charset="0"/>
                          </a:rPr>
                        </m:ctrlPr>
                      </m:sSubPr>
                      <m:e>
                        <m:r>
                          <a:rPr lang="en-US" altLang="zh-TW" sz="1600" b="0" i="1" smtClean="0">
                            <a:latin typeface="Cambria Math" panose="02040503050406030204" pitchFamily="18" charset="0"/>
                          </a:rPr>
                          <m:t>𝐸</m:t>
                        </m:r>
                      </m:e>
                      <m:sub>
                        <m:r>
                          <a:rPr lang="en-US" altLang="zh-TW" sz="1600" b="0" i="1" smtClean="0">
                            <a:latin typeface="Cambria Math" panose="02040503050406030204" pitchFamily="18" charset="0"/>
                          </a:rPr>
                          <m:t>𝑎</m:t>
                        </m:r>
                      </m:sub>
                    </m:sSub>
                  </m:oMath>
                </a14:m>
                <a:r>
                  <a:rPr lang="en" altLang="zh-TW" sz="1600" dirty="0"/>
                  <a:t> is corrected for the </a:t>
                </a:r>
                <a14:m>
                  <m:oMath xmlns:m="http://schemas.openxmlformats.org/officeDocument/2006/math">
                    <m:sSup>
                      <m:sSupPr>
                        <m:ctrlPr>
                          <a:rPr lang="en" altLang="zh-TW" sz="1600" i="1" smtClean="0">
                            <a:latin typeface="Cambria Math" panose="02040503050406030204" pitchFamily="18" charset="0"/>
                          </a:rPr>
                        </m:ctrlPr>
                      </m:sSupPr>
                      <m:e>
                        <m:r>
                          <a:rPr lang="en-US" altLang="zh-TW" sz="1600" b="0" i="1" smtClean="0">
                            <a:latin typeface="Cambria Math" panose="02040503050406030204" pitchFamily="18" charset="0"/>
                          </a:rPr>
                          <m:t>𝑇</m:t>
                        </m:r>
                      </m:e>
                      <m:sup>
                        <m:r>
                          <a:rPr lang="en-US" altLang="zh-TW" sz="1600" b="0" i="1" smtClean="0">
                            <a:latin typeface="Cambria Math" panose="02040503050406030204" pitchFamily="18" charset="0"/>
                          </a:rPr>
                          <m:t>2</m:t>
                        </m:r>
                      </m:sup>
                    </m:sSup>
                  </m:oMath>
                </a14:m>
                <a:r>
                  <a:rPr lang="en" altLang="zh-TW" sz="1600" dirty="0"/>
                  <a:t> dependence of the </a:t>
                </a:r>
                <a:r>
                  <a:rPr lang="en" altLang="zh-TW" sz="1600" dirty="0" err="1"/>
                  <a:t>prefactor</a:t>
                </a:r>
                <a:r>
                  <a:rPr lang="en" altLang="zh-TW" sz="1600" dirty="0"/>
                  <a:t>. The trap density </a:t>
                </a:r>
                <a14:m>
                  <m:oMath xmlns:m="http://schemas.openxmlformats.org/officeDocument/2006/math">
                    <m:sSub>
                      <m:sSubPr>
                        <m:ctrlPr>
                          <a:rPr lang="en" altLang="zh-TW" sz="1600" i="1">
                            <a:latin typeface="Cambria Math" panose="02040503050406030204" pitchFamily="18" charset="0"/>
                          </a:rPr>
                        </m:ctrlPr>
                      </m:sSubPr>
                      <m:e>
                        <m:r>
                          <a:rPr lang="en-US" altLang="zh-TW" sz="1600" i="1">
                            <a:latin typeface="Cambria Math" panose="02040503050406030204" pitchFamily="18" charset="0"/>
                          </a:rPr>
                          <m:t>𝑁</m:t>
                        </m:r>
                      </m:e>
                      <m:sub>
                        <m:r>
                          <a:rPr lang="en-US" altLang="zh-TW" sz="1600" i="1">
                            <a:latin typeface="Cambria Math" panose="02040503050406030204" pitchFamily="18" charset="0"/>
                          </a:rPr>
                          <m:t>𝑡</m:t>
                        </m:r>
                      </m:sub>
                    </m:sSub>
                  </m:oMath>
                </a14:m>
                <a:r>
                  <a:rPr lang="en" altLang="zh-TW" sz="1600" dirty="0"/>
                  <a:t> is obtained from the spatial profile, and </a:t>
                </a:r>
                <a14:m>
                  <m:oMath xmlns:m="http://schemas.openxmlformats.org/officeDocument/2006/math">
                    <m:sSub>
                      <m:sSubPr>
                        <m:ctrlPr>
                          <a:rPr lang="en" altLang="zh-TW" sz="1600" i="1" smtClean="0">
                            <a:latin typeface="Cambria Math" panose="02040503050406030204" pitchFamily="18" charset="0"/>
                          </a:rPr>
                        </m:ctrlPr>
                      </m:sSubPr>
                      <m:e>
                        <m:r>
                          <a:rPr lang="en" altLang="zh-TW" sz="1600" i="1" smtClean="0">
                            <a:latin typeface="Cambria Math" panose="02040503050406030204" pitchFamily="18" charset="0"/>
                            <a:ea typeface="Cambria Math" panose="02040503050406030204" pitchFamily="18" charset="0"/>
                          </a:rPr>
                          <m:t>𝜎</m:t>
                        </m:r>
                      </m:e>
                      <m:sub>
                        <m:r>
                          <a:rPr lang="en-US" altLang="zh-TW" sz="1600" b="0" i="1" smtClean="0">
                            <a:latin typeface="Cambria Math" panose="02040503050406030204" pitchFamily="18" charset="0"/>
                          </a:rPr>
                          <m:t>𝑛</m:t>
                        </m:r>
                      </m:sub>
                    </m:sSub>
                  </m:oMath>
                </a14:m>
                <a:r>
                  <a:rPr lang="en" altLang="zh-TW" sz="1600" dirty="0"/>
                  <a:t> is the capture cross section for electrons.</a:t>
                </a:r>
                <a:endParaRPr lang="en" altLang="zh-TW" sz="1600" dirty="0">
                  <a:effectLst/>
                </a:endParaRPr>
              </a:p>
            </p:txBody>
          </p:sp>
        </mc:Choice>
        <mc:Fallback xmlns="">
          <p:sp>
            <p:nvSpPr>
              <p:cNvPr id="11" name="矩形 10">
                <a:extLst>
                  <a:ext uri="{FF2B5EF4-FFF2-40B4-BE49-F238E27FC236}">
                    <a16:creationId xmlns:a16="http://schemas.microsoft.com/office/drawing/2014/main" id="{C5D7BC24-1BC6-234B-93C8-4F4B3139A7ED}"/>
                  </a:ext>
                </a:extLst>
              </p:cNvPr>
              <p:cNvSpPr>
                <a:spLocks noRot="1" noChangeAspect="1" noMove="1" noResize="1" noEditPoints="1" noAdjustHandles="1" noChangeArrowheads="1" noChangeShapeType="1" noTextEdit="1"/>
              </p:cNvSpPr>
              <p:nvPr/>
            </p:nvSpPr>
            <p:spPr>
              <a:xfrm>
                <a:off x="5371906" y="712930"/>
                <a:ext cx="5658043" cy="1353447"/>
              </a:xfrm>
              <a:prstGeom prst="rect">
                <a:avLst/>
              </a:prstGeom>
              <a:blipFill>
                <a:blip r:embed="rId5"/>
                <a:stretch>
                  <a:fillRect l="-447" t="-917" r="-671" b="-917"/>
                </a:stretch>
              </a:blipFill>
            </p:spPr>
            <p:txBody>
              <a:bodyPr/>
              <a:lstStyle/>
              <a:p>
                <a:r>
                  <a:rPr lang="zh-TW" altLang="en-US">
                    <a:noFill/>
                  </a:rPr>
                  <a:t> </a:t>
                </a:r>
              </a:p>
            </p:txBody>
          </p:sp>
        </mc:Fallback>
      </mc:AlternateContent>
      <p:sp>
        <p:nvSpPr>
          <p:cNvPr id="12" name="框架 11">
            <a:extLst>
              <a:ext uri="{FF2B5EF4-FFF2-40B4-BE49-F238E27FC236}">
                <a16:creationId xmlns:a16="http://schemas.microsoft.com/office/drawing/2014/main" id="{C2CF4FA5-57BF-9048-AE82-5E26AA47680D}"/>
              </a:ext>
            </a:extLst>
          </p:cNvPr>
          <p:cNvSpPr/>
          <p:nvPr/>
        </p:nvSpPr>
        <p:spPr>
          <a:xfrm>
            <a:off x="5371906" y="3900668"/>
            <a:ext cx="1885421" cy="266218"/>
          </a:xfrm>
          <a:prstGeom prst="frame">
            <a:avLst>
              <a:gd name="adj1" fmla="val 30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0007FF"/>
              </a:solidFill>
            </a:endParaRPr>
          </a:p>
        </p:txBody>
      </p:sp>
      <p:cxnSp>
        <p:nvCxnSpPr>
          <p:cNvPr id="14" name="直線箭頭接點 13">
            <a:extLst>
              <a:ext uri="{FF2B5EF4-FFF2-40B4-BE49-F238E27FC236}">
                <a16:creationId xmlns:a16="http://schemas.microsoft.com/office/drawing/2014/main" id="{611E41D5-9755-CB45-B084-4A794D8D8268}"/>
              </a:ext>
            </a:extLst>
          </p:cNvPr>
          <p:cNvCxnSpPr>
            <a:cxnSpLocks/>
          </p:cNvCxnSpPr>
          <p:nvPr/>
        </p:nvCxnSpPr>
        <p:spPr>
          <a:xfrm flipH="1" flipV="1">
            <a:off x="5086350" y="3802486"/>
            <a:ext cx="238992" cy="15125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圓角矩形 15">
            <a:extLst>
              <a:ext uri="{FF2B5EF4-FFF2-40B4-BE49-F238E27FC236}">
                <a16:creationId xmlns:a16="http://schemas.microsoft.com/office/drawing/2014/main" id="{0F2E9C89-0A7D-7541-A0C2-0A132D7F74A0}"/>
              </a:ext>
            </a:extLst>
          </p:cNvPr>
          <p:cNvSpPr/>
          <p:nvPr/>
        </p:nvSpPr>
        <p:spPr>
          <a:xfrm>
            <a:off x="3059262" y="3027843"/>
            <a:ext cx="1949618" cy="10282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TW" altLang="en-US" dirty="0"/>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D199D47C-4C95-4247-9CFF-12CDB33E0082}"/>
                  </a:ext>
                </a:extLst>
              </p:cNvPr>
              <p:cNvSpPr txBox="1"/>
              <p:nvPr/>
            </p:nvSpPr>
            <p:spPr>
              <a:xfrm>
                <a:off x="3162532" y="3064977"/>
                <a:ext cx="186660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200" i="1" smtClean="0">
                              <a:solidFill>
                                <a:schemeClr val="bg1"/>
                              </a:solidFill>
                              <a:latin typeface="Cambria Math" panose="02040503050406030204" pitchFamily="18" charset="0"/>
                            </a:rPr>
                          </m:ctrlPr>
                        </m:sSubPr>
                        <m:e>
                          <m:r>
                            <a:rPr kumimoji="1" lang="en-US" altLang="zh-TW" sz="1200" b="0" i="1" smtClean="0">
                              <a:solidFill>
                                <a:schemeClr val="bg1"/>
                              </a:solidFill>
                              <a:latin typeface="Cambria Math" panose="02040503050406030204" pitchFamily="18" charset="0"/>
                            </a:rPr>
                            <m:t>𝐸</m:t>
                          </m:r>
                        </m:e>
                        <m:sub>
                          <m:r>
                            <a:rPr kumimoji="1" lang="en-US" altLang="zh-TW" sz="1200" b="0" i="1" smtClean="0">
                              <a:solidFill>
                                <a:schemeClr val="bg1"/>
                              </a:solidFill>
                              <a:latin typeface="Cambria Math" panose="02040503050406030204" pitchFamily="18" charset="0"/>
                            </a:rPr>
                            <m:t>𝑡𝑖</m:t>
                          </m:r>
                        </m:sub>
                      </m:sSub>
                      <m:r>
                        <a:rPr kumimoji="1" lang="en-US" altLang="zh-TW" sz="1200" b="0" i="1" smtClean="0">
                          <a:solidFill>
                            <a:schemeClr val="bg1"/>
                          </a:solidFill>
                          <a:latin typeface="Cambria Math" panose="02040503050406030204" pitchFamily="18" charset="0"/>
                        </a:rPr>
                        <m:t>=−0.02</m:t>
                      </m:r>
                      <m:r>
                        <a:rPr kumimoji="1" lang="en-US" altLang="zh-TW" sz="1200" b="0" i="1" smtClean="0">
                          <a:solidFill>
                            <a:schemeClr val="bg1"/>
                          </a:solidFill>
                          <a:latin typeface="Cambria Math" panose="02040503050406030204" pitchFamily="18" charset="0"/>
                          <a:ea typeface="Cambria Math" panose="02040503050406030204" pitchFamily="18" charset="0"/>
                        </a:rPr>
                        <m:t>±0.002</m:t>
                      </m:r>
                      <m:r>
                        <a:rPr kumimoji="1" lang="en-US" altLang="zh-TW" sz="1200" b="0" i="1" smtClean="0">
                          <a:solidFill>
                            <a:schemeClr val="bg1"/>
                          </a:solidFill>
                          <a:latin typeface="Cambria Math" panose="02040503050406030204" pitchFamily="18" charset="0"/>
                        </a:rPr>
                        <m:t>(</m:t>
                      </m:r>
                      <m:r>
                        <m:rPr>
                          <m:sty m:val="p"/>
                        </m:rPr>
                        <a:rPr kumimoji="1" lang="en-US" altLang="zh-TW" sz="1200" b="0" i="0" smtClean="0">
                          <a:solidFill>
                            <a:schemeClr val="bg1"/>
                          </a:solidFill>
                          <a:latin typeface="Cambria Math" panose="02040503050406030204" pitchFamily="18" charset="0"/>
                        </a:rPr>
                        <m:t>eV</m:t>
                      </m:r>
                      <m:r>
                        <a:rPr kumimoji="1" lang="en-US" altLang="zh-TW" sz="1200" b="0" i="1" smtClean="0">
                          <a:solidFill>
                            <a:schemeClr val="bg1"/>
                          </a:solidFill>
                          <a:latin typeface="Cambria Math" panose="02040503050406030204" pitchFamily="18" charset="0"/>
                        </a:rPr>
                        <m:t>)</m:t>
                      </m:r>
                    </m:oMath>
                  </m:oMathPara>
                </a14:m>
                <a:endParaRPr kumimoji="1" lang="zh-TW" altLang="en-US" sz="1200" dirty="0">
                  <a:solidFill>
                    <a:schemeClr val="bg1"/>
                  </a:solidFill>
                </a:endParaRPr>
              </a:p>
            </p:txBody>
          </p:sp>
        </mc:Choice>
        <mc:Fallback xmlns="">
          <p:sp>
            <p:nvSpPr>
              <p:cNvPr id="18" name="文字方塊 17">
                <a:extLst>
                  <a:ext uri="{FF2B5EF4-FFF2-40B4-BE49-F238E27FC236}">
                    <a16:creationId xmlns:a16="http://schemas.microsoft.com/office/drawing/2014/main" id="{D199D47C-4C95-4247-9CFF-12CDB33E0082}"/>
                  </a:ext>
                </a:extLst>
              </p:cNvPr>
              <p:cNvSpPr txBox="1">
                <a:spLocks noRot="1" noChangeAspect="1" noMove="1" noResize="1" noEditPoints="1" noAdjustHandles="1" noChangeArrowheads="1" noChangeShapeType="1" noTextEdit="1"/>
              </p:cNvSpPr>
              <p:nvPr/>
            </p:nvSpPr>
            <p:spPr>
              <a:xfrm>
                <a:off x="3162532" y="3064977"/>
                <a:ext cx="1866601" cy="276999"/>
              </a:xfrm>
              <a:prstGeom prst="rect">
                <a:avLst/>
              </a:prstGeom>
              <a:blipFill>
                <a:blip r:embed="rId6"/>
                <a:stretch>
                  <a:fillRect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3C4992E5-3C6E-4C46-AFFF-2DBA0A023CFE}"/>
                  </a:ext>
                </a:extLst>
              </p:cNvPr>
              <p:cNvSpPr txBox="1"/>
              <p:nvPr/>
            </p:nvSpPr>
            <p:spPr>
              <a:xfrm>
                <a:off x="3379185" y="3273172"/>
                <a:ext cx="1558375" cy="305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TW" sz="1200" b="0" i="1" smtClean="0">
                          <a:solidFill>
                            <a:schemeClr val="bg1"/>
                          </a:solidFill>
                          <a:latin typeface="Cambria Math" panose="02040503050406030204" pitchFamily="18" charset="0"/>
                          <a:ea typeface="Cambria Math" panose="02040503050406030204" pitchFamily="18" charset="0"/>
                        </a:rPr>
                        <m:t>≈</m:t>
                      </m:r>
                      <m:sSub>
                        <m:sSubPr>
                          <m:ctrlPr>
                            <a:rPr kumimoji="1" lang="en-US" altLang="zh-TW" sz="1200" i="1">
                              <a:solidFill>
                                <a:schemeClr val="bg1"/>
                              </a:solidFill>
                              <a:latin typeface="Cambria Math" panose="02040503050406030204" pitchFamily="18" charset="0"/>
                            </a:rPr>
                          </m:ctrlPr>
                        </m:sSubPr>
                        <m:e>
                          <m:r>
                            <a:rPr kumimoji="1" lang="en-US" altLang="zh-TW" sz="1200" i="1">
                              <a:solidFill>
                                <a:schemeClr val="bg1"/>
                              </a:solidFill>
                              <a:latin typeface="Cambria Math" panose="02040503050406030204" pitchFamily="18" charset="0"/>
                            </a:rPr>
                            <m:t>𝐸</m:t>
                          </m:r>
                        </m:e>
                        <m:sub>
                          <m:r>
                            <a:rPr kumimoji="1" lang="en-US" altLang="zh-TW" sz="1200" i="1">
                              <a:solidFill>
                                <a:schemeClr val="bg1"/>
                              </a:solidFill>
                              <a:latin typeface="Cambria Math" panose="02040503050406030204" pitchFamily="18" charset="0"/>
                            </a:rPr>
                            <m:t>𝑡</m:t>
                          </m:r>
                        </m:sub>
                      </m:sSub>
                      <m:r>
                        <a:rPr kumimoji="1" lang="en-US" altLang="zh-TW" sz="1200" b="0" i="1" smtClean="0">
                          <a:solidFill>
                            <a:schemeClr val="bg1"/>
                          </a:solidFill>
                          <a:latin typeface="Cambria Math" panose="02040503050406030204" pitchFamily="18" charset="0"/>
                          <a:ea typeface="Cambria Math" panose="02040503050406030204" pitchFamily="18" charset="0"/>
                        </a:rPr>
                        <m:t>−</m:t>
                      </m:r>
                      <m:d>
                        <m:dPr>
                          <m:ctrlPr>
                            <a:rPr kumimoji="1" lang="en-US" altLang="zh-TW" sz="1200" b="0" i="1" smtClean="0">
                              <a:solidFill>
                                <a:schemeClr val="bg1"/>
                              </a:solidFill>
                              <a:latin typeface="Cambria Math" panose="02040503050406030204" pitchFamily="18" charset="0"/>
                              <a:ea typeface="Cambria Math" panose="02040503050406030204" pitchFamily="18" charset="0"/>
                            </a:rPr>
                          </m:ctrlPr>
                        </m:dPr>
                        <m:e>
                          <m:sSub>
                            <m:sSubPr>
                              <m:ctrlPr>
                                <a:rPr kumimoji="1" lang="en-US" altLang="zh-TW" sz="1200" i="1">
                                  <a:solidFill>
                                    <a:schemeClr val="bg1"/>
                                  </a:solidFill>
                                  <a:latin typeface="Cambria Math" panose="02040503050406030204" pitchFamily="18" charset="0"/>
                                  <a:ea typeface="Cambria Math" panose="02040503050406030204" pitchFamily="18" charset="0"/>
                                </a:rPr>
                              </m:ctrlPr>
                            </m:sSubPr>
                            <m:e>
                              <m:r>
                                <a:rPr kumimoji="1" lang="en-US" altLang="zh-TW" sz="1200" i="1">
                                  <a:solidFill>
                                    <a:schemeClr val="bg1"/>
                                  </a:solidFill>
                                  <a:latin typeface="Cambria Math" panose="02040503050406030204" pitchFamily="18" charset="0"/>
                                  <a:ea typeface="Cambria Math" panose="02040503050406030204" pitchFamily="18" charset="0"/>
                                </a:rPr>
                                <m:t>𝐸</m:t>
                              </m:r>
                            </m:e>
                            <m:sub>
                              <m:r>
                                <a:rPr kumimoji="1" lang="en-US" altLang="zh-TW" sz="1200" i="1">
                                  <a:solidFill>
                                    <a:schemeClr val="bg1"/>
                                  </a:solidFill>
                                  <a:latin typeface="Cambria Math" panose="02040503050406030204" pitchFamily="18" charset="0"/>
                                  <a:ea typeface="Cambria Math" panose="02040503050406030204" pitchFamily="18" charset="0"/>
                                </a:rPr>
                                <m:t>𝑣</m:t>
                              </m:r>
                            </m:sub>
                          </m:sSub>
                          <m:r>
                            <a:rPr kumimoji="1" lang="en-US" altLang="zh-TW" sz="1200" i="1">
                              <a:solidFill>
                                <a:schemeClr val="bg1"/>
                              </a:solidFill>
                              <a:latin typeface="Cambria Math" panose="02040503050406030204" pitchFamily="18" charset="0"/>
                              <a:ea typeface="Cambria Math" panose="02040503050406030204" pitchFamily="18" charset="0"/>
                            </a:rPr>
                            <m:t>+</m:t>
                          </m:r>
                          <m:sSub>
                            <m:sSubPr>
                              <m:ctrlPr>
                                <a:rPr kumimoji="1" lang="en-US" altLang="zh-TW" sz="1200" i="1">
                                  <a:solidFill>
                                    <a:schemeClr val="bg1"/>
                                  </a:solidFill>
                                  <a:latin typeface="Cambria Math" panose="02040503050406030204" pitchFamily="18" charset="0"/>
                                  <a:ea typeface="Cambria Math" panose="02040503050406030204" pitchFamily="18" charset="0"/>
                                </a:rPr>
                              </m:ctrlPr>
                            </m:sSubPr>
                            <m:e>
                              <m:r>
                                <a:rPr kumimoji="1" lang="en-US" altLang="zh-TW" sz="1200" i="1">
                                  <a:solidFill>
                                    <a:schemeClr val="bg1"/>
                                  </a:solidFill>
                                  <a:latin typeface="Cambria Math" panose="02040503050406030204" pitchFamily="18" charset="0"/>
                                  <a:ea typeface="Cambria Math" panose="02040503050406030204" pitchFamily="18" charset="0"/>
                                </a:rPr>
                                <m:t>𝐸</m:t>
                              </m:r>
                            </m:e>
                            <m:sub>
                              <m:r>
                                <a:rPr kumimoji="1" lang="en-US" altLang="zh-TW" sz="1200" i="1">
                                  <a:solidFill>
                                    <a:schemeClr val="bg1"/>
                                  </a:solidFill>
                                  <a:latin typeface="Cambria Math" panose="02040503050406030204" pitchFamily="18" charset="0"/>
                                  <a:ea typeface="Cambria Math" panose="02040503050406030204" pitchFamily="18" charset="0"/>
                                </a:rPr>
                                <m:t>𝑔</m:t>
                              </m:r>
                            </m:sub>
                          </m:sSub>
                          <m:r>
                            <a:rPr kumimoji="1" lang="en-US" altLang="zh-TW" sz="1200" b="0" i="1" smtClean="0">
                              <a:solidFill>
                                <a:schemeClr val="bg1"/>
                              </a:solidFill>
                              <a:latin typeface="Cambria Math" panose="02040503050406030204" pitchFamily="18" charset="0"/>
                              <a:ea typeface="Cambria Math" panose="02040503050406030204" pitchFamily="18" charset="0"/>
                            </a:rPr>
                            <m:t>/2</m:t>
                          </m:r>
                        </m:e>
                      </m:d>
                    </m:oMath>
                  </m:oMathPara>
                </a14:m>
                <a:endParaRPr kumimoji="1" lang="zh-TW" altLang="en-US" sz="1200" dirty="0">
                  <a:solidFill>
                    <a:schemeClr val="bg1"/>
                  </a:solidFill>
                </a:endParaRPr>
              </a:p>
            </p:txBody>
          </p:sp>
        </mc:Choice>
        <mc:Fallback xmlns="">
          <p:sp>
            <p:nvSpPr>
              <p:cNvPr id="19" name="文字方塊 18">
                <a:extLst>
                  <a:ext uri="{FF2B5EF4-FFF2-40B4-BE49-F238E27FC236}">
                    <a16:creationId xmlns:a16="http://schemas.microsoft.com/office/drawing/2014/main" id="{3C4992E5-3C6E-4C46-AFFF-2DBA0A023CFE}"/>
                  </a:ext>
                </a:extLst>
              </p:cNvPr>
              <p:cNvSpPr txBox="1">
                <a:spLocks noRot="1" noChangeAspect="1" noMove="1" noResize="1" noEditPoints="1" noAdjustHandles="1" noChangeArrowheads="1" noChangeShapeType="1" noTextEdit="1"/>
              </p:cNvSpPr>
              <p:nvPr/>
            </p:nvSpPr>
            <p:spPr>
              <a:xfrm>
                <a:off x="3379185" y="3273172"/>
                <a:ext cx="1558375" cy="305276"/>
              </a:xfrm>
              <a:prstGeom prst="rect">
                <a:avLst/>
              </a:prstGeom>
              <a:blipFill>
                <a:blip r:embed="rId7"/>
                <a:stretch>
                  <a:fillRect/>
                </a:stretch>
              </a:blipFill>
            </p:spPr>
            <p:txBody>
              <a:bodyPr/>
              <a:lstStyle/>
              <a:p>
                <a:r>
                  <a:rPr lang="zh-TW" altLang="en-US">
                    <a:noFill/>
                  </a:rPr>
                  <a:t> </a:t>
                </a:r>
              </a:p>
            </p:txBody>
          </p:sp>
        </mc:Fallback>
      </mc:AlternateContent>
      <p:sp>
        <p:nvSpPr>
          <p:cNvPr id="20" name="矩形 19">
            <a:extLst>
              <a:ext uri="{FF2B5EF4-FFF2-40B4-BE49-F238E27FC236}">
                <a16:creationId xmlns:a16="http://schemas.microsoft.com/office/drawing/2014/main" id="{FC2305B1-46CE-BE41-A306-36D463AAD3A0}"/>
              </a:ext>
            </a:extLst>
          </p:cNvPr>
          <p:cNvSpPr/>
          <p:nvPr/>
        </p:nvSpPr>
        <p:spPr>
          <a:xfrm>
            <a:off x="3059262" y="2658292"/>
            <a:ext cx="739305"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kumimoji="1" lang="en-US" altLang="zh-TW" sz="1600" dirty="0"/>
              <a:t>TCAD</a:t>
            </a:r>
            <a:endParaRPr lang="zh-TW" altLang="en-US" sz="1600" dirty="0"/>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A1ACF636-CE27-2E43-9656-F61621D52CD2}"/>
                  </a:ext>
                </a:extLst>
              </p:cNvPr>
              <p:cNvSpPr txBox="1"/>
              <p:nvPr/>
            </p:nvSpPr>
            <p:spPr>
              <a:xfrm>
                <a:off x="3379184" y="3558940"/>
                <a:ext cx="147021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TW" sz="1200" b="0" i="1" smtClean="0">
                          <a:solidFill>
                            <a:schemeClr val="bg1"/>
                          </a:solidFill>
                          <a:latin typeface="Cambria Math" panose="02040503050406030204" pitchFamily="18" charset="0"/>
                          <a:ea typeface="Cambria Math" panose="02040503050406030204" pitchFamily="18" charset="0"/>
                        </a:rPr>
                        <m:t>≈</m:t>
                      </m:r>
                      <m:sSub>
                        <m:sSubPr>
                          <m:ctrlPr>
                            <a:rPr kumimoji="1" lang="en-US" altLang="zh-TW" sz="1200" i="1">
                              <a:solidFill>
                                <a:schemeClr val="bg1"/>
                              </a:solidFill>
                              <a:latin typeface="Cambria Math" panose="02040503050406030204" pitchFamily="18" charset="0"/>
                            </a:rPr>
                          </m:ctrlPr>
                        </m:sSubPr>
                        <m:e>
                          <m:r>
                            <a:rPr kumimoji="1" lang="en-US" altLang="zh-TW" sz="1200" i="1">
                              <a:solidFill>
                                <a:schemeClr val="bg1"/>
                              </a:solidFill>
                              <a:latin typeface="Cambria Math" panose="02040503050406030204" pitchFamily="18" charset="0"/>
                            </a:rPr>
                            <m:t>𝐸</m:t>
                          </m:r>
                        </m:e>
                        <m:sub>
                          <m:r>
                            <a:rPr kumimoji="1" lang="en-US" altLang="zh-TW" sz="1200" i="1">
                              <a:solidFill>
                                <a:schemeClr val="bg1"/>
                              </a:solidFill>
                              <a:latin typeface="Cambria Math" panose="02040503050406030204" pitchFamily="18" charset="0"/>
                            </a:rPr>
                            <m:t>𝑡</m:t>
                          </m:r>
                        </m:sub>
                      </m:sSub>
                      <m:r>
                        <a:rPr kumimoji="1" lang="en-US" altLang="zh-TW" sz="1200" b="0" i="1" smtClean="0">
                          <a:solidFill>
                            <a:schemeClr val="bg1"/>
                          </a:solidFill>
                          <a:latin typeface="Cambria Math" panose="02040503050406030204" pitchFamily="18" charset="0"/>
                          <a:ea typeface="Cambria Math" panose="02040503050406030204" pitchFamily="18" charset="0"/>
                        </a:rPr>
                        <m:t>−</m:t>
                      </m:r>
                      <m:d>
                        <m:dPr>
                          <m:ctrlPr>
                            <a:rPr kumimoji="1" lang="en-US" altLang="zh-TW" sz="1200" b="0" i="1" smtClean="0">
                              <a:solidFill>
                                <a:schemeClr val="bg1"/>
                              </a:solidFill>
                              <a:latin typeface="Cambria Math" panose="02040503050406030204" pitchFamily="18" charset="0"/>
                              <a:ea typeface="Cambria Math" panose="02040503050406030204" pitchFamily="18" charset="0"/>
                            </a:rPr>
                          </m:ctrlPr>
                        </m:dPr>
                        <m:e>
                          <m:sSub>
                            <m:sSubPr>
                              <m:ctrlPr>
                                <a:rPr kumimoji="1" lang="en-US" altLang="zh-TW" sz="1200" i="1">
                                  <a:solidFill>
                                    <a:schemeClr val="bg1"/>
                                  </a:solidFill>
                                  <a:latin typeface="Cambria Math" panose="02040503050406030204" pitchFamily="18" charset="0"/>
                                  <a:ea typeface="Cambria Math" panose="02040503050406030204" pitchFamily="18" charset="0"/>
                                </a:rPr>
                              </m:ctrlPr>
                            </m:sSubPr>
                            <m:e>
                              <m:r>
                                <a:rPr kumimoji="1" lang="en-US" altLang="zh-TW" sz="1200" i="1">
                                  <a:solidFill>
                                    <a:schemeClr val="bg1"/>
                                  </a:solidFill>
                                  <a:latin typeface="Cambria Math" panose="02040503050406030204" pitchFamily="18" charset="0"/>
                                  <a:ea typeface="Cambria Math" panose="02040503050406030204" pitchFamily="18" charset="0"/>
                                </a:rPr>
                                <m:t>𝐸</m:t>
                              </m:r>
                            </m:e>
                            <m:sub>
                              <m:r>
                                <a:rPr kumimoji="1" lang="en-US" altLang="zh-TW" sz="1200" i="1">
                                  <a:solidFill>
                                    <a:schemeClr val="bg1"/>
                                  </a:solidFill>
                                  <a:latin typeface="Cambria Math" panose="02040503050406030204" pitchFamily="18" charset="0"/>
                                  <a:ea typeface="Cambria Math" panose="02040503050406030204" pitchFamily="18" charset="0"/>
                                </a:rPr>
                                <m:t>𝑣</m:t>
                              </m:r>
                            </m:sub>
                          </m:sSub>
                          <m:r>
                            <a:rPr kumimoji="1" lang="en-US" altLang="zh-TW" sz="1200" i="1">
                              <a:solidFill>
                                <a:schemeClr val="bg1"/>
                              </a:solidFill>
                              <a:latin typeface="Cambria Math" panose="02040503050406030204" pitchFamily="18" charset="0"/>
                              <a:ea typeface="Cambria Math" panose="02040503050406030204" pitchFamily="18" charset="0"/>
                            </a:rPr>
                            <m:t>+</m:t>
                          </m:r>
                          <m:r>
                            <a:rPr kumimoji="1" lang="en-US" altLang="zh-TW" sz="1200" i="1" smtClean="0">
                              <a:solidFill>
                                <a:schemeClr val="bg1"/>
                              </a:solidFill>
                              <a:latin typeface="Cambria Math" panose="02040503050406030204" pitchFamily="18" charset="0"/>
                              <a:ea typeface="Cambria Math" panose="02040503050406030204" pitchFamily="18" charset="0"/>
                            </a:rPr>
                            <m:t>0</m:t>
                          </m:r>
                          <m:r>
                            <a:rPr kumimoji="1" lang="en-US" altLang="zh-TW" sz="1200" b="0" i="1" smtClean="0">
                              <a:solidFill>
                                <a:schemeClr val="bg1"/>
                              </a:solidFill>
                              <a:latin typeface="Cambria Math" panose="02040503050406030204" pitchFamily="18" charset="0"/>
                              <a:ea typeface="Cambria Math" panose="02040503050406030204" pitchFamily="18" charset="0"/>
                            </a:rPr>
                            <m:t>.67</m:t>
                          </m:r>
                        </m:e>
                      </m:d>
                    </m:oMath>
                  </m:oMathPara>
                </a14:m>
                <a:endParaRPr kumimoji="1" lang="zh-TW" altLang="en-US" sz="1200" dirty="0">
                  <a:solidFill>
                    <a:schemeClr val="bg1"/>
                  </a:solidFill>
                </a:endParaRPr>
              </a:p>
            </p:txBody>
          </p:sp>
        </mc:Choice>
        <mc:Fallback xmlns="">
          <p:sp>
            <p:nvSpPr>
              <p:cNvPr id="21" name="文字方塊 20">
                <a:extLst>
                  <a:ext uri="{FF2B5EF4-FFF2-40B4-BE49-F238E27FC236}">
                    <a16:creationId xmlns:a16="http://schemas.microsoft.com/office/drawing/2014/main" id="{A1ACF636-CE27-2E43-9656-F61621D52CD2}"/>
                  </a:ext>
                </a:extLst>
              </p:cNvPr>
              <p:cNvSpPr txBox="1">
                <a:spLocks noRot="1" noChangeAspect="1" noMove="1" noResize="1" noEditPoints="1" noAdjustHandles="1" noChangeArrowheads="1" noChangeShapeType="1" noTextEdit="1"/>
              </p:cNvSpPr>
              <p:nvPr/>
            </p:nvSpPr>
            <p:spPr>
              <a:xfrm>
                <a:off x="3379184" y="3558940"/>
                <a:ext cx="1470211" cy="276999"/>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FA27B6B2-835A-CC44-9D3B-4083E16DAB43}"/>
                  </a:ext>
                </a:extLst>
              </p:cNvPr>
              <p:cNvSpPr txBox="1"/>
              <p:nvPr/>
            </p:nvSpPr>
            <p:spPr>
              <a:xfrm>
                <a:off x="3054348" y="3786606"/>
                <a:ext cx="188808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zh-TW" altLang="en-US" sz="1200" i="1" smtClean="0">
                          <a:solidFill>
                            <a:schemeClr val="bg1"/>
                          </a:solidFill>
                          <a:latin typeface="Cambria Math" panose="02040503050406030204" pitchFamily="18" charset="0"/>
                        </a:rPr>
                        <m:t>∴</m:t>
                      </m:r>
                      <m:sSub>
                        <m:sSubPr>
                          <m:ctrlPr>
                            <a:rPr kumimoji="1" lang="en-US" altLang="zh-TW" sz="1200" i="1">
                              <a:solidFill>
                                <a:schemeClr val="bg1"/>
                              </a:solidFill>
                              <a:latin typeface="Cambria Math" panose="02040503050406030204" pitchFamily="18" charset="0"/>
                            </a:rPr>
                          </m:ctrlPr>
                        </m:sSubPr>
                        <m:e>
                          <m:r>
                            <a:rPr kumimoji="1" lang="en-US" altLang="zh-TW" sz="1200" i="1">
                              <a:solidFill>
                                <a:schemeClr val="bg1"/>
                              </a:solidFill>
                              <a:latin typeface="Cambria Math" panose="02040503050406030204" pitchFamily="18" charset="0"/>
                            </a:rPr>
                            <m:t>𝐸</m:t>
                          </m:r>
                        </m:e>
                        <m:sub>
                          <m:r>
                            <a:rPr kumimoji="1" lang="en-US" altLang="zh-TW" sz="1200" i="1">
                              <a:solidFill>
                                <a:schemeClr val="bg1"/>
                              </a:solidFill>
                              <a:latin typeface="Cambria Math" panose="02040503050406030204" pitchFamily="18" charset="0"/>
                            </a:rPr>
                            <m:t>𝑡</m:t>
                          </m:r>
                        </m:sub>
                      </m:sSub>
                      <m:r>
                        <a:rPr kumimoji="1" lang="en-US" altLang="zh-TW" sz="1200" i="1" smtClean="0">
                          <a:solidFill>
                            <a:schemeClr val="bg1"/>
                          </a:solidFill>
                          <a:latin typeface="Cambria Math" panose="02040503050406030204" pitchFamily="18" charset="0"/>
                          <a:ea typeface="Cambria Math" panose="02040503050406030204" pitchFamily="18" charset="0"/>
                        </a:rPr>
                        <m:t>≈</m:t>
                      </m:r>
                      <m:sSub>
                        <m:sSubPr>
                          <m:ctrlPr>
                            <a:rPr kumimoji="1" lang="en-US" altLang="zh-TW" sz="1200" i="1" smtClean="0">
                              <a:solidFill>
                                <a:schemeClr val="bg1"/>
                              </a:solidFill>
                              <a:latin typeface="Cambria Math" panose="02040503050406030204" pitchFamily="18" charset="0"/>
                              <a:ea typeface="Cambria Math" panose="02040503050406030204" pitchFamily="18" charset="0"/>
                            </a:rPr>
                          </m:ctrlPr>
                        </m:sSubPr>
                        <m:e>
                          <m:r>
                            <a:rPr kumimoji="1" lang="en-US" altLang="zh-TW" sz="1200" b="0" i="1" smtClean="0">
                              <a:solidFill>
                                <a:schemeClr val="bg1"/>
                              </a:solidFill>
                              <a:latin typeface="Cambria Math" panose="02040503050406030204" pitchFamily="18" charset="0"/>
                              <a:ea typeface="Cambria Math" panose="02040503050406030204" pitchFamily="18" charset="0"/>
                            </a:rPr>
                            <m:t>𝐸</m:t>
                          </m:r>
                        </m:e>
                        <m:sub>
                          <m:r>
                            <a:rPr kumimoji="1" lang="en-US" altLang="zh-TW" sz="1200" b="0" i="1" smtClean="0">
                              <a:solidFill>
                                <a:schemeClr val="bg1"/>
                              </a:solidFill>
                              <a:latin typeface="Cambria Math" panose="02040503050406030204" pitchFamily="18" charset="0"/>
                              <a:ea typeface="Cambria Math" panose="02040503050406030204" pitchFamily="18" charset="0"/>
                            </a:rPr>
                            <m:t>𝑣</m:t>
                          </m:r>
                        </m:sub>
                      </m:sSub>
                      <m:r>
                        <a:rPr kumimoji="1" lang="en-US" altLang="zh-TW" sz="1200" b="0" i="1" smtClean="0">
                          <a:solidFill>
                            <a:schemeClr val="bg1"/>
                          </a:solidFill>
                          <a:latin typeface="Cambria Math" panose="02040503050406030204" pitchFamily="18" charset="0"/>
                          <a:ea typeface="Cambria Math" panose="02040503050406030204" pitchFamily="18" charset="0"/>
                        </a:rPr>
                        <m:t>+0.65</m:t>
                      </m:r>
                      <m:r>
                        <a:rPr kumimoji="1" lang="en-US" altLang="zh-TW" sz="1200" i="1">
                          <a:solidFill>
                            <a:schemeClr val="bg1"/>
                          </a:solidFill>
                          <a:latin typeface="Cambria Math" panose="02040503050406030204" pitchFamily="18" charset="0"/>
                          <a:ea typeface="Cambria Math" panose="02040503050406030204" pitchFamily="18" charset="0"/>
                        </a:rPr>
                        <m:t>±0.002</m:t>
                      </m:r>
                    </m:oMath>
                  </m:oMathPara>
                </a14:m>
                <a:endParaRPr kumimoji="1" lang="zh-TW" altLang="en-US" sz="1200" dirty="0">
                  <a:solidFill>
                    <a:schemeClr val="bg1"/>
                  </a:solidFill>
                </a:endParaRPr>
              </a:p>
            </p:txBody>
          </p:sp>
        </mc:Choice>
        <mc:Fallback xmlns="">
          <p:sp>
            <p:nvSpPr>
              <p:cNvPr id="23" name="文字方塊 22">
                <a:extLst>
                  <a:ext uri="{FF2B5EF4-FFF2-40B4-BE49-F238E27FC236}">
                    <a16:creationId xmlns:a16="http://schemas.microsoft.com/office/drawing/2014/main" id="{FA27B6B2-835A-CC44-9D3B-4083E16DAB43}"/>
                  </a:ext>
                </a:extLst>
              </p:cNvPr>
              <p:cNvSpPr txBox="1">
                <a:spLocks noRot="1" noChangeAspect="1" noMove="1" noResize="1" noEditPoints="1" noAdjustHandles="1" noChangeArrowheads="1" noChangeShapeType="1" noTextEdit="1"/>
              </p:cNvSpPr>
              <p:nvPr/>
            </p:nvSpPr>
            <p:spPr>
              <a:xfrm>
                <a:off x="3054348" y="3786606"/>
                <a:ext cx="1888081" cy="276999"/>
              </a:xfrm>
              <a:prstGeom prst="rect">
                <a:avLst/>
              </a:prstGeom>
              <a:blipFill>
                <a:blip r:embed="rId9"/>
                <a:stretch>
                  <a:fillRect/>
                </a:stretch>
              </a:blipFill>
            </p:spPr>
            <p:txBody>
              <a:bodyPr/>
              <a:lstStyle/>
              <a:p>
                <a:r>
                  <a:rPr lang="zh-TW" altLang="en-US">
                    <a:noFill/>
                  </a:rPr>
                  <a:t> </a:t>
                </a:r>
              </a:p>
            </p:txBody>
          </p:sp>
        </mc:Fallback>
      </mc:AlternateContent>
      <p:sp>
        <p:nvSpPr>
          <p:cNvPr id="25" name="甜甜圈 24">
            <a:extLst>
              <a:ext uri="{FF2B5EF4-FFF2-40B4-BE49-F238E27FC236}">
                <a16:creationId xmlns:a16="http://schemas.microsoft.com/office/drawing/2014/main" id="{6A38C62B-E5FE-614B-8D47-B836CEA9EA5C}"/>
              </a:ext>
            </a:extLst>
          </p:cNvPr>
          <p:cNvSpPr/>
          <p:nvPr/>
        </p:nvSpPr>
        <p:spPr>
          <a:xfrm>
            <a:off x="3942566" y="973404"/>
            <a:ext cx="620110" cy="683172"/>
          </a:xfrm>
          <a:prstGeom prst="donut">
            <a:avLst>
              <a:gd name="adj" fmla="val 24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FF0000"/>
              </a:solidFill>
            </a:endParaRPr>
          </a:p>
        </p:txBody>
      </p:sp>
    </p:spTree>
    <p:extLst>
      <p:ext uri="{BB962C8B-B14F-4D97-AF65-F5344CB8AC3E}">
        <p14:creationId xmlns:p14="http://schemas.microsoft.com/office/powerpoint/2010/main" val="4196456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25FC9E5-205F-1C4B-9562-D64B2AB37335}"/>
              </a:ext>
            </a:extLst>
          </p:cNvPr>
          <p:cNvPicPr>
            <a:picLocks noChangeAspect="1"/>
          </p:cNvPicPr>
          <p:nvPr/>
        </p:nvPicPr>
        <p:blipFill>
          <a:blip r:embed="rId2"/>
          <a:stretch>
            <a:fillRect/>
          </a:stretch>
        </p:blipFill>
        <p:spPr>
          <a:xfrm>
            <a:off x="1099701" y="691723"/>
            <a:ext cx="4136328" cy="5485894"/>
          </a:xfrm>
          <a:prstGeom prst="rect">
            <a:avLst/>
          </a:prstGeom>
          <a:ln>
            <a:solidFill>
              <a:schemeClr val="tx1"/>
            </a:solidFill>
          </a:ln>
        </p:spPr>
      </p:pic>
      <p:sp>
        <p:nvSpPr>
          <p:cNvPr id="4" name="矩形 3">
            <a:extLst>
              <a:ext uri="{FF2B5EF4-FFF2-40B4-BE49-F238E27FC236}">
                <a16:creationId xmlns:a16="http://schemas.microsoft.com/office/drawing/2014/main" id="{BD35A493-0B8A-724B-B271-FAF9DAEAD44B}"/>
              </a:ext>
            </a:extLst>
          </p:cNvPr>
          <p:cNvSpPr/>
          <p:nvPr/>
        </p:nvSpPr>
        <p:spPr>
          <a:xfrm>
            <a:off x="446314" y="6374311"/>
            <a:ext cx="11201399"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200" dirty="0"/>
              <a:t>[18] M. Levinson, H. Temkin, and W. A. Bonner, “</a:t>
            </a:r>
            <a:r>
              <a:rPr lang="en" altLang="zh-TW" sz="1200" b="1" dirty="0"/>
              <a:t>Electron bombardment induced defect states in p-InP</a:t>
            </a:r>
            <a:r>
              <a:rPr lang="en" altLang="zh-TW" sz="1200" dirty="0"/>
              <a:t>,” </a:t>
            </a:r>
            <a:r>
              <a:rPr lang="en" altLang="zh-TW" sz="1200" i="1" dirty="0"/>
              <a:t>Journal of Electronic Materials</a:t>
            </a:r>
            <a:r>
              <a:rPr lang="en" altLang="zh-TW" sz="1200" dirty="0"/>
              <a:t>, vol. 12, no. 2, pp. 423–432, 1983.</a:t>
            </a:r>
            <a:endParaRPr lang="en" altLang="zh-TW" sz="1200" dirty="0">
              <a:effectLst/>
            </a:endParaRPr>
          </a:p>
        </p:txBody>
      </p:sp>
      <p:pic>
        <p:nvPicPr>
          <p:cNvPr id="6" name="圖片 5">
            <a:extLst>
              <a:ext uri="{FF2B5EF4-FFF2-40B4-BE49-F238E27FC236}">
                <a16:creationId xmlns:a16="http://schemas.microsoft.com/office/drawing/2014/main" id="{9AEDD065-BFEB-0D42-B339-EE8EE6F058C1}"/>
              </a:ext>
            </a:extLst>
          </p:cNvPr>
          <p:cNvPicPr>
            <a:picLocks noChangeAspect="1"/>
          </p:cNvPicPr>
          <p:nvPr/>
        </p:nvPicPr>
        <p:blipFill>
          <a:blip r:embed="rId3"/>
          <a:stretch>
            <a:fillRect/>
          </a:stretch>
        </p:blipFill>
        <p:spPr>
          <a:xfrm>
            <a:off x="6568965" y="4518353"/>
            <a:ext cx="4754616" cy="1659264"/>
          </a:xfrm>
          <a:prstGeom prst="rect">
            <a:avLst/>
          </a:prstGeom>
          <a:ln>
            <a:solidFill>
              <a:schemeClr val="tx1"/>
            </a:solidFill>
          </a:ln>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EA839CC2-67F2-3B41-85D4-0035FCB62F47}"/>
                  </a:ext>
                </a:extLst>
              </p:cNvPr>
              <p:cNvSpPr/>
              <p:nvPr/>
            </p:nvSpPr>
            <p:spPr>
              <a:xfrm>
                <a:off x="5791201" y="752788"/>
                <a:ext cx="5753098" cy="1815882"/>
              </a:xfrm>
              <a:prstGeom prst="rect">
                <a:avLst/>
              </a:prstGeom>
            </p:spPr>
            <p:txBody>
              <a:bodyPr wrap="square">
                <a:spAutoFit/>
              </a:bodyPr>
              <a:lstStyle/>
              <a:p>
                <a:r>
                  <a:rPr lang="en" altLang="zh-TW" sz="1600" dirty="0"/>
                  <a:t>A typical post-irradiation DLTS spectrum is shown in Fig. 1(b). Two peaks, H2 and </a:t>
                </a:r>
                <a:r>
                  <a:rPr lang="en" altLang="zh-TW" sz="1600" dirty="0">
                    <a:solidFill>
                      <a:srgbClr val="FF0000"/>
                    </a:solidFill>
                  </a:rPr>
                  <a:t>H4</a:t>
                </a:r>
                <a:r>
                  <a:rPr lang="en" altLang="zh-TW" sz="1600" dirty="0"/>
                  <a:t>, appear with introduction rates </a:t>
                </a:r>
                <a14:m>
                  <m:oMath xmlns:m="http://schemas.openxmlformats.org/officeDocument/2006/math">
                    <m:r>
                      <a:rPr lang="en-US" altLang="zh-TW" sz="1600" b="0" i="1" smtClean="0">
                        <a:latin typeface="Cambria Math" panose="02040503050406030204" pitchFamily="18" charset="0"/>
                      </a:rPr>
                      <m:t>𝑑</m:t>
                    </m:r>
                    <m:sSub>
                      <m:sSubPr>
                        <m:ctrlPr>
                          <a:rPr lang="en-US" altLang="zh-TW" sz="1600" b="0" i="1" smtClean="0">
                            <a:latin typeface="Cambria Math" panose="02040503050406030204" pitchFamily="18" charset="0"/>
                          </a:rPr>
                        </m:ctrlPr>
                      </m:sSubPr>
                      <m:e>
                        <m:r>
                          <a:rPr lang="en-US" altLang="zh-TW" sz="1600" b="0" i="1" smtClean="0">
                            <a:latin typeface="Cambria Math" panose="02040503050406030204" pitchFamily="18" charset="0"/>
                          </a:rPr>
                          <m:t>𝑁</m:t>
                        </m:r>
                      </m:e>
                      <m:sub>
                        <m:r>
                          <a:rPr lang="en-US" altLang="zh-TW" sz="1600" b="0" i="1" smtClean="0">
                            <a:latin typeface="Cambria Math" panose="02040503050406030204" pitchFamily="18" charset="0"/>
                          </a:rPr>
                          <m:t>𝑡</m:t>
                        </m:r>
                      </m:sub>
                    </m:sSub>
                    <m:r>
                      <a:rPr lang="en-US" altLang="zh-TW" sz="1600" b="0" i="1" smtClean="0">
                        <a:latin typeface="Cambria Math" panose="02040503050406030204" pitchFamily="18" charset="0"/>
                      </a:rPr>
                      <m:t>/</m:t>
                    </m:r>
                    <m:r>
                      <a:rPr lang="en-US" altLang="zh-TW" sz="1600" b="0" i="1" smtClean="0">
                        <a:latin typeface="Cambria Math" panose="02040503050406030204" pitchFamily="18" charset="0"/>
                      </a:rPr>
                      <m:t>𝑑</m:t>
                    </m:r>
                    <m:r>
                      <a:rPr lang="en-US" altLang="zh-TW" sz="1600" b="0" i="1" smtClean="0">
                        <a:latin typeface="Cambria Math" panose="02040503050406030204" pitchFamily="18" charset="0"/>
                        <a:ea typeface="Cambria Math" panose="02040503050406030204" pitchFamily="18" charset="0"/>
                      </a:rPr>
                      <m:t>𝜙</m:t>
                    </m:r>
                  </m:oMath>
                </a14:m>
                <a:r>
                  <a:rPr lang="en" altLang="zh-TW" sz="1600" dirty="0"/>
                  <a:t> of 1.0 and 0.04, and hole emission activation energies 0.34 and </a:t>
                </a:r>
                <a:r>
                  <a:rPr lang="en" altLang="zh-TW" sz="1600" dirty="0">
                    <a:solidFill>
                      <a:srgbClr val="FF0000"/>
                    </a:solidFill>
                  </a:rPr>
                  <a:t>0.58 eV </a:t>
                </a:r>
                <a:r>
                  <a:rPr lang="en" altLang="zh-TW" sz="1600" dirty="0"/>
                  <a:t>respectively (Fig. 2). Again the hole capture rates were beyond experimental measurement capability yielding capture cross-sections greater than </a:t>
                </a:r>
                <a14:m>
                  <m:oMath xmlns:m="http://schemas.openxmlformats.org/officeDocument/2006/math">
                    <m:r>
                      <a:rPr lang="en-US" altLang="zh-TW" sz="1600" b="0" i="1" smtClean="0">
                        <a:latin typeface="Cambria Math" panose="02040503050406030204" pitchFamily="18" charset="0"/>
                      </a:rPr>
                      <m:t>1.9</m:t>
                    </m:r>
                    <m:r>
                      <a:rPr lang="en-US" altLang="zh-TW" sz="1600" b="0" i="1" smtClean="0">
                        <a:latin typeface="Cambria Math" panose="02040503050406030204" pitchFamily="18" charset="0"/>
                        <a:ea typeface="Cambria Math" panose="02040503050406030204" pitchFamily="18" charset="0"/>
                      </a:rPr>
                      <m:t>×</m:t>
                    </m:r>
                    <m:sSup>
                      <m:sSupPr>
                        <m:ctrlPr>
                          <a:rPr lang="en-US" altLang="zh-TW" sz="1600" b="0" i="1" smtClean="0">
                            <a:latin typeface="Cambria Math" panose="02040503050406030204" pitchFamily="18" charset="0"/>
                            <a:ea typeface="Cambria Math" panose="02040503050406030204" pitchFamily="18" charset="0"/>
                          </a:rPr>
                        </m:ctrlPr>
                      </m:sSupPr>
                      <m:e>
                        <m:r>
                          <a:rPr lang="en-US" altLang="zh-TW" sz="1600" b="0" i="1" smtClean="0">
                            <a:latin typeface="Cambria Math" panose="02040503050406030204" pitchFamily="18" charset="0"/>
                            <a:ea typeface="Cambria Math" panose="02040503050406030204" pitchFamily="18" charset="0"/>
                          </a:rPr>
                          <m:t>10</m:t>
                        </m:r>
                      </m:e>
                      <m:sup>
                        <m:r>
                          <a:rPr lang="en-US" altLang="zh-TW" sz="1600" b="0" i="1" smtClean="0">
                            <a:latin typeface="Cambria Math" panose="02040503050406030204" pitchFamily="18" charset="0"/>
                            <a:ea typeface="Cambria Math" panose="02040503050406030204" pitchFamily="18" charset="0"/>
                          </a:rPr>
                          <m:t>−17</m:t>
                        </m:r>
                      </m:sup>
                    </m:sSup>
                  </m:oMath>
                </a14:m>
                <a:r>
                  <a:rPr lang="en" altLang="zh-TW" sz="1600" dirty="0"/>
                  <a:t> and </a:t>
                </a:r>
                <a14:m>
                  <m:oMath xmlns:m="http://schemas.openxmlformats.org/officeDocument/2006/math">
                    <m:r>
                      <a:rPr lang="en-US" altLang="zh-TW" sz="1600" i="1">
                        <a:latin typeface="Cambria Math" panose="02040503050406030204" pitchFamily="18" charset="0"/>
                      </a:rPr>
                      <m:t>1.</m:t>
                    </m:r>
                    <m:r>
                      <a:rPr lang="en-US" altLang="zh-TW" sz="1600" b="0" i="1" smtClean="0">
                        <a:latin typeface="Cambria Math" panose="02040503050406030204" pitchFamily="18" charset="0"/>
                      </a:rPr>
                      <m:t>5</m:t>
                    </m:r>
                    <m:r>
                      <a:rPr lang="en-US" altLang="zh-TW" sz="1600" i="1">
                        <a:latin typeface="Cambria Math" panose="02040503050406030204" pitchFamily="18" charset="0"/>
                        <a:ea typeface="Cambria Math" panose="02040503050406030204" pitchFamily="18" charset="0"/>
                      </a:rPr>
                      <m:t>×</m:t>
                    </m:r>
                    <m:sSup>
                      <m:sSupPr>
                        <m:ctrlPr>
                          <a:rPr lang="en-US" altLang="zh-TW" sz="1600" i="1">
                            <a:latin typeface="Cambria Math" panose="02040503050406030204" pitchFamily="18" charset="0"/>
                            <a:ea typeface="Cambria Math" panose="02040503050406030204" pitchFamily="18" charset="0"/>
                          </a:rPr>
                        </m:ctrlPr>
                      </m:sSupPr>
                      <m:e>
                        <m:r>
                          <a:rPr lang="en-US" altLang="zh-TW" sz="1600" i="1">
                            <a:latin typeface="Cambria Math" panose="02040503050406030204" pitchFamily="18" charset="0"/>
                            <a:ea typeface="Cambria Math" panose="02040503050406030204" pitchFamily="18" charset="0"/>
                          </a:rPr>
                          <m:t>10</m:t>
                        </m:r>
                      </m:e>
                      <m:sup>
                        <m:r>
                          <a:rPr lang="en-US" altLang="zh-TW" sz="1600" i="1">
                            <a:latin typeface="Cambria Math" panose="02040503050406030204" pitchFamily="18" charset="0"/>
                            <a:ea typeface="Cambria Math" panose="02040503050406030204" pitchFamily="18" charset="0"/>
                          </a:rPr>
                          <m:t>−17</m:t>
                        </m:r>
                      </m:sup>
                    </m:sSup>
                  </m:oMath>
                </a14:m>
                <a:r>
                  <a:rPr lang="en" altLang="zh-TW" sz="1600" dirty="0"/>
                  <a:t> cm</a:t>
                </a:r>
                <a:r>
                  <a:rPr lang="en" altLang="zh-TW" sz="1600" baseline="30000" dirty="0"/>
                  <a:t>2</a:t>
                </a:r>
                <a:r>
                  <a:rPr lang="en" altLang="zh-TW" sz="1600" dirty="0"/>
                  <a:t>, respectively. These parameters are summarized in Table I.</a:t>
                </a:r>
                <a:endParaRPr lang="en" altLang="zh-TW" sz="1600" dirty="0">
                  <a:effectLst/>
                </a:endParaRPr>
              </a:p>
            </p:txBody>
          </p:sp>
        </mc:Choice>
        <mc:Fallback xmlns="">
          <p:sp>
            <p:nvSpPr>
              <p:cNvPr id="7" name="矩形 6">
                <a:extLst>
                  <a:ext uri="{FF2B5EF4-FFF2-40B4-BE49-F238E27FC236}">
                    <a16:creationId xmlns:a16="http://schemas.microsoft.com/office/drawing/2014/main" id="{EA839CC2-67F2-3B41-85D4-0035FCB62F47}"/>
                  </a:ext>
                </a:extLst>
              </p:cNvPr>
              <p:cNvSpPr>
                <a:spLocks noRot="1" noChangeAspect="1" noMove="1" noResize="1" noEditPoints="1" noAdjustHandles="1" noChangeArrowheads="1" noChangeShapeType="1" noTextEdit="1"/>
              </p:cNvSpPr>
              <p:nvPr/>
            </p:nvSpPr>
            <p:spPr>
              <a:xfrm>
                <a:off x="5791201" y="752788"/>
                <a:ext cx="5753098" cy="1815882"/>
              </a:xfrm>
              <a:prstGeom prst="rect">
                <a:avLst/>
              </a:prstGeom>
              <a:blipFill>
                <a:blip r:embed="rId4"/>
                <a:stretch>
                  <a:fillRect l="-662" b="-2778"/>
                </a:stretch>
              </a:blipFill>
            </p:spPr>
            <p:txBody>
              <a:bodyPr/>
              <a:lstStyle/>
              <a:p>
                <a:r>
                  <a:rPr lang="zh-TW" altLang="en-US">
                    <a:noFill/>
                  </a:rPr>
                  <a:t> </a:t>
                </a:r>
              </a:p>
            </p:txBody>
          </p:sp>
        </mc:Fallback>
      </mc:AlternateContent>
      <p:sp>
        <p:nvSpPr>
          <p:cNvPr id="8" name="甜甜圈 7">
            <a:extLst>
              <a:ext uri="{FF2B5EF4-FFF2-40B4-BE49-F238E27FC236}">
                <a16:creationId xmlns:a16="http://schemas.microsoft.com/office/drawing/2014/main" id="{7864A90D-93D8-4C4E-9BC5-6C6B050C06EC}"/>
              </a:ext>
            </a:extLst>
          </p:cNvPr>
          <p:cNvSpPr/>
          <p:nvPr/>
        </p:nvSpPr>
        <p:spPr>
          <a:xfrm>
            <a:off x="4403835" y="1492470"/>
            <a:ext cx="620110" cy="683172"/>
          </a:xfrm>
          <a:prstGeom prst="donut">
            <a:avLst>
              <a:gd name="adj" fmla="val 24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FF0000"/>
              </a:solidFill>
            </a:endParaRPr>
          </a:p>
        </p:txBody>
      </p:sp>
      <p:cxnSp>
        <p:nvCxnSpPr>
          <p:cNvPr id="10" name="直線箭頭接點 9">
            <a:extLst>
              <a:ext uri="{FF2B5EF4-FFF2-40B4-BE49-F238E27FC236}">
                <a16:creationId xmlns:a16="http://schemas.microsoft.com/office/drawing/2014/main" id="{E127EE02-6120-4848-8680-557F732C293A}"/>
              </a:ext>
            </a:extLst>
          </p:cNvPr>
          <p:cNvCxnSpPr/>
          <p:nvPr/>
        </p:nvCxnSpPr>
        <p:spPr>
          <a:xfrm>
            <a:off x="4713890" y="2417379"/>
            <a:ext cx="0" cy="1881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B8915A3C-0D10-644F-94D5-3A05E20FBE90}"/>
              </a:ext>
            </a:extLst>
          </p:cNvPr>
          <p:cNvSpPr/>
          <p:nvPr/>
        </p:nvSpPr>
        <p:spPr>
          <a:xfrm>
            <a:off x="5791201" y="2614668"/>
            <a:ext cx="5749814" cy="1815882"/>
          </a:xfrm>
          <a:prstGeom prst="rect">
            <a:avLst/>
          </a:prstGeom>
        </p:spPr>
        <p:txBody>
          <a:bodyPr wrap="square">
            <a:spAutoFit/>
          </a:bodyPr>
          <a:lstStyle/>
          <a:p>
            <a:r>
              <a:rPr lang="en" altLang="zh-TW" sz="1600" dirty="0"/>
              <a:t>In summary, one defect state which is probably due to an impurity was observed in the unirradiated material. Irradiation resulted in two new defect states and a third appeared upon annealing at low temperature. The small introduction rates of all but the 0.34eV state suggest that mobilities are sufficient at room temperature to allow primary defects to diffuse out while the 0.34 eV state represents a lower mobility primary defect or stable complex.</a:t>
            </a:r>
            <a:endParaRPr lang="en" altLang="zh-TW" sz="1600" dirty="0">
              <a:effectLst/>
            </a:endParaRPr>
          </a:p>
        </p:txBody>
      </p:sp>
      <p:sp>
        <p:nvSpPr>
          <p:cNvPr id="12" name="文字方塊 11">
            <a:extLst>
              <a:ext uri="{FF2B5EF4-FFF2-40B4-BE49-F238E27FC236}">
                <a16:creationId xmlns:a16="http://schemas.microsoft.com/office/drawing/2014/main" id="{B020549A-54B5-7E4D-8295-04B5B27AA177}"/>
              </a:ext>
            </a:extLst>
          </p:cNvPr>
          <p:cNvSpPr txBox="1"/>
          <p:nvPr/>
        </p:nvSpPr>
        <p:spPr>
          <a:xfrm>
            <a:off x="1905229" y="577880"/>
            <a:ext cx="2592505"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zh-TW" sz="1400" dirty="0"/>
              <a:t>DLTS at a rate window of 50 sec</a:t>
            </a:r>
            <a:r>
              <a:rPr kumimoji="1" lang="en-US" altLang="zh-TW" sz="1400" baseline="30000" dirty="0"/>
              <a:t>-1</a:t>
            </a:r>
            <a:endParaRPr kumimoji="1" lang="zh-TW" altLang="en-US" sz="1400" dirty="0"/>
          </a:p>
        </p:txBody>
      </p:sp>
      <p:sp>
        <p:nvSpPr>
          <p:cNvPr id="13" name="框架 12">
            <a:extLst>
              <a:ext uri="{FF2B5EF4-FFF2-40B4-BE49-F238E27FC236}">
                <a16:creationId xmlns:a16="http://schemas.microsoft.com/office/drawing/2014/main" id="{BFA297AF-2C1F-5D40-AB46-D1804ADB4392}"/>
              </a:ext>
            </a:extLst>
          </p:cNvPr>
          <p:cNvSpPr/>
          <p:nvPr/>
        </p:nvSpPr>
        <p:spPr>
          <a:xfrm>
            <a:off x="6568966" y="5942840"/>
            <a:ext cx="1141090" cy="188864"/>
          </a:xfrm>
          <a:prstGeom prst="frame">
            <a:avLst>
              <a:gd name="adj1" fmla="val 30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0007FF"/>
              </a:solidFill>
            </a:endParaRPr>
          </a:p>
        </p:txBody>
      </p:sp>
      <p:cxnSp>
        <p:nvCxnSpPr>
          <p:cNvPr id="15" name="直線接點 14">
            <a:extLst>
              <a:ext uri="{FF2B5EF4-FFF2-40B4-BE49-F238E27FC236}">
                <a16:creationId xmlns:a16="http://schemas.microsoft.com/office/drawing/2014/main" id="{FE3F07A9-7EE9-CC4F-A385-20F55B48181C}"/>
              </a:ext>
            </a:extLst>
          </p:cNvPr>
          <p:cNvCxnSpPr>
            <a:cxnSpLocks/>
          </p:cNvCxnSpPr>
          <p:nvPr/>
        </p:nvCxnSpPr>
        <p:spPr>
          <a:xfrm>
            <a:off x="5447841" y="4698694"/>
            <a:ext cx="600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E1F11324-962C-2E4F-8A8C-0697730944B4}"/>
              </a:ext>
            </a:extLst>
          </p:cNvPr>
          <p:cNvCxnSpPr>
            <a:cxnSpLocks/>
          </p:cNvCxnSpPr>
          <p:nvPr/>
        </p:nvCxnSpPr>
        <p:spPr>
          <a:xfrm>
            <a:off x="5447841" y="5771002"/>
            <a:ext cx="600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746C05BC-A13A-AB41-810E-73B83F90D327}"/>
              </a:ext>
            </a:extLst>
          </p:cNvPr>
          <p:cNvCxnSpPr>
            <a:cxnSpLocks/>
          </p:cNvCxnSpPr>
          <p:nvPr/>
        </p:nvCxnSpPr>
        <p:spPr>
          <a:xfrm>
            <a:off x="5447841" y="5229341"/>
            <a:ext cx="600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2E98DF40-5355-B94E-8032-DDA11114BF05}"/>
              </a:ext>
            </a:extLst>
          </p:cNvPr>
          <p:cNvCxnSpPr>
            <a:cxnSpLocks/>
          </p:cNvCxnSpPr>
          <p:nvPr/>
        </p:nvCxnSpPr>
        <p:spPr>
          <a:xfrm>
            <a:off x="5580043" y="5304623"/>
            <a:ext cx="339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箭頭接點 21">
            <a:extLst>
              <a:ext uri="{FF2B5EF4-FFF2-40B4-BE49-F238E27FC236}">
                <a16:creationId xmlns:a16="http://schemas.microsoft.com/office/drawing/2014/main" id="{ED4F9E1A-89A8-F240-B1EC-7777FF17A60E}"/>
              </a:ext>
            </a:extLst>
          </p:cNvPr>
          <p:cNvCxnSpPr/>
          <p:nvPr/>
        </p:nvCxnSpPr>
        <p:spPr>
          <a:xfrm>
            <a:off x="5580043" y="4698694"/>
            <a:ext cx="0" cy="53064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24DD91B7-68C9-9144-ABB7-89BD6D4D823E}"/>
                  </a:ext>
                </a:extLst>
              </p:cNvPr>
              <p:cNvSpPr txBox="1"/>
              <p:nvPr/>
            </p:nvSpPr>
            <p:spPr>
              <a:xfrm>
                <a:off x="5580042" y="4868902"/>
                <a:ext cx="1006238" cy="174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050" i="1" smtClean="0">
                              <a:latin typeface="Cambria Math" panose="02040503050406030204" pitchFamily="18" charset="0"/>
                            </a:rPr>
                          </m:ctrlPr>
                        </m:sSubPr>
                        <m:e>
                          <m:r>
                            <a:rPr kumimoji="1" lang="en-US" altLang="zh-TW" sz="1050" b="0" i="1" smtClean="0">
                              <a:latin typeface="Cambria Math" panose="02040503050406030204" pitchFamily="18" charset="0"/>
                            </a:rPr>
                            <m:t>𝐸</m:t>
                          </m:r>
                        </m:e>
                        <m:sub>
                          <m:r>
                            <a:rPr kumimoji="1" lang="en-US" altLang="zh-TW" sz="1050" b="0" i="1" smtClean="0">
                              <a:latin typeface="Cambria Math" panose="02040503050406030204" pitchFamily="18" charset="0"/>
                            </a:rPr>
                            <m:t>𝑔</m:t>
                          </m:r>
                        </m:sub>
                      </m:sSub>
                      <m:r>
                        <a:rPr kumimoji="1" lang="en-US" altLang="zh-TW" sz="1050" b="0" i="1" smtClean="0">
                          <a:latin typeface="Cambria Math" panose="02040503050406030204" pitchFamily="18" charset="0"/>
                        </a:rPr>
                        <m:t>/2</m:t>
                      </m:r>
                      <m:r>
                        <a:rPr kumimoji="1" lang="en-US" altLang="zh-TW" sz="1050" b="0" i="1" smtClean="0">
                          <a:latin typeface="Cambria Math" panose="02040503050406030204" pitchFamily="18" charset="0"/>
                          <a:ea typeface="Cambria Math" panose="02040503050406030204" pitchFamily="18" charset="0"/>
                        </a:rPr>
                        <m:t>≈0.67(</m:t>
                      </m:r>
                      <m:r>
                        <m:rPr>
                          <m:sty m:val="p"/>
                        </m:rPr>
                        <a:rPr kumimoji="1" lang="en-US" altLang="zh-TW" sz="1050" b="0" i="0" smtClean="0">
                          <a:latin typeface="Cambria Math" panose="02040503050406030204" pitchFamily="18" charset="0"/>
                          <a:ea typeface="Cambria Math" panose="02040503050406030204" pitchFamily="18" charset="0"/>
                        </a:rPr>
                        <m:t>eV</m:t>
                      </m:r>
                      <m:r>
                        <a:rPr kumimoji="1" lang="en-US" altLang="zh-TW" sz="1050" b="0" i="1" smtClean="0">
                          <a:latin typeface="Cambria Math" panose="02040503050406030204" pitchFamily="18" charset="0"/>
                          <a:ea typeface="Cambria Math" panose="02040503050406030204" pitchFamily="18" charset="0"/>
                        </a:rPr>
                        <m:t>)</m:t>
                      </m:r>
                    </m:oMath>
                  </m:oMathPara>
                </a14:m>
                <a:endParaRPr kumimoji="1" lang="zh-TW" altLang="en-US" dirty="0"/>
              </a:p>
            </p:txBody>
          </p:sp>
        </mc:Choice>
        <mc:Fallback xmlns="">
          <p:sp>
            <p:nvSpPr>
              <p:cNvPr id="23" name="文字方塊 22">
                <a:extLst>
                  <a:ext uri="{FF2B5EF4-FFF2-40B4-BE49-F238E27FC236}">
                    <a16:creationId xmlns:a16="http://schemas.microsoft.com/office/drawing/2014/main" id="{24DD91B7-68C9-9144-ABB7-89BD6D4D823E}"/>
                  </a:ext>
                </a:extLst>
              </p:cNvPr>
              <p:cNvSpPr txBox="1">
                <a:spLocks noRot="1" noChangeAspect="1" noMove="1" noResize="1" noEditPoints="1" noAdjustHandles="1" noChangeArrowheads="1" noChangeShapeType="1" noTextEdit="1"/>
              </p:cNvSpPr>
              <p:nvPr/>
            </p:nvSpPr>
            <p:spPr>
              <a:xfrm>
                <a:off x="5580042" y="4868902"/>
                <a:ext cx="1006238" cy="174728"/>
              </a:xfrm>
              <a:prstGeom prst="rect">
                <a:avLst/>
              </a:prstGeom>
              <a:blipFill>
                <a:blip r:embed="rId5"/>
                <a:stretch>
                  <a:fillRect l="-1235" r="-2469" b="-20000"/>
                </a:stretch>
              </a:blipFill>
            </p:spPr>
            <p:txBody>
              <a:bodyPr/>
              <a:lstStyle/>
              <a:p>
                <a:r>
                  <a:rPr lang="zh-TW" altLang="en-US">
                    <a:noFill/>
                  </a:rPr>
                  <a:t> </a:t>
                </a:r>
              </a:p>
            </p:txBody>
          </p:sp>
        </mc:Fallback>
      </mc:AlternateContent>
      <p:cxnSp>
        <p:nvCxnSpPr>
          <p:cNvPr id="24" name="直線箭頭接點 23">
            <a:extLst>
              <a:ext uri="{FF2B5EF4-FFF2-40B4-BE49-F238E27FC236}">
                <a16:creationId xmlns:a16="http://schemas.microsoft.com/office/drawing/2014/main" id="{30BA0E72-BFC3-894C-A2D9-866014556B7C}"/>
              </a:ext>
            </a:extLst>
          </p:cNvPr>
          <p:cNvCxnSpPr>
            <a:cxnSpLocks/>
          </p:cNvCxnSpPr>
          <p:nvPr/>
        </p:nvCxnSpPr>
        <p:spPr>
          <a:xfrm>
            <a:off x="5652569" y="5304623"/>
            <a:ext cx="0" cy="4663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1FAA4CFB-81B8-C04A-AFD4-EBC0DEED4BDC}"/>
                  </a:ext>
                </a:extLst>
              </p:cNvPr>
              <p:cNvSpPr txBox="1"/>
              <p:nvPr/>
            </p:nvSpPr>
            <p:spPr>
              <a:xfrm>
                <a:off x="5658783" y="5484726"/>
                <a:ext cx="927497" cy="161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050" i="1" smtClean="0">
                              <a:latin typeface="Cambria Math" panose="02040503050406030204" pitchFamily="18" charset="0"/>
                            </a:rPr>
                          </m:ctrlPr>
                        </m:sSubPr>
                        <m:e>
                          <m:r>
                            <a:rPr kumimoji="1" lang="en-US" altLang="zh-TW" sz="1050" b="0" i="1" smtClean="0">
                              <a:latin typeface="Cambria Math" panose="02040503050406030204" pitchFamily="18" charset="0"/>
                            </a:rPr>
                            <m:t>𝐸</m:t>
                          </m:r>
                        </m:e>
                        <m:sub>
                          <m:r>
                            <m:rPr>
                              <m:sty m:val="p"/>
                            </m:rPr>
                            <a:rPr kumimoji="1" lang="en-US" altLang="zh-TW" sz="1050" b="0" i="0" smtClean="0">
                              <a:latin typeface="Cambria Math" panose="02040503050406030204" pitchFamily="18" charset="0"/>
                            </a:rPr>
                            <m:t>H</m:t>
                          </m:r>
                          <m:r>
                            <a:rPr kumimoji="1" lang="en-US" altLang="zh-TW" sz="1050" b="0" i="0" smtClean="0">
                              <a:latin typeface="Cambria Math" panose="02040503050406030204" pitchFamily="18" charset="0"/>
                            </a:rPr>
                            <m:t>4</m:t>
                          </m:r>
                        </m:sub>
                      </m:sSub>
                      <m:r>
                        <a:rPr kumimoji="1" lang="en-US" altLang="zh-TW" sz="1050" b="0" i="1" smtClean="0">
                          <a:latin typeface="Cambria Math" panose="02040503050406030204" pitchFamily="18" charset="0"/>
                          <a:ea typeface="Cambria Math" panose="02040503050406030204" pitchFamily="18" charset="0"/>
                        </a:rPr>
                        <m:t>≈0.58(</m:t>
                      </m:r>
                      <m:r>
                        <m:rPr>
                          <m:sty m:val="p"/>
                        </m:rPr>
                        <a:rPr kumimoji="1" lang="en-US" altLang="zh-TW" sz="1050" b="0" i="0" smtClean="0">
                          <a:latin typeface="Cambria Math" panose="02040503050406030204" pitchFamily="18" charset="0"/>
                          <a:ea typeface="Cambria Math" panose="02040503050406030204" pitchFamily="18" charset="0"/>
                        </a:rPr>
                        <m:t>eV</m:t>
                      </m:r>
                      <m:r>
                        <a:rPr kumimoji="1" lang="en-US" altLang="zh-TW" sz="1050" b="0" i="1" smtClean="0">
                          <a:latin typeface="Cambria Math" panose="02040503050406030204" pitchFamily="18" charset="0"/>
                          <a:ea typeface="Cambria Math" panose="02040503050406030204" pitchFamily="18" charset="0"/>
                        </a:rPr>
                        <m:t>)</m:t>
                      </m:r>
                    </m:oMath>
                  </m:oMathPara>
                </a14:m>
                <a:endParaRPr kumimoji="1" lang="zh-TW" altLang="en-US" dirty="0"/>
              </a:p>
            </p:txBody>
          </p:sp>
        </mc:Choice>
        <mc:Fallback xmlns="">
          <p:sp>
            <p:nvSpPr>
              <p:cNvPr id="26" name="文字方塊 25">
                <a:extLst>
                  <a:ext uri="{FF2B5EF4-FFF2-40B4-BE49-F238E27FC236}">
                    <a16:creationId xmlns:a16="http://schemas.microsoft.com/office/drawing/2014/main" id="{1FAA4CFB-81B8-C04A-AFD4-EBC0DEED4BDC}"/>
                  </a:ext>
                </a:extLst>
              </p:cNvPr>
              <p:cNvSpPr txBox="1">
                <a:spLocks noRot="1" noChangeAspect="1" noMove="1" noResize="1" noEditPoints="1" noAdjustHandles="1" noChangeArrowheads="1" noChangeShapeType="1" noTextEdit="1"/>
              </p:cNvSpPr>
              <p:nvPr/>
            </p:nvSpPr>
            <p:spPr>
              <a:xfrm>
                <a:off x="5658783" y="5484726"/>
                <a:ext cx="927497" cy="161583"/>
              </a:xfrm>
              <a:prstGeom prst="rect">
                <a:avLst/>
              </a:prstGeom>
              <a:blipFill>
                <a:blip r:embed="rId6"/>
                <a:stretch>
                  <a:fillRect l="-2703" r="-2703" b="-2307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6227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6E5867-6D46-904D-8E9A-1635A57C2BB6}"/>
              </a:ext>
            </a:extLst>
          </p:cNvPr>
          <p:cNvSpPr>
            <a:spLocks noGrp="1"/>
          </p:cNvSpPr>
          <p:nvPr>
            <p:ph type="title"/>
          </p:nvPr>
        </p:nvSpPr>
        <p:spPr/>
        <p:txBody>
          <a:bodyPr/>
          <a:lstStyle/>
          <a:p>
            <a:r>
              <a:rPr kumimoji="1" lang="en-US" altLang="zh-TW" dirty="0"/>
              <a:t>Modeling after punch-through</a:t>
            </a:r>
            <a:endParaRPr kumimoji="1" lang="zh-TW" altLang="en-US" dirty="0"/>
          </a:p>
        </p:txBody>
      </p:sp>
      <p:sp>
        <p:nvSpPr>
          <p:cNvPr id="3" name="文字版面配置區 2">
            <a:extLst>
              <a:ext uri="{FF2B5EF4-FFF2-40B4-BE49-F238E27FC236}">
                <a16:creationId xmlns:a16="http://schemas.microsoft.com/office/drawing/2014/main" id="{D59CAB94-9041-8E4D-A0F7-8308F6D8950E}"/>
              </a:ext>
            </a:extLst>
          </p:cNvPr>
          <p:cNvSpPr>
            <a:spLocks noGrp="1"/>
          </p:cNvSpPr>
          <p:nvPr>
            <p:ph type="body" idx="1"/>
          </p:nvPr>
        </p:nvSpPr>
        <p:spPr>
          <a:xfrm>
            <a:off x="2015067" y="3846051"/>
            <a:ext cx="8158690" cy="2118331"/>
          </a:xfrm>
        </p:spPr>
        <p:txBody>
          <a:bodyPr>
            <a:normAutofit/>
          </a:bodyPr>
          <a:lstStyle/>
          <a:p>
            <a:pPr marL="457200" indent="-457200" algn="l">
              <a:buFont typeface="+mj-lt"/>
              <a:buAutoNum type="arabicPeriod"/>
            </a:pPr>
            <a:r>
              <a:rPr kumimoji="1" lang="en-US" altLang="zh-TW" dirty="0"/>
              <a:t>Doping profile</a:t>
            </a:r>
          </a:p>
          <a:p>
            <a:pPr marL="457200" indent="-457200" algn="l">
              <a:buFont typeface="+mj-lt"/>
              <a:buAutoNum type="arabicPeriod"/>
            </a:pPr>
            <a:r>
              <a:rPr kumimoji="1" lang="en-US" altLang="zh-TW" dirty="0"/>
              <a:t>Ionization coefficient model review</a:t>
            </a:r>
          </a:p>
          <a:p>
            <a:pPr marL="457200" indent="-457200" algn="l">
              <a:buFont typeface="+mj-lt"/>
              <a:buAutoNum type="arabicPeriod"/>
            </a:pPr>
            <a:r>
              <a:rPr kumimoji="1" lang="en-US" altLang="zh-TW" dirty="0"/>
              <a:t>TCAD simulation results</a:t>
            </a:r>
            <a:endParaRPr kumimoji="1" lang="zh-TW" altLang="en-US" dirty="0"/>
          </a:p>
        </p:txBody>
      </p:sp>
    </p:spTree>
    <p:extLst>
      <p:ext uri="{BB962C8B-B14F-4D97-AF65-F5344CB8AC3E}">
        <p14:creationId xmlns:p14="http://schemas.microsoft.com/office/powerpoint/2010/main" val="2758804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624026B-C081-E640-846E-03C851850C6F}"/>
              </a:ext>
            </a:extLst>
          </p:cNvPr>
          <p:cNvPicPr>
            <a:picLocks noChangeAspect="1"/>
          </p:cNvPicPr>
          <p:nvPr/>
        </p:nvPicPr>
        <p:blipFill>
          <a:blip r:embed="rId2"/>
          <a:stretch>
            <a:fillRect/>
          </a:stretch>
        </p:blipFill>
        <p:spPr>
          <a:xfrm>
            <a:off x="0" y="239780"/>
            <a:ext cx="12192000" cy="6378440"/>
          </a:xfrm>
          <a:prstGeom prst="rect">
            <a:avLst/>
          </a:prstGeom>
        </p:spPr>
      </p:pic>
      <p:sp>
        <p:nvSpPr>
          <p:cNvPr id="4" name="文字方塊 3">
            <a:extLst>
              <a:ext uri="{FF2B5EF4-FFF2-40B4-BE49-F238E27FC236}">
                <a16:creationId xmlns:a16="http://schemas.microsoft.com/office/drawing/2014/main" id="{F8A40A51-6072-DB45-BE4C-6530CC6EE09D}"/>
              </a:ext>
            </a:extLst>
          </p:cNvPr>
          <p:cNvSpPr txBox="1"/>
          <p:nvPr/>
        </p:nvSpPr>
        <p:spPr>
          <a:xfrm>
            <a:off x="3611032" y="2652526"/>
            <a:ext cx="768159" cy="369332"/>
          </a:xfrm>
          <a:prstGeom prst="rect">
            <a:avLst/>
          </a:prstGeom>
          <a:noFill/>
        </p:spPr>
        <p:txBody>
          <a:bodyPr wrap="none" rtlCol="0">
            <a:spAutoFit/>
          </a:bodyPr>
          <a:lstStyle/>
          <a:p>
            <a:r>
              <a:rPr kumimoji="1" lang="en-US" altLang="zh-TW" dirty="0"/>
              <a:t>7.8e16</a:t>
            </a:r>
            <a:endParaRPr kumimoji="1" lang="zh-TW" altLang="en-US" dirty="0"/>
          </a:p>
        </p:txBody>
      </p:sp>
      <p:sp>
        <p:nvSpPr>
          <p:cNvPr id="5" name="文字方塊 4">
            <a:extLst>
              <a:ext uri="{FF2B5EF4-FFF2-40B4-BE49-F238E27FC236}">
                <a16:creationId xmlns:a16="http://schemas.microsoft.com/office/drawing/2014/main" id="{E73C4DCA-E9FF-4B4C-9CB1-905DDF0996F8}"/>
              </a:ext>
            </a:extLst>
          </p:cNvPr>
          <p:cNvSpPr txBox="1"/>
          <p:nvPr/>
        </p:nvSpPr>
        <p:spPr>
          <a:xfrm>
            <a:off x="4146193" y="2161512"/>
            <a:ext cx="607859" cy="369332"/>
          </a:xfrm>
          <a:prstGeom prst="rect">
            <a:avLst/>
          </a:prstGeom>
          <a:noFill/>
        </p:spPr>
        <p:txBody>
          <a:bodyPr wrap="none" rtlCol="0">
            <a:spAutoFit/>
          </a:bodyPr>
          <a:lstStyle/>
          <a:p>
            <a:r>
              <a:rPr kumimoji="1" lang="en-US" altLang="zh-TW" dirty="0"/>
              <a:t>2e17</a:t>
            </a:r>
            <a:endParaRPr kumimoji="1" lang="zh-TW" altLang="en-US" dirty="0"/>
          </a:p>
        </p:txBody>
      </p:sp>
      <p:sp>
        <p:nvSpPr>
          <p:cNvPr id="6" name="文字方塊 5">
            <a:extLst>
              <a:ext uri="{FF2B5EF4-FFF2-40B4-BE49-F238E27FC236}">
                <a16:creationId xmlns:a16="http://schemas.microsoft.com/office/drawing/2014/main" id="{75D0915C-2106-F440-9C00-351C14292C7E}"/>
              </a:ext>
            </a:extLst>
          </p:cNvPr>
          <p:cNvSpPr txBox="1"/>
          <p:nvPr/>
        </p:nvSpPr>
        <p:spPr>
          <a:xfrm>
            <a:off x="3072724" y="2935124"/>
            <a:ext cx="607859" cy="369332"/>
          </a:xfrm>
          <a:prstGeom prst="rect">
            <a:avLst/>
          </a:prstGeom>
          <a:noFill/>
        </p:spPr>
        <p:txBody>
          <a:bodyPr wrap="none" rtlCol="0">
            <a:spAutoFit/>
          </a:bodyPr>
          <a:lstStyle/>
          <a:p>
            <a:r>
              <a:rPr kumimoji="1" lang="en-US" altLang="zh-TW" dirty="0"/>
              <a:t>5e16</a:t>
            </a:r>
            <a:endParaRPr kumimoji="1" lang="zh-TW" altLang="en-US" dirty="0"/>
          </a:p>
        </p:txBody>
      </p:sp>
      <p:sp>
        <p:nvSpPr>
          <p:cNvPr id="7" name="文字方塊 6">
            <a:extLst>
              <a:ext uri="{FF2B5EF4-FFF2-40B4-BE49-F238E27FC236}">
                <a16:creationId xmlns:a16="http://schemas.microsoft.com/office/drawing/2014/main" id="{FBDB6A07-1FC9-684D-AEC7-C18EDBCAF451}"/>
              </a:ext>
            </a:extLst>
          </p:cNvPr>
          <p:cNvSpPr txBox="1"/>
          <p:nvPr/>
        </p:nvSpPr>
        <p:spPr>
          <a:xfrm>
            <a:off x="6752118" y="5202763"/>
            <a:ext cx="768159" cy="369332"/>
          </a:xfrm>
          <a:prstGeom prst="rect">
            <a:avLst/>
          </a:prstGeom>
          <a:noFill/>
        </p:spPr>
        <p:txBody>
          <a:bodyPr wrap="none" rtlCol="0">
            <a:spAutoFit/>
          </a:bodyPr>
          <a:lstStyle/>
          <a:p>
            <a:r>
              <a:rPr kumimoji="1" lang="en-US" altLang="zh-TW" dirty="0"/>
              <a:t>7.5e14</a:t>
            </a:r>
            <a:endParaRPr kumimoji="1" lang="zh-TW" altLang="en-US" dirty="0"/>
          </a:p>
        </p:txBody>
      </p:sp>
      <p:sp>
        <p:nvSpPr>
          <p:cNvPr id="8" name="文字方塊 7">
            <a:extLst>
              <a:ext uri="{FF2B5EF4-FFF2-40B4-BE49-F238E27FC236}">
                <a16:creationId xmlns:a16="http://schemas.microsoft.com/office/drawing/2014/main" id="{26E1CC7C-FFB3-894F-AE1A-58A304F30950}"/>
              </a:ext>
            </a:extLst>
          </p:cNvPr>
          <p:cNvSpPr txBox="1"/>
          <p:nvPr/>
        </p:nvSpPr>
        <p:spPr>
          <a:xfrm>
            <a:off x="3538334" y="4833431"/>
            <a:ext cx="607859" cy="369332"/>
          </a:xfrm>
          <a:prstGeom prst="rect">
            <a:avLst/>
          </a:prstGeom>
          <a:noFill/>
        </p:spPr>
        <p:txBody>
          <a:bodyPr wrap="none" rtlCol="0">
            <a:spAutoFit/>
          </a:bodyPr>
          <a:lstStyle/>
          <a:p>
            <a:r>
              <a:rPr kumimoji="1" lang="en-US" altLang="zh-TW" dirty="0"/>
              <a:t>2e15</a:t>
            </a:r>
            <a:endParaRPr kumimoji="1" lang="zh-TW" altLang="en-US" dirty="0"/>
          </a:p>
        </p:txBody>
      </p:sp>
      <p:sp>
        <p:nvSpPr>
          <p:cNvPr id="9" name="文字方塊 8">
            <a:extLst>
              <a:ext uri="{FF2B5EF4-FFF2-40B4-BE49-F238E27FC236}">
                <a16:creationId xmlns:a16="http://schemas.microsoft.com/office/drawing/2014/main" id="{729275F7-5627-F341-A820-A2CABF20D01E}"/>
              </a:ext>
            </a:extLst>
          </p:cNvPr>
          <p:cNvSpPr txBox="1"/>
          <p:nvPr/>
        </p:nvSpPr>
        <p:spPr>
          <a:xfrm>
            <a:off x="5236143" y="2652526"/>
            <a:ext cx="3895107"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TW" sz="2000" dirty="0"/>
              <a:t>Multiplication layer: 0.42 </a:t>
            </a:r>
            <a:r>
              <a:rPr lang="el-GR" altLang="zh-TW" sz="2000" dirty="0"/>
              <a:t>μ</a:t>
            </a:r>
            <a:r>
              <a:rPr lang="en-US" altLang="zh-TW" sz="2000" dirty="0"/>
              <a:t>m</a:t>
            </a:r>
            <a:endParaRPr kumimoji="1" lang="en-US" altLang="zh-TW" sz="2000" dirty="0"/>
          </a:p>
          <a:p>
            <a:r>
              <a:rPr kumimoji="1" lang="en-US" altLang="zh-TW" sz="2000" dirty="0"/>
              <a:t>Charge layer: 0.2 </a:t>
            </a:r>
            <a:r>
              <a:rPr lang="el-GR" altLang="zh-TW" sz="2000" dirty="0"/>
              <a:t>μ</a:t>
            </a:r>
            <a:r>
              <a:rPr lang="en-US" altLang="zh-TW" sz="2000" dirty="0"/>
              <a:t>m</a:t>
            </a:r>
          </a:p>
          <a:p>
            <a:r>
              <a:rPr kumimoji="1" lang="en-US" altLang="zh-TW" sz="2000" dirty="0"/>
              <a:t>Grading layer: 0.12 </a:t>
            </a:r>
            <a:r>
              <a:rPr lang="el-GR" altLang="zh-TW" sz="2000" dirty="0"/>
              <a:t>μ</a:t>
            </a:r>
            <a:r>
              <a:rPr lang="en-US" altLang="zh-TW" sz="2000" dirty="0"/>
              <a:t>m</a:t>
            </a:r>
          </a:p>
          <a:p>
            <a:r>
              <a:rPr kumimoji="1" lang="en-US" altLang="zh-TW" sz="2000" dirty="0">
                <a:solidFill>
                  <a:srgbClr val="FF0000"/>
                </a:solidFill>
              </a:rPr>
              <a:t>Thin charge layer in </a:t>
            </a:r>
            <a:r>
              <a:rPr kumimoji="1" lang="en-US" altLang="zh-TW" sz="2000" b="1" dirty="0">
                <a:solidFill>
                  <a:srgbClr val="FF0000"/>
                </a:solidFill>
              </a:rPr>
              <a:t>InGaAs</a:t>
            </a:r>
            <a:r>
              <a:rPr kumimoji="1" lang="en-US" altLang="zh-TW" sz="2000" dirty="0"/>
              <a:t>: </a:t>
            </a:r>
            <a:r>
              <a:rPr kumimoji="1" lang="en-US" altLang="zh-TW" sz="2000" dirty="0">
                <a:solidFill>
                  <a:srgbClr val="FF0000"/>
                </a:solidFill>
              </a:rPr>
              <a:t>15 nm</a:t>
            </a:r>
          </a:p>
          <a:p>
            <a:r>
              <a:rPr kumimoji="1" lang="en-US" altLang="zh-TW" sz="2000" dirty="0"/>
              <a:t>Absorption layer: </a:t>
            </a:r>
            <a:r>
              <a:rPr kumimoji="1" lang="en-US" altLang="zh-TW" sz="2000" dirty="0">
                <a:solidFill>
                  <a:srgbClr val="FF0000"/>
                </a:solidFill>
              </a:rPr>
              <a:t>15 nm </a:t>
            </a:r>
            <a:r>
              <a:rPr kumimoji="1" lang="en-US" altLang="zh-TW" sz="2000" dirty="0"/>
              <a:t>+ 2.985 </a:t>
            </a:r>
            <a:r>
              <a:rPr lang="el-GR" altLang="zh-TW" sz="2000" dirty="0"/>
              <a:t>μ</a:t>
            </a:r>
            <a:r>
              <a:rPr lang="en-US" altLang="zh-TW" sz="2000" dirty="0"/>
              <a:t>m</a:t>
            </a:r>
          </a:p>
        </p:txBody>
      </p:sp>
    </p:spTree>
    <p:extLst>
      <p:ext uri="{BB962C8B-B14F-4D97-AF65-F5344CB8AC3E}">
        <p14:creationId xmlns:p14="http://schemas.microsoft.com/office/powerpoint/2010/main" val="77151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接點 21">
            <a:extLst>
              <a:ext uri="{FF2B5EF4-FFF2-40B4-BE49-F238E27FC236}">
                <a16:creationId xmlns:a16="http://schemas.microsoft.com/office/drawing/2014/main" id="{87EF55B5-A23E-0145-91B2-D9EEDC756991}"/>
              </a:ext>
            </a:extLst>
          </p:cNvPr>
          <p:cNvCxnSpPr>
            <a:cxnSpLocks/>
          </p:cNvCxnSpPr>
          <p:nvPr/>
        </p:nvCxnSpPr>
        <p:spPr>
          <a:xfrm>
            <a:off x="706561" y="1591733"/>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1242771C-18DC-1740-A8EB-3163C3857253}"/>
              </a:ext>
            </a:extLst>
          </p:cNvPr>
          <p:cNvSpPr txBox="1"/>
          <p:nvPr/>
        </p:nvSpPr>
        <p:spPr>
          <a:xfrm>
            <a:off x="4415791" y="843160"/>
            <a:ext cx="3389646" cy="646331"/>
          </a:xfrm>
          <a:prstGeom prst="rect">
            <a:avLst/>
          </a:prstGeom>
          <a:noFill/>
        </p:spPr>
        <p:txBody>
          <a:bodyPr wrap="none" rtlCol="0">
            <a:spAutoFit/>
          </a:bodyPr>
          <a:lstStyle/>
          <a:p>
            <a:r>
              <a:rPr kumimoji="1" lang="en-US" altLang="zh-TW" sz="3600" dirty="0"/>
              <a:t>Message from Ivy</a:t>
            </a:r>
            <a:endParaRPr kumimoji="1" lang="zh-TW" altLang="en-US" sz="3600" dirty="0">
              <a:latin typeface="+mj-lt"/>
            </a:endParaRPr>
          </a:p>
        </p:txBody>
      </p:sp>
      <p:sp>
        <p:nvSpPr>
          <p:cNvPr id="5" name="內容版面配置區 2">
            <a:extLst>
              <a:ext uri="{FF2B5EF4-FFF2-40B4-BE49-F238E27FC236}">
                <a16:creationId xmlns:a16="http://schemas.microsoft.com/office/drawing/2014/main" id="{673A2BA9-4D60-534C-8640-C21526087EE9}"/>
              </a:ext>
            </a:extLst>
          </p:cNvPr>
          <p:cNvSpPr txBox="1">
            <a:spLocks/>
          </p:cNvSpPr>
          <p:nvPr/>
        </p:nvSpPr>
        <p:spPr>
          <a:xfrm>
            <a:off x="1310016" y="1731011"/>
            <a:ext cx="9601196" cy="4145682"/>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zh-TW" altLang="en-US" sz="1800" b="1" dirty="0">
                <a:latin typeface="Kaiti TC" panose="02010600040101010101" pitchFamily="2" charset="-120"/>
                <a:ea typeface="Kaiti TC" panose="02010600040101010101" pitchFamily="2" charset="-120"/>
              </a:rPr>
              <a:t>成品已經準備好</a:t>
            </a:r>
            <a:r>
              <a:rPr lang="en-US" altLang="zh-TW" sz="1800" b="1" dirty="0">
                <a:latin typeface="Kaiti TC" panose="02010600040101010101" pitchFamily="2" charset="-120"/>
                <a:ea typeface="Kaiti TC" panose="02010600040101010101" pitchFamily="2" charset="-120"/>
              </a:rPr>
              <a:t>, </a:t>
            </a:r>
            <a:r>
              <a:rPr lang="zh-TW" altLang="en-US" sz="1800" b="1" dirty="0">
                <a:latin typeface="Kaiti TC" panose="02010600040101010101" pitchFamily="2" charset="-120"/>
                <a:ea typeface="Kaiti TC" panose="02010600040101010101" pitchFamily="2" charset="-120"/>
              </a:rPr>
              <a:t>明天可以出貨</a:t>
            </a:r>
            <a:r>
              <a:rPr lang="en-US" altLang="zh-TW" sz="1800" b="1" dirty="0">
                <a:latin typeface="Kaiti TC" panose="02010600040101010101" pitchFamily="2" charset="-120"/>
                <a:ea typeface="Kaiti TC" panose="02010600040101010101" pitchFamily="2" charset="-120"/>
              </a:rPr>
              <a:t>. </a:t>
            </a:r>
            <a:r>
              <a:rPr lang="zh-TW" altLang="en-US" sz="1800" b="1" dirty="0">
                <a:latin typeface="Kaiti TC" panose="02010600040101010101" pitchFamily="2" charset="-120"/>
                <a:ea typeface="Kaiti TC" panose="02010600040101010101" pitchFamily="2" charset="-120"/>
              </a:rPr>
              <a:t>下週一將收到以下</a:t>
            </a:r>
          </a:p>
          <a:p>
            <a:r>
              <a:rPr lang="zh-TW" altLang="en-US" sz="1800" b="1" dirty="0">
                <a:latin typeface="Kaiti TC" panose="02010600040101010101" pitchFamily="2" charset="-120"/>
                <a:ea typeface="Kaiti TC" panose="02010600040101010101" pitchFamily="2" charset="-120"/>
              </a:rPr>
              <a:t>    報價單 </a:t>
            </a:r>
            <a:r>
              <a:rPr lang="en-US" altLang="zh-TW" sz="1800" b="1" dirty="0">
                <a:latin typeface="Kaiti TC" panose="02010600040101010101" pitchFamily="2" charset="-120"/>
                <a:ea typeface="Kaiti TC" panose="02010600040101010101" pitchFamily="2" charset="-120"/>
              </a:rPr>
              <a:t>(</a:t>
            </a:r>
            <a:r>
              <a:rPr lang="zh-TW" altLang="en-US" sz="1800" b="1" dirty="0">
                <a:latin typeface="Kaiti TC" panose="02010600040101010101" pitchFamily="2" charset="-120"/>
                <a:ea typeface="Kaiti TC" panose="02010600040101010101" pitchFamily="2" charset="-120"/>
              </a:rPr>
              <a:t>抬頭台大嚴慶齡</a:t>
            </a:r>
            <a:r>
              <a:rPr lang="en-US" altLang="zh-TW" sz="1800" b="1" dirty="0">
                <a:latin typeface="Kaiti TC" panose="02010600040101010101" pitchFamily="2" charset="-120"/>
                <a:ea typeface="Kaiti TC" panose="02010600040101010101" pitchFamily="2" charset="-120"/>
              </a:rPr>
              <a:t>) </a:t>
            </a:r>
            <a:r>
              <a:rPr lang="en" altLang="zh-TW" sz="1800" b="1" dirty="0">
                <a:latin typeface="Kaiti TC" panose="02010600040101010101" pitchFamily="2" charset="-120"/>
                <a:ea typeface="Kaiti TC" panose="02010600040101010101" pitchFamily="2" charset="-120"/>
              </a:rPr>
              <a:t>x 3 </a:t>
            </a:r>
            <a:r>
              <a:rPr lang="zh-TW" altLang="en-US" sz="1800" b="1" dirty="0">
                <a:latin typeface="Kaiti TC" panose="02010600040101010101" pitchFamily="2" charset="-120"/>
                <a:ea typeface="Kaiti TC" panose="02010600040101010101" pitchFamily="2" charset="-120"/>
              </a:rPr>
              <a:t>張正本</a:t>
            </a:r>
          </a:p>
          <a:p>
            <a:r>
              <a:rPr lang="zh-TW" altLang="en-US" sz="1800" b="1" dirty="0">
                <a:latin typeface="Kaiti TC" panose="02010600040101010101" pitchFamily="2" charset="-120"/>
                <a:ea typeface="Kaiti TC" panose="02010600040101010101" pitchFamily="2" charset="-120"/>
              </a:rPr>
              <a:t>    發票 </a:t>
            </a:r>
            <a:r>
              <a:rPr lang="en" altLang="zh-TW" sz="1800" b="1" dirty="0">
                <a:latin typeface="Kaiti TC" panose="02010600040101010101" pitchFamily="2" charset="-120"/>
                <a:ea typeface="Kaiti TC" panose="02010600040101010101" pitchFamily="2" charset="-120"/>
              </a:rPr>
              <a:t>x 2 </a:t>
            </a:r>
            <a:r>
              <a:rPr lang="zh-TW" altLang="en-US" sz="1800" b="1" dirty="0">
                <a:latin typeface="Kaiti TC" panose="02010600040101010101" pitchFamily="2" charset="-120"/>
                <a:ea typeface="Kaiti TC" panose="02010600040101010101" pitchFamily="2" charset="-120"/>
              </a:rPr>
              <a:t>張 </a:t>
            </a:r>
            <a:r>
              <a:rPr lang="en-US" altLang="zh-TW" sz="1800" b="1" dirty="0">
                <a:latin typeface="Kaiti TC" panose="02010600040101010101" pitchFamily="2" charset="-120"/>
                <a:ea typeface="Kaiti TC" panose="02010600040101010101" pitchFamily="2" charset="-120"/>
              </a:rPr>
              <a:t>(</a:t>
            </a:r>
            <a:r>
              <a:rPr lang="zh-TW" altLang="en-US" sz="1800" b="1" dirty="0">
                <a:latin typeface="Kaiti TC" panose="02010600040101010101" pitchFamily="2" charset="-120"/>
                <a:ea typeface="Kaiti TC" panose="02010600040101010101" pitchFamily="2" charset="-120"/>
              </a:rPr>
              <a:t>抬頭分別 台大 及 台大嚴慶齡</a:t>
            </a:r>
            <a:r>
              <a:rPr lang="en-US" altLang="zh-TW" sz="1800" b="1" dirty="0">
                <a:latin typeface="Kaiti TC" panose="02010600040101010101" pitchFamily="2" charset="-120"/>
                <a:ea typeface="Kaiti TC" panose="02010600040101010101" pitchFamily="2" charset="-120"/>
              </a:rPr>
              <a:t>)</a:t>
            </a:r>
            <a:endParaRPr lang="zh-TW" altLang="en-US" sz="1800" b="1" dirty="0">
              <a:latin typeface="Kaiti TC" panose="02010600040101010101" pitchFamily="2" charset="-120"/>
              <a:ea typeface="Kaiti TC" panose="02010600040101010101" pitchFamily="2" charset="-120"/>
            </a:endParaRPr>
          </a:p>
          <a:p>
            <a:r>
              <a:rPr lang="zh-TW" altLang="en-US" sz="1800" b="1" dirty="0">
                <a:latin typeface="Kaiti TC" panose="02010600040101010101" pitchFamily="2" charset="-120"/>
                <a:ea typeface="Kaiti TC" panose="02010600040101010101" pitchFamily="2" charset="-120"/>
              </a:rPr>
              <a:t>    成品 </a:t>
            </a:r>
            <a:r>
              <a:rPr lang="en-US" altLang="zh-TW" sz="1800" b="1" dirty="0">
                <a:latin typeface="Kaiti TC" panose="02010600040101010101" pitchFamily="2" charset="-120"/>
                <a:ea typeface="Kaiti TC" panose="02010600040101010101" pitchFamily="2" charset="-120"/>
              </a:rPr>
              <a:t>: 2 </a:t>
            </a:r>
            <a:r>
              <a:rPr lang="en" altLang="zh-TW" sz="1800" b="1" dirty="0">
                <a:latin typeface="Kaiti TC" panose="02010600040101010101" pitchFamily="2" charset="-120"/>
                <a:ea typeface="Kaiti TC" panose="02010600040101010101" pitchFamily="2" charset="-120"/>
              </a:rPr>
              <a:t>pc + 1/4 pc(FREE)</a:t>
            </a:r>
          </a:p>
          <a:p>
            <a:pPr marL="0" indent="0">
              <a:buNone/>
            </a:pPr>
            <a:r>
              <a:rPr lang="en" altLang="zh-TW" sz="1800" b="1" dirty="0">
                <a:latin typeface="Kaiti TC" panose="02010600040101010101" pitchFamily="2" charset="-120"/>
                <a:ea typeface="Kaiti TC" panose="02010600040101010101" pitchFamily="2" charset="-120"/>
              </a:rPr>
              <a:t>            Free </a:t>
            </a:r>
            <a:r>
              <a:rPr lang="zh-TW" altLang="en-US" sz="1800" b="1" dirty="0">
                <a:latin typeface="Kaiti TC" panose="02010600040101010101" pitchFamily="2" charset="-120"/>
                <a:ea typeface="Kaiti TC" panose="02010600040101010101" pitchFamily="2" charset="-120"/>
              </a:rPr>
              <a:t>部份我不太確定是不是 </a:t>
            </a:r>
            <a:r>
              <a:rPr lang="en-US" altLang="zh-TW" sz="1800" b="1" dirty="0">
                <a:latin typeface="Kaiti TC" panose="02010600040101010101" pitchFamily="2" charset="-120"/>
                <a:ea typeface="Kaiti TC" panose="02010600040101010101" pitchFamily="2" charset="-120"/>
              </a:rPr>
              <a:t>1/4, </a:t>
            </a:r>
            <a:r>
              <a:rPr lang="zh-TW" altLang="en-US" sz="1800" b="1" dirty="0">
                <a:latin typeface="Kaiti TC" panose="02010600040101010101" pitchFamily="2" charset="-120"/>
                <a:ea typeface="Kaiti TC" panose="02010600040101010101" pitchFamily="2" charset="-120"/>
              </a:rPr>
              <a:t>總之是不完整片</a:t>
            </a:r>
            <a:r>
              <a:rPr lang="en-US" altLang="zh-TW" sz="1800" b="1" dirty="0">
                <a:latin typeface="Kaiti TC" panose="02010600040101010101" pitchFamily="2" charset="-120"/>
                <a:ea typeface="Kaiti TC" panose="02010600040101010101" pitchFamily="2" charset="-120"/>
              </a:rPr>
              <a:t>. </a:t>
            </a:r>
            <a:r>
              <a:rPr lang="zh-TW" altLang="en-US" sz="1800" b="1" dirty="0">
                <a:latin typeface="Kaiti TC" panose="02010600040101010101" pitchFamily="2" charset="-120"/>
                <a:ea typeface="Kaiti TC" panose="02010600040101010101" pitchFamily="2" charset="-120"/>
              </a:rPr>
              <a:t>敝司副總應該有跟您提過</a:t>
            </a:r>
            <a:r>
              <a:rPr lang="en-US" altLang="zh-TW" sz="1800" b="1" dirty="0">
                <a:latin typeface="Kaiti TC" panose="02010600040101010101" pitchFamily="2" charset="-120"/>
                <a:ea typeface="Kaiti TC" panose="02010600040101010101" pitchFamily="2" charset="-120"/>
              </a:rPr>
              <a:t>.</a:t>
            </a:r>
            <a:endParaRPr lang="zh-TW" altLang="en-US" sz="1800" b="1" dirty="0">
              <a:latin typeface="Kaiti TC" panose="02010600040101010101" pitchFamily="2" charset="-120"/>
              <a:ea typeface="Kaiti TC" panose="02010600040101010101" pitchFamily="2" charset="-120"/>
            </a:endParaRPr>
          </a:p>
          <a:p>
            <a:pPr marL="0" indent="0">
              <a:buNone/>
            </a:pPr>
            <a:r>
              <a:rPr lang="zh-TW" altLang="en-US" sz="1800" b="1" dirty="0">
                <a:latin typeface="Kaiti TC" panose="02010600040101010101" pitchFamily="2" charset="-120"/>
                <a:ea typeface="Kaiti TC" panose="02010600040101010101" pitchFamily="2" charset="-120"/>
              </a:rPr>
              <a:t> </a:t>
            </a:r>
          </a:p>
          <a:p>
            <a:pPr marL="0" indent="0">
              <a:buNone/>
            </a:pPr>
            <a:r>
              <a:rPr lang="zh-TW" altLang="en-US" sz="1800" b="1" dirty="0">
                <a:latin typeface="Kaiti TC" panose="02010600040101010101" pitchFamily="2" charset="-120"/>
                <a:ea typeface="Kaiti TC" panose="02010600040101010101" pitchFamily="2" charset="-120"/>
              </a:rPr>
              <a:t>跟您解釋晶片狀如下</a:t>
            </a:r>
          </a:p>
          <a:p>
            <a:r>
              <a:rPr lang="en-US" altLang="zh-TW" sz="1800" b="1" dirty="0">
                <a:latin typeface="Kaiti TC" panose="02010600040101010101" pitchFamily="2" charset="-120"/>
                <a:ea typeface="Kaiti TC" panose="02010600040101010101" pitchFamily="2" charset="-120"/>
              </a:rPr>
              <a:t>2 </a:t>
            </a:r>
            <a:r>
              <a:rPr lang="en" altLang="zh-TW" sz="1800" b="1" dirty="0">
                <a:latin typeface="Kaiti TC" panose="02010600040101010101" pitchFamily="2" charset="-120"/>
                <a:ea typeface="Kaiti TC" panose="02010600040101010101" pitchFamily="2" charset="-120"/>
              </a:rPr>
              <a:t>PCS </a:t>
            </a:r>
            <a:r>
              <a:rPr lang="zh-TW" altLang="en-US" sz="1800" b="1" dirty="0">
                <a:latin typeface="Kaiti TC" panose="02010600040101010101" pitchFamily="2" charset="-120"/>
                <a:ea typeface="Kaiti TC" panose="02010600040101010101" pitchFamily="2" charset="-120"/>
              </a:rPr>
              <a:t>完整片 </a:t>
            </a:r>
            <a:r>
              <a:rPr lang="en-US" altLang="zh-TW" sz="1800" b="1" dirty="0">
                <a:latin typeface="Kaiti TC" panose="02010600040101010101" pitchFamily="2" charset="-120"/>
                <a:ea typeface="Kaiti TC" panose="02010600040101010101" pitchFamily="2" charset="-120"/>
              </a:rPr>
              <a:t>(</a:t>
            </a:r>
            <a:r>
              <a:rPr lang="zh-TW" altLang="en-US" sz="1800" b="1" dirty="0">
                <a:latin typeface="Kaiti TC" panose="02010600040101010101" pitchFamily="2" charset="-120"/>
                <a:ea typeface="Kaiti TC" panose="02010600040101010101" pitchFamily="2" charset="-120"/>
              </a:rPr>
              <a:t>有收錢</a:t>
            </a:r>
            <a:r>
              <a:rPr lang="en-US" altLang="zh-TW" sz="1800" b="1" dirty="0">
                <a:latin typeface="Kaiti TC" panose="02010600040101010101" pitchFamily="2" charset="-120"/>
                <a:ea typeface="Kaiti TC" panose="02010600040101010101" pitchFamily="2" charset="-120"/>
              </a:rPr>
              <a:t>, </a:t>
            </a:r>
            <a:r>
              <a:rPr lang="zh-TW" altLang="en-US" sz="1800" b="1" dirty="0">
                <a:latin typeface="Kaiti TC" panose="02010600040101010101" pitchFamily="2" charset="-120"/>
                <a:ea typeface="Kaiti TC" panose="02010600040101010101" pitchFamily="2" charset="-120"/>
              </a:rPr>
              <a:t>分三個月發票</a:t>
            </a:r>
            <a:r>
              <a:rPr lang="en-US" altLang="zh-TW" sz="1800" b="1" dirty="0">
                <a:latin typeface="Kaiti TC" panose="02010600040101010101" pitchFamily="2" charset="-120"/>
                <a:ea typeface="Kaiti TC" panose="02010600040101010101" pitchFamily="2" charset="-120"/>
              </a:rPr>
              <a:t>) : </a:t>
            </a:r>
            <a:r>
              <a:rPr lang="zh-TW" altLang="en-US" sz="1800" b="1" dirty="0">
                <a:latin typeface="Kaiti TC" panose="02010600040101010101" pitchFamily="2" charset="-120"/>
                <a:ea typeface="Kaiti TC" panose="02010600040101010101" pitchFamily="2" charset="-120"/>
              </a:rPr>
              <a:t>裸晶片</a:t>
            </a:r>
            <a:r>
              <a:rPr lang="en-US" altLang="zh-TW" sz="1800" b="1" dirty="0">
                <a:latin typeface="Kaiti TC" panose="02010600040101010101" pitchFamily="2" charset="-120"/>
                <a:ea typeface="Kaiti TC" panose="02010600040101010101" pitchFamily="2" charset="-120"/>
              </a:rPr>
              <a:t>, </a:t>
            </a:r>
            <a:r>
              <a:rPr lang="zh-TW" altLang="en-US" sz="1800" b="1" dirty="0">
                <a:latin typeface="Kaiti TC" panose="02010600040101010101" pitchFamily="2" charset="-120"/>
                <a:ea typeface="Kaiti TC" panose="02010600040101010101" pitchFamily="2" charset="-120"/>
              </a:rPr>
              <a:t>沒有製程也沒有擴散</a:t>
            </a:r>
          </a:p>
          <a:p>
            <a:r>
              <a:rPr lang="en-US" altLang="zh-TW" sz="1800" b="1" dirty="0">
                <a:latin typeface="Kaiti TC" panose="02010600040101010101" pitchFamily="2" charset="-120"/>
                <a:ea typeface="Kaiti TC" panose="02010600040101010101" pitchFamily="2" charset="-120"/>
              </a:rPr>
              <a:t>1/4 </a:t>
            </a:r>
            <a:r>
              <a:rPr lang="en" altLang="zh-TW" sz="1800" b="1" dirty="0">
                <a:latin typeface="Kaiti TC" panose="02010600040101010101" pitchFamily="2" charset="-120"/>
                <a:ea typeface="Kaiti TC" panose="02010600040101010101" pitchFamily="2" charset="-120"/>
              </a:rPr>
              <a:t>pc (</a:t>
            </a:r>
            <a:r>
              <a:rPr lang="zh-TW" altLang="en-US" sz="1800" b="1" dirty="0">
                <a:latin typeface="Kaiti TC" panose="02010600040101010101" pitchFamily="2" charset="-120"/>
                <a:ea typeface="Kaiti TC" panose="02010600040101010101" pitchFamily="2" charset="-120"/>
              </a:rPr>
              <a:t>贈送</a:t>
            </a:r>
            <a:r>
              <a:rPr lang="en-US" altLang="zh-TW" sz="1800" b="1" dirty="0">
                <a:latin typeface="Kaiti TC" panose="02010600040101010101" pitchFamily="2" charset="-120"/>
                <a:ea typeface="Kaiti TC" panose="02010600040101010101" pitchFamily="2" charset="-120"/>
              </a:rPr>
              <a:t>) : </a:t>
            </a:r>
            <a:r>
              <a:rPr lang="zh-TW" altLang="en-US" sz="1800" b="1" dirty="0">
                <a:latin typeface="Kaiti TC" panose="02010600040101010101" pitchFamily="2" charset="-120"/>
                <a:ea typeface="Kaiti TC" panose="02010600040101010101" pitchFamily="2" charset="-120"/>
              </a:rPr>
              <a:t>裸晶片</a:t>
            </a:r>
            <a:r>
              <a:rPr lang="en-US" altLang="zh-TW" sz="1800" b="1" dirty="0">
                <a:latin typeface="Kaiti TC" panose="02010600040101010101" pitchFamily="2" charset="-120"/>
                <a:ea typeface="Kaiti TC" panose="02010600040101010101" pitchFamily="2" charset="-120"/>
              </a:rPr>
              <a:t>+</a:t>
            </a:r>
            <a:r>
              <a:rPr lang="zh-TW" altLang="en-US" sz="1800" b="1" dirty="0">
                <a:latin typeface="Kaiti TC" panose="02010600040101010101" pitchFamily="2" charset="-120"/>
                <a:ea typeface="Kaiti TC" panose="02010600040101010101" pitchFamily="2" charset="-120"/>
              </a:rPr>
              <a:t>製程</a:t>
            </a:r>
            <a:r>
              <a:rPr lang="en-US" altLang="zh-TW" sz="1800" b="1" dirty="0">
                <a:latin typeface="Kaiti TC" panose="02010600040101010101" pitchFamily="2" charset="-120"/>
                <a:ea typeface="Kaiti TC" panose="02010600040101010101" pitchFamily="2" charset="-120"/>
              </a:rPr>
              <a:t>+</a:t>
            </a:r>
            <a:r>
              <a:rPr lang="zh-TW" altLang="en-US" sz="1800" b="1" dirty="0">
                <a:latin typeface="Kaiti TC" panose="02010600040101010101" pitchFamily="2" charset="-120"/>
                <a:ea typeface="Kaiti TC" panose="02010600040101010101" pitchFamily="2" charset="-120"/>
              </a:rPr>
              <a:t>擴散</a:t>
            </a:r>
          </a:p>
          <a:p>
            <a:pPr marL="0" indent="0">
              <a:buNone/>
            </a:pPr>
            <a:r>
              <a:rPr lang="zh-TW" altLang="en-US" sz="1800" b="1" dirty="0">
                <a:latin typeface="Kaiti TC" panose="02010600040101010101" pitchFamily="2" charset="-120"/>
                <a:ea typeface="Kaiti TC" panose="02010600040101010101" pitchFamily="2" charset="-120"/>
              </a:rPr>
              <a:t>您的光罩會隨著貨一起歸還。</a:t>
            </a:r>
            <a:endParaRPr lang="en" altLang="zh-TW" sz="1800" b="1"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3364242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4269B1E-2709-B640-9A6F-51F2E2904641}"/>
              </a:ext>
            </a:extLst>
          </p:cNvPr>
          <p:cNvPicPr>
            <a:picLocks noChangeAspect="1"/>
          </p:cNvPicPr>
          <p:nvPr/>
        </p:nvPicPr>
        <p:blipFill>
          <a:blip r:embed="rId2"/>
          <a:stretch>
            <a:fillRect/>
          </a:stretch>
        </p:blipFill>
        <p:spPr>
          <a:xfrm>
            <a:off x="0" y="257432"/>
            <a:ext cx="12192000" cy="6343135"/>
          </a:xfrm>
          <a:prstGeom prst="rect">
            <a:avLst/>
          </a:prstGeom>
        </p:spPr>
      </p:pic>
    </p:spTree>
    <p:extLst>
      <p:ext uri="{BB962C8B-B14F-4D97-AF65-F5344CB8AC3E}">
        <p14:creationId xmlns:p14="http://schemas.microsoft.com/office/powerpoint/2010/main" val="2515892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23313947-154C-A84E-BA83-5C05CFB65F97}"/>
              </a:ext>
            </a:extLst>
          </p:cNvPr>
          <p:cNvPicPr>
            <a:picLocks noChangeAspect="1"/>
          </p:cNvPicPr>
          <p:nvPr/>
        </p:nvPicPr>
        <p:blipFill>
          <a:blip r:embed="rId2"/>
          <a:stretch>
            <a:fillRect/>
          </a:stretch>
        </p:blipFill>
        <p:spPr>
          <a:xfrm>
            <a:off x="0" y="251548"/>
            <a:ext cx="12192000" cy="6354903"/>
          </a:xfrm>
          <a:prstGeom prst="rect">
            <a:avLst/>
          </a:prstGeom>
        </p:spPr>
      </p:pic>
      <p:sp>
        <p:nvSpPr>
          <p:cNvPr id="42" name="圓角矩形 41">
            <a:extLst>
              <a:ext uri="{FF2B5EF4-FFF2-40B4-BE49-F238E27FC236}">
                <a16:creationId xmlns:a16="http://schemas.microsoft.com/office/drawing/2014/main" id="{72F113E1-2AD5-7F4E-BD4B-01AB053FCA19}"/>
              </a:ext>
            </a:extLst>
          </p:cNvPr>
          <p:cNvSpPr/>
          <p:nvPr/>
        </p:nvSpPr>
        <p:spPr>
          <a:xfrm>
            <a:off x="7383999" y="2766950"/>
            <a:ext cx="3577649" cy="15420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TW" altLang="en-US" dirty="0"/>
          </a:p>
        </p:txBody>
      </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ED8184CD-812D-994A-89D8-28A99308239E}"/>
                  </a:ext>
                </a:extLst>
              </p:cNvPr>
              <p:cNvSpPr txBox="1"/>
              <p:nvPr/>
            </p:nvSpPr>
            <p:spPr>
              <a:xfrm>
                <a:off x="7475864" y="2842767"/>
                <a:ext cx="173489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sz="1400" i="1" smtClean="0">
                          <a:latin typeface="Cambria Math" panose="02040503050406030204" pitchFamily="18" charset="0"/>
                        </a:rPr>
                        <m:t>𝛼</m:t>
                      </m:r>
                      <m:d>
                        <m:dPr>
                          <m:ctrlPr>
                            <a:rPr kumimoji="1" lang="en-US" altLang="zh-TW" sz="1400" i="1" smtClean="0">
                              <a:latin typeface="Cambria Math" panose="02040503050406030204" pitchFamily="18" charset="0"/>
                            </a:rPr>
                          </m:ctrlPr>
                        </m:dPr>
                        <m:e>
                          <m:r>
                            <a:rPr kumimoji="1" lang="en-US" altLang="zh-TW" sz="1400" i="1" smtClean="0">
                              <a:latin typeface="Cambria Math" panose="02040503050406030204" pitchFamily="18" charset="0"/>
                            </a:rPr>
                            <m:t>𝐸</m:t>
                          </m:r>
                        </m:e>
                      </m:d>
                      <m:r>
                        <a:rPr kumimoji="1" lang="en-US" altLang="zh-TW" sz="1400" b="0" i="1" smtClean="0">
                          <a:latin typeface="Cambria Math" panose="02040503050406030204" pitchFamily="18" charset="0"/>
                        </a:rPr>
                        <m:t>=</m:t>
                      </m:r>
                      <m:r>
                        <a:rPr kumimoji="1" lang="en-US" altLang="zh-TW" sz="1400" b="0" i="1" smtClean="0">
                          <a:solidFill>
                            <a:schemeClr val="tx1"/>
                          </a:solidFill>
                          <a:latin typeface="Cambria Math" panose="02040503050406030204" pitchFamily="18" charset="0"/>
                          <a:ea typeface="Cambria Math" panose="02040503050406030204" pitchFamily="18" charset="0"/>
                        </a:rPr>
                        <m:t>𝐴</m:t>
                      </m:r>
                      <m:r>
                        <m:rPr>
                          <m:nor/>
                        </m:rPr>
                        <a:rPr kumimoji="1" lang="en-US" altLang="zh-TW" sz="1400" b="0" i="0" smtClean="0">
                          <a:solidFill>
                            <a:schemeClr val="tx1"/>
                          </a:solidFill>
                          <a:latin typeface="Cambria Math" panose="02040503050406030204" pitchFamily="18" charset="0"/>
                          <a:ea typeface="Cambria Math" panose="02040503050406030204" pitchFamily="18" charset="0"/>
                        </a:rPr>
                        <m:t> </m:t>
                      </m:r>
                      <m:r>
                        <m:rPr>
                          <m:nor/>
                        </m:rPr>
                        <a:rPr kumimoji="1" lang="en-US" altLang="zh-TW" sz="1400" b="0" i="0" smtClean="0">
                          <a:latin typeface="Cambria Math" panose="02040503050406030204" pitchFamily="18" charset="0"/>
                          <a:ea typeface="Cambria Math" panose="02040503050406030204" pitchFamily="18" charset="0"/>
                        </a:rPr>
                        <m:t>exp</m:t>
                      </m:r>
                      <m:d>
                        <m:dPr>
                          <m:ctrlPr>
                            <a:rPr kumimoji="1" lang="en-US" altLang="zh-TW" sz="1400" b="0" i="1" smtClean="0">
                              <a:latin typeface="Cambria Math" panose="02040503050406030204" pitchFamily="18" charset="0"/>
                              <a:ea typeface="Cambria Math" panose="02040503050406030204" pitchFamily="18" charset="0"/>
                            </a:rPr>
                          </m:ctrlPr>
                        </m:dPr>
                        <m:e>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𝐵</m:t>
                          </m:r>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𝐸</m:t>
                          </m:r>
                        </m:e>
                      </m:d>
                      <m:r>
                        <a:rPr kumimoji="1" lang="en-US" altLang="zh-TW" sz="1400" b="0" i="1" smtClean="0">
                          <a:latin typeface="Cambria Math" panose="02040503050406030204" pitchFamily="18" charset="0"/>
                          <a:ea typeface="Cambria Math" panose="02040503050406030204" pitchFamily="18" charset="0"/>
                        </a:rPr>
                        <m:t>,</m:t>
                      </m:r>
                    </m:oMath>
                  </m:oMathPara>
                </a14:m>
                <a:endParaRPr kumimoji="1" lang="zh-TW" altLang="en-US" sz="1400" dirty="0"/>
              </a:p>
            </p:txBody>
          </p:sp>
        </mc:Choice>
        <mc:Fallback xmlns="">
          <p:sp>
            <p:nvSpPr>
              <p:cNvPr id="43" name="文字方塊 42">
                <a:extLst>
                  <a:ext uri="{FF2B5EF4-FFF2-40B4-BE49-F238E27FC236}">
                    <a16:creationId xmlns:a16="http://schemas.microsoft.com/office/drawing/2014/main" id="{ED8184CD-812D-994A-89D8-28A99308239E}"/>
                  </a:ext>
                </a:extLst>
              </p:cNvPr>
              <p:cNvSpPr txBox="1">
                <a:spLocks noRot="1" noChangeAspect="1" noMove="1" noResize="1" noEditPoints="1" noAdjustHandles="1" noChangeArrowheads="1" noChangeShapeType="1" noTextEdit="1"/>
              </p:cNvSpPr>
              <p:nvPr/>
            </p:nvSpPr>
            <p:spPr>
              <a:xfrm>
                <a:off x="7475864" y="2842767"/>
                <a:ext cx="1734899" cy="215444"/>
              </a:xfrm>
              <a:prstGeom prst="rect">
                <a:avLst/>
              </a:prstGeom>
              <a:blipFill>
                <a:blip r:embed="rId3"/>
                <a:stretch>
                  <a:fillRect l="-730" t="-5556" b="-3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9B90C2ED-0F5F-A440-95B4-5D5D28E3D825}"/>
                  </a:ext>
                </a:extLst>
              </p:cNvPr>
              <p:cNvSpPr txBox="1"/>
              <p:nvPr/>
            </p:nvSpPr>
            <p:spPr>
              <a:xfrm>
                <a:off x="7976926" y="3058014"/>
                <a:ext cx="2489976" cy="565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𝐽</m:t>
                          </m:r>
                        </m:e>
                        <m:sub>
                          <m:r>
                            <m:rPr>
                              <m:sty m:val="p"/>
                            </m:rPr>
                            <a:rPr kumimoji="1" lang="en-US" altLang="zh-TW" sz="1400" b="0" i="0" smtClean="0">
                              <a:latin typeface="Cambria Math" panose="02040503050406030204" pitchFamily="18" charset="0"/>
                            </a:rPr>
                            <m:t>avalanche</m:t>
                          </m:r>
                        </m:sub>
                      </m:sSub>
                      <m:r>
                        <a:rPr kumimoji="1" lang="en-US" altLang="zh-TW" sz="1400" i="1" smtClean="0">
                          <a:latin typeface="Cambria Math" panose="02040503050406030204" pitchFamily="18" charset="0"/>
                          <a:ea typeface="Cambria Math" panose="02040503050406030204" pitchFamily="18" charset="0"/>
                        </a:rPr>
                        <m:t>≡</m:t>
                      </m:r>
                      <m:nary>
                        <m:naryPr>
                          <m:limLoc m:val="undOvr"/>
                          <m:subHide m:val="on"/>
                          <m:supHide m:val="on"/>
                          <m:ctrlPr>
                            <a:rPr kumimoji="1" lang="en-US" altLang="zh-TW" sz="1400" i="1" smtClean="0">
                              <a:latin typeface="Cambria Math" panose="02040503050406030204" pitchFamily="18" charset="0"/>
                              <a:ea typeface="Cambria Math" panose="02040503050406030204" pitchFamily="18" charset="0"/>
                            </a:rPr>
                          </m:ctrlPr>
                        </m:naryPr>
                        <m:sub/>
                        <m:sup/>
                        <m:e>
                          <m:d>
                            <m:dPr>
                              <m:ctrlPr>
                                <a:rPr kumimoji="1" lang="en-US" altLang="zh-TW" sz="1400" i="1" smtClean="0">
                                  <a:latin typeface="Cambria Math" panose="02040503050406030204" pitchFamily="18" charset="0"/>
                                  <a:ea typeface="Cambria Math" panose="02040503050406030204" pitchFamily="18" charset="0"/>
                                </a:rPr>
                              </m:ctrlPr>
                            </m:dPr>
                            <m:e>
                              <m:r>
                                <a:rPr kumimoji="1" lang="en-US" altLang="zh-TW" sz="1400" i="1">
                                  <a:latin typeface="Cambria Math" panose="02040503050406030204" pitchFamily="18" charset="0"/>
                                  <a:ea typeface="Cambria Math" panose="02040503050406030204" pitchFamily="18" charset="0"/>
                                </a:rPr>
                                <m:t>𝛼</m:t>
                              </m:r>
                              <m:r>
                                <a:rPr kumimoji="1" lang="en-US" altLang="zh-TW" sz="1400" b="0" i="1" smtClean="0">
                                  <a:latin typeface="Cambria Math" panose="02040503050406030204" pitchFamily="18" charset="0"/>
                                  <a:ea typeface="Cambria Math" panose="02040503050406030204" pitchFamily="18" charset="0"/>
                                </a:rPr>
                                <m:t>𝑛</m:t>
                              </m:r>
                              <m:sSub>
                                <m:sSubPr>
                                  <m:ctrlPr>
                                    <a:rPr kumimoji="1" lang="en-US" altLang="zh-TW" sz="1400" b="0" i="1" smtClean="0">
                                      <a:latin typeface="Cambria Math" panose="02040503050406030204" pitchFamily="18" charset="0"/>
                                      <a:ea typeface="Cambria Math" panose="02040503050406030204" pitchFamily="18" charset="0"/>
                                    </a:rPr>
                                  </m:ctrlPr>
                                </m:sSubPr>
                                <m:e>
                                  <m:r>
                                    <a:rPr kumimoji="1" lang="en-US" altLang="zh-TW" sz="1400" b="0" i="1" smtClean="0">
                                      <a:latin typeface="Cambria Math" panose="02040503050406030204" pitchFamily="18" charset="0"/>
                                      <a:ea typeface="Cambria Math" panose="02040503050406030204" pitchFamily="18" charset="0"/>
                                    </a:rPr>
                                    <m:t>𝑣</m:t>
                                  </m:r>
                                </m:e>
                                <m:sub>
                                  <m:r>
                                    <a:rPr kumimoji="1" lang="en-US" altLang="zh-TW" sz="1400" b="0" i="1" smtClean="0">
                                      <a:latin typeface="Cambria Math" panose="02040503050406030204" pitchFamily="18" charset="0"/>
                                      <a:ea typeface="Cambria Math" panose="02040503050406030204" pitchFamily="18" charset="0"/>
                                    </a:rPr>
                                    <m:t>𝑛</m:t>
                                  </m:r>
                                </m:sub>
                              </m:sSub>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𝛽</m:t>
                              </m:r>
                              <m:r>
                                <a:rPr kumimoji="1" lang="en-US" altLang="zh-TW" sz="1400" b="0" i="1" smtClean="0">
                                  <a:latin typeface="Cambria Math" panose="02040503050406030204" pitchFamily="18" charset="0"/>
                                  <a:ea typeface="Cambria Math" panose="02040503050406030204" pitchFamily="18" charset="0"/>
                                </a:rPr>
                                <m:t>𝑝</m:t>
                              </m:r>
                              <m:sSub>
                                <m:sSubPr>
                                  <m:ctrlPr>
                                    <a:rPr kumimoji="1" lang="en-US" altLang="zh-TW" sz="1400" i="1">
                                      <a:latin typeface="Cambria Math" panose="02040503050406030204" pitchFamily="18" charset="0"/>
                                      <a:ea typeface="Cambria Math" panose="02040503050406030204" pitchFamily="18" charset="0"/>
                                    </a:rPr>
                                  </m:ctrlPr>
                                </m:sSubPr>
                                <m:e>
                                  <m:r>
                                    <a:rPr kumimoji="1" lang="en-US" altLang="zh-TW" sz="1400" i="1">
                                      <a:latin typeface="Cambria Math" panose="02040503050406030204" pitchFamily="18" charset="0"/>
                                      <a:ea typeface="Cambria Math" panose="02040503050406030204" pitchFamily="18" charset="0"/>
                                    </a:rPr>
                                    <m:t>𝑣</m:t>
                                  </m:r>
                                </m:e>
                                <m:sub>
                                  <m:r>
                                    <a:rPr kumimoji="1" lang="en-US" altLang="zh-TW" sz="1400" b="0" i="1" smtClean="0">
                                      <a:latin typeface="Cambria Math" panose="02040503050406030204" pitchFamily="18" charset="0"/>
                                      <a:ea typeface="Cambria Math" panose="02040503050406030204" pitchFamily="18" charset="0"/>
                                    </a:rPr>
                                    <m:t>𝑝</m:t>
                                  </m:r>
                                </m:sub>
                              </m:sSub>
                            </m:e>
                          </m:d>
                          <m:r>
                            <a:rPr kumimoji="1" lang="en-US" altLang="zh-TW" sz="1400" b="0" i="1" smtClean="0">
                              <a:latin typeface="Cambria Math" panose="02040503050406030204" pitchFamily="18" charset="0"/>
                              <a:ea typeface="Cambria Math" panose="02040503050406030204" pitchFamily="18" charset="0"/>
                            </a:rPr>
                            <m:t>𝑑𝑥</m:t>
                          </m:r>
                        </m:e>
                      </m:nary>
                    </m:oMath>
                  </m:oMathPara>
                </a14:m>
                <a:endParaRPr kumimoji="1" lang="zh-TW" altLang="en-US" sz="1400" dirty="0"/>
              </a:p>
            </p:txBody>
          </p:sp>
        </mc:Choice>
        <mc:Fallback xmlns="">
          <p:sp>
            <p:nvSpPr>
              <p:cNvPr id="44" name="文字方塊 43">
                <a:extLst>
                  <a:ext uri="{FF2B5EF4-FFF2-40B4-BE49-F238E27FC236}">
                    <a16:creationId xmlns:a16="http://schemas.microsoft.com/office/drawing/2014/main" id="{9B90C2ED-0F5F-A440-95B4-5D5D28E3D825}"/>
                  </a:ext>
                </a:extLst>
              </p:cNvPr>
              <p:cNvSpPr txBox="1">
                <a:spLocks noRot="1" noChangeAspect="1" noMove="1" noResize="1" noEditPoints="1" noAdjustHandles="1" noChangeArrowheads="1" noChangeShapeType="1" noTextEdit="1"/>
              </p:cNvSpPr>
              <p:nvPr/>
            </p:nvSpPr>
            <p:spPr>
              <a:xfrm>
                <a:off x="7976926" y="3058014"/>
                <a:ext cx="2489976" cy="565026"/>
              </a:xfrm>
              <a:prstGeom prst="rect">
                <a:avLst/>
              </a:prstGeom>
              <a:blipFill>
                <a:blip r:embed="rId4"/>
                <a:stretch>
                  <a:fillRect l="-1523" t="-153333" r="-1015" b="-21555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7486336C-787C-E342-8824-F05EF9C89605}"/>
                  </a:ext>
                </a:extLst>
              </p:cNvPr>
              <p:cNvSpPr txBox="1"/>
              <p:nvPr/>
            </p:nvSpPr>
            <p:spPr>
              <a:xfrm>
                <a:off x="9276908" y="2837109"/>
                <a:ext cx="1537087"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𝐸</m:t>
                          </m:r>
                        </m:e>
                        <m:sub>
                          <m:r>
                            <m:rPr>
                              <m:sty m:val="p"/>
                            </m:rPr>
                            <a:rPr kumimoji="1" lang="en-US" altLang="zh-TW" sz="1400" b="0" i="0" smtClean="0">
                              <a:latin typeface="Cambria Math" panose="02040503050406030204" pitchFamily="18" charset="0"/>
                            </a:rPr>
                            <m:t>ti</m:t>
                          </m:r>
                          <m:r>
                            <a:rPr kumimoji="1" lang="en-US" altLang="zh-TW" sz="1400" b="0" i="0" smtClean="0">
                              <a:latin typeface="Cambria Math" panose="02040503050406030204" pitchFamily="18" charset="0"/>
                            </a:rPr>
                            <m:t>,</m:t>
                          </m:r>
                          <m:r>
                            <m:rPr>
                              <m:sty m:val="p"/>
                            </m:rPr>
                            <a:rPr kumimoji="1" lang="en-US" altLang="zh-TW" sz="1400" b="0" i="0" smtClean="0">
                              <a:latin typeface="Cambria Math" panose="02040503050406030204" pitchFamily="18" charset="0"/>
                            </a:rPr>
                            <m:t>InGaAs</m:t>
                          </m:r>
                        </m:sub>
                      </m:sSub>
                      <m:r>
                        <a:rPr kumimoji="1" lang="en-US" altLang="zh-TW" sz="1400" b="0" i="1" smtClean="0">
                          <a:latin typeface="Cambria Math" panose="02040503050406030204" pitchFamily="18" charset="0"/>
                        </a:rPr>
                        <m:t>=0.1(</m:t>
                      </m:r>
                      <m:r>
                        <m:rPr>
                          <m:sty m:val="p"/>
                        </m:rPr>
                        <a:rPr kumimoji="1" lang="en-US" altLang="zh-TW" sz="1400" b="0" i="0" smtClean="0">
                          <a:latin typeface="Cambria Math" panose="02040503050406030204" pitchFamily="18" charset="0"/>
                        </a:rPr>
                        <m:t>eV</m:t>
                      </m:r>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45" name="文字方塊 44">
                <a:extLst>
                  <a:ext uri="{FF2B5EF4-FFF2-40B4-BE49-F238E27FC236}">
                    <a16:creationId xmlns:a16="http://schemas.microsoft.com/office/drawing/2014/main" id="{7486336C-787C-E342-8824-F05EF9C89605}"/>
                  </a:ext>
                </a:extLst>
              </p:cNvPr>
              <p:cNvSpPr txBox="1">
                <a:spLocks noRot="1" noChangeAspect="1" noMove="1" noResize="1" noEditPoints="1" noAdjustHandles="1" noChangeArrowheads="1" noChangeShapeType="1" noTextEdit="1"/>
              </p:cNvSpPr>
              <p:nvPr/>
            </p:nvSpPr>
            <p:spPr>
              <a:xfrm>
                <a:off x="9276908" y="2837109"/>
                <a:ext cx="1537087" cy="224870"/>
              </a:xfrm>
              <a:prstGeom prst="rect">
                <a:avLst/>
              </a:prstGeom>
              <a:blipFill>
                <a:blip r:embed="rId5"/>
                <a:stretch>
                  <a:fillRect l="-820" r="-3279" b="-263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89EF9EDC-990C-F14B-85D7-CF2D8EEB25C6}"/>
                  </a:ext>
                </a:extLst>
              </p:cNvPr>
              <p:cNvSpPr txBox="1"/>
              <p:nvPr/>
            </p:nvSpPr>
            <p:spPr>
              <a:xfrm>
                <a:off x="8497516" y="3620611"/>
                <a:ext cx="11234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i="1" smtClean="0">
                              <a:latin typeface="Cambria Math" panose="02040503050406030204" pitchFamily="18" charset="0"/>
                              <a:ea typeface="Cambria Math" panose="02040503050406030204" pitchFamily="18" charset="0"/>
                            </a:rPr>
                            <m:t>𝜏</m:t>
                          </m:r>
                        </m:e>
                        <m:sub>
                          <m:r>
                            <m:rPr>
                              <m:sty m:val="p"/>
                            </m:rPr>
                            <a:rPr kumimoji="1" lang="en-US" altLang="zh-TW" sz="1400" b="0" i="0" smtClean="0">
                              <a:latin typeface="Cambria Math" panose="02040503050406030204" pitchFamily="18" charset="0"/>
                            </a:rPr>
                            <m:t>n</m:t>
                          </m:r>
                          <m:r>
                            <a:rPr kumimoji="1" lang="en-US" altLang="zh-TW" sz="1400" b="0" i="0" smtClean="0">
                              <a:latin typeface="Cambria Math" panose="02040503050406030204" pitchFamily="18" charset="0"/>
                            </a:rPr>
                            <m:t>0</m:t>
                          </m:r>
                        </m:sub>
                      </m:sSub>
                      <m:r>
                        <a:rPr kumimoji="1" lang="en-US" altLang="zh-TW" sz="1400" b="0" i="1" smtClean="0">
                          <a:latin typeface="Cambria Math" panose="02040503050406030204" pitchFamily="18" charset="0"/>
                        </a:rPr>
                        <m:t>=0.2</m:t>
                      </m:r>
                      <m:d>
                        <m:dPr>
                          <m:ctrlPr>
                            <a:rPr kumimoji="1" lang="en-US" altLang="zh-TW" sz="1400" b="0" i="1" smtClean="0">
                              <a:latin typeface="Cambria Math" panose="02040503050406030204" pitchFamily="18" charset="0"/>
                            </a:rPr>
                          </m:ctrlPr>
                        </m:dPr>
                        <m:e>
                          <m:r>
                            <m:rPr>
                              <m:sty m:val="p"/>
                            </m:rPr>
                            <a:rPr kumimoji="1" lang="en-US" altLang="zh-TW" sz="1400" b="0" i="0" smtClean="0">
                              <a:latin typeface="Cambria Math" panose="02040503050406030204" pitchFamily="18" charset="0"/>
                            </a:rPr>
                            <m:t>ns</m:t>
                          </m:r>
                        </m:e>
                      </m:d>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46" name="文字方塊 45">
                <a:extLst>
                  <a:ext uri="{FF2B5EF4-FFF2-40B4-BE49-F238E27FC236}">
                    <a16:creationId xmlns:a16="http://schemas.microsoft.com/office/drawing/2014/main" id="{89EF9EDC-990C-F14B-85D7-CF2D8EEB25C6}"/>
                  </a:ext>
                </a:extLst>
              </p:cNvPr>
              <p:cNvSpPr txBox="1">
                <a:spLocks noRot="1" noChangeAspect="1" noMove="1" noResize="1" noEditPoints="1" noAdjustHandles="1" noChangeArrowheads="1" noChangeShapeType="1" noTextEdit="1"/>
              </p:cNvSpPr>
              <p:nvPr/>
            </p:nvSpPr>
            <p:spPr>
              <a:xfrm>
                <a:off x="8497516" y="3620611"/>
                <a:ext cx="1123449" cy="215444"/>
              </a:xfrm>
              <a:prstGeom prst="rect">
                <a:avLst/>
              </a:prstGeom>
              <a:blipFill>
                <a:blip r:embed="rId6"/>
                <a:stretch>
                  <a:fillRect l="-1111"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B3EC534A-E9C8-B040-9E6A-ED9CA9D69189}"/>
                  </a:ext>
                </a:extLst>
              </p:cNvPr>
              <p:cNvSpPr txBox="1"/>
              <p:nvPr/>
            </p:nvSpPr>
            <p:spPr>
              <a:xfrm>
                <a:off x="9744110" y="3611163"/>
                <a:ext cx="1088247" cy="234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i="1" smtClean="0">
                              <a:latin typeface="Cambria Math" panose="02040503050406030204" pitchFamily="18" charset="0"/>
                              <a:ea typeface="Cambria Math" panose="02040503050406030204" pitchFamily="18" charset="0"/>
                            </a:rPr>
                            <m:t>𝜏</m:t>
                          </m:r>
                        </m:e>
                        <m:sub>
                          <m:r>
                            <m:rPr>
                              <m:sty m:val="p"/>
                            </m:rPr>
                            <a:rPr kumimoji="1" lang="en-US" altLang="zh-TW" sz="1400" b="0" i="0" smtClean="0">
                              <a:latin typeface="Cambria Math" panose="02040503050406030204" pitchFamily="18" charset="0"/>
                            </a:rPr>
                            <m:t>p</m:t>
                          </m:r>
                          <m:r>
                            <a:rPr kumimoji="1" lang="en-US" altLang="zh-TW" sz="1400" b="0" i="0" smtClean="0">
                              <a:latin typeface="Cambria Math" panose="02040503050406030204" pitchFamily="18" charset="0"/>
                            </a:rPr>
                            <m:t>0</m:t>
                          </m:r>
                        </m:sub>
                      </m:sSub>
                      <m:r>
                        <a:rPr kumimoji="1" lang="en-US" altLang="zh-TW" sz="1400" b="0" i="1" smtClean="0">
                          <a:latin typeface="Cambria Math" panose="02040503050406030204" pitchFamily="18" charset="0"/>
                        </a:rPr>
                        <m:t>=18 (</m:t>
                      </m:r>
                      <m:r>
                        <m:rPr>
                          <m:sty m:val="p"/>
                        </m:rPr>
                        <a:rPr kumimoji="1" lang="en-US" altLang="zh-TW" sz="1400" b="0" i="0" smtClean="0">
                          <a:latin typeface="Cambria Math" panose="02040503050406030204" pitchFamily="18" charset="0"/>
                        </a:rPr>
                        <m:t>ns</m:t>
                      </m:r>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47" name="文字方塊 46">
                <a:extLst>
                  <a:ext uri="{FF2B5EF4-FFF2-40B4-BE49-F238E27FC236}">
                    <a16:creationId xmlns:a16="http://schemas.microsoft.com/office/drawing/2014/main" id="{B3EC534A-E9C8-B040-9E6A-ED9CA9D69189}"/>
                  </a:ext>
                </a:extLst>
              </p:cNvPr>
              <p:cNvSpPr txBox="1">
                <a:spLocks noRot="1" noChangeAspect="1" noMove="1" noResize="1" noEditPoints="1" noAdjustHandles="1" noChangeArrowheads="1" noChangeShapeType="1" noTextEdit="1"/>
              </p:cNvSpPr>
              <p:nvPr/>
            </p:nvSpPr>
            <p:spPr>
              <a:xfrm>
                <a:off x="9744110" y="3611163"/>
                <a:ext cx="1088247" cy="234616"/>
              </a:xfrm>
              <a:prstGeom prst="rect">
                <a:avLst/>
              </a:prstGeom>
              <a:blipFill>
                <a:blip r:embed="rId7"/>
                <a:stretch>
                  <a:fillRect l="-1149" t="-5000" r="-4598"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8EA8A67E-7892-C841-9EFD-9FD861AD2608}"/>
                  </a:ext>
                </a:extLst>
              </p:cNvPr>
              <p:cNvSpPr txBox="1"/>
              <p:nvPr/>
            </p:nvSpPr>
            <p:spPr>
              <a:xfrm>
                <a:off x="8497516" y="4031525"/>
                <a:ext cx="10898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𝑚</m:t>
                          </m:r>
                        </m:e>
                        <m:sub>
                          <m:r>
                            <m:rPr>
                              <m:sty m:val="p"/>
                            </m:rPr>
                            <a:rPr kumimoji="1" lang="en-US" altLang="zh-TW" sz="1400" b="0" i="0" smtClean="0">
                              <a:latin typeface="Cambria Math" panose="02040503050406030204" pitchFamily="18" charset="0"/>
                            </a:rPr>
                            <m:t>n</m:t>
                          </m:r>
                        </m:sub>
                      </m:sSub>
                      <m:r>
                        <a:rPr kumimoji="1" lang="en-US" altLang="zh-TW" sz="1400" b="0" i="1" smtClean="0">
                          <a:latin typeface="Cambria Math" panose="02040503050406030204" pitchFamily="18" charset="0"/>
                        </a:rPr>
                        <m:t>=0.0489,</m:t>
                      </m:r>
                    </m:oMath>
                  </m:oMathPara>
                </a14:m>
                <a:endParaRPr kumimoji="1" lang="zh-TW" altLang="en-US" sz="1400" dirty="0"/>
              </a:p>
            </p:txBody>
          </p:sp>
        </mc:Choice>
        <mc:Fallback xmlns="">
          <p:sp>
            <p:nvSpPr>
              <p:cNvPr id="48" name="文字方塊 47">
                <a:extLst>
                  <a:ext uri="{FF2B5EF4-FFF2-40B4-BE49-F238E27FC236}">
                    <a16:creationId xmlns:a16="http://schemas.microsoft.com/office/drawing/2014/main" id="{8EA8A67E-7892-C841-9EFD-9FD861AD2608}"/>
                  </a:ext>
                </a:extLst>
              </p:cNvPr>
              <p:cNvSpPr txBox="1">
                <a:spLocks noRot="1" noChangeAspect="1" noMove="1" noResize="1" noEditPoints="1" noAdjustHandles="1" noChangeArrowheads="1" noChangeShapeType="1" noTextEdit="1"/>
              </p:cNvSpPr>
              <p:nvPr/>
            </p:nvSpPr>
            <p:spPr>
              <a:xfrm>
                <a:off x="8497516" y="4031525"/>
                <a:ext cx="1089850" cy="215444"/>
              </a:xfrm>
              <a:prstGeom prst="rect">
                <a:avLst/>
              </a:prstGeom>
              <a:blipFill>
                <a:blip r:embed="rId8"/>
                <a:stretch>
                  <a:fillRect l="-1149"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F0CA2F58-28E6-494A-91B2-5D3D46DC9398}"/>
                  </a:ext>
                </a:extLst>
              </p:cNvPr>
              <p:cNvSpPr txBox="1"/>
              <p:nvPr/>
            </p:nvSpPr>
            <p:spPr>
              <a:xfrm>
                <a:off x="9744110" y="4022077"/>
                <a:ext cx="868636" cy="234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𝑚</m:t>
                          </m:r>
                        </m:e>
                        <m:sub>
                          <m:r>
                            <m:rPr>
                              <m:sty m:val="p"/>
                            </m:rPr>
                            <a:rPr kumimoji="1" lang="en-US" altLang="zh-TW" sz="1400" b="0" i="0" smtClean="0">
                              <a:latin typeface="Cambria Math" panose="02040503050406030204" pitchFamily="18" charset="0"/>
                            </a:rPr>
                            <m:t>p</m:t>
                          </m:r>
                        </m:sub>
                      </m:sSub>
                      <m:r>
                        <a:rPr kumimoji="1" lang="en-US" altLang="zh-TW" sz="1400" b="0" i="1" smtClean="0">
                          <a:latin typeface="Cambria Math" panose="02040503050406030204" pitchFamily="18" charset="0"/>
                        </a:rPr>
                        <m:t>=0.45</m:t>
                      </m:r>
                    </m:oMath>
                  </m:oMathPara>
                </a14:m>
                <a:endParaRPr kumimoji="1" lang="zh-TW" altLang="en-US" sz="1400" dirty="0"/>
              </a:p>
            </p:txBody>
          </p:sp>
        </mc:Choice>
        <mc:Fallback xmlns="">
          <p:sp>
            <p:nvSpPr>
              <p:cNvPr id="49" name="文字方塊 48">
                <a:extLst>
                  <a:ext uri="{FF2B5EF4-FFF2-40B4-BE49-F238E27FC236}">
                    <a16:creationId xmlns:a16="http://schemas.microsoft.com/office/drawing/2014/main" id="{F0CA2F58-28E6-494A-91B2-5D3D46DC9398}"/>
                  </a:ext>
                </a:extLst>
              </p:cNvPr>
              <p:cNvSpPr txBox="1">
                <a:spLocks noRot="1" noChangeAspect="1" noMove="1" noResize="1" noEditPoints="1" noAdjustHandles="1" noChangeArrowheads="1" noChangeShapeType="1" noTextEdit="1"/>
              </p:cNvSpPr>
              <p:nvPr/>
            </p:nvSpPr>
            <p:spPr>
              <a:xfrm>
                <a:off x="9744110" y="4022077"/>
                <a:ext cx="868636" cy="234616"/>
              </a:xfrm>
              <a:prstGeom prst="rect">
                <a:avLst/>
              </a:prstGeom>
              <a:blipFill>
                <a:blip r:embed="rId9"/>
                <a:stretch>
                  <a:fillRect r="-2857" b="-15789"/>
                </a:stretch>
              </a:blipFill>
            </p:spPr>
            <p:txBody>
              <a:bodyPr/>
              <a:lstStyle/>
              <a:p>
                <a:r>
                  <a:rPr lang="zh-TW" altLang="en-US">
                    <a:noFill/>
                  </a:rPr>
                  <a:t> </a:t>
                </a:r>
              </a:p>
            </p:txBody>
          </p:sp>
        </mc:Fallback>
      </mc:AlternateContent>
      <p:sp>
        <p:nvSpPr>
          <p:cNvPr id="50" name="左大括弧 49">
            <a:extLst>
              <a:ext uri="{FF2B5EF4-FFF2-40B4-BE49-F238E27FC236}">
                <a16:creationId xmlns:a16="http://schemas.microsoft.com/office/drawing/2014/main" id="{DB41A110-978A-2A4E-9FF5-9C2E698AD571}"/>
              </a:ext>
            </a:extLst>
          </p:cNvPr>
          <p:cNvSpPr/>
          <p:nvPr/>
        </p:nvSpPr>
        <p:spPr>
          <a:xfrm>
            <a:off x="8250444" y="3717978"/>
            <a:ext cx="128936" cy="446048"/>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51" name="文字方塊 50">
            <a:extLst>
              <a:ext uri="{FF2B5EF4-FFF2-40B4-BE49-F238E27FC236}">
                <a16:creationId xmlns:a16="http://schemas.microsoft.com/office/drawing/2014/main" id="{A8F61382-263C-594B-808A-B933EE5CE974}"/>
              </a:ext>
            </a:extLst>
          </p:cNvPr>
          <p:cNvSpPr txBox="1"/>
          <p:nvPr/>
        </p:nvSpPr>
        <p:spPr>
          <a:xfrm>
            <a:off x="7440913" y="3764304"/>
            <a:ext cx="817853" cy="338554"/>
          </a:xfrm>
          <a:prstGeom prst="rect">
            <a:avLst/>
          </a:prstGeom>
          <a:noFill/>
        </p:spPr>
        <p:txBody>
          <a:bodyPr wrap="none" rtlCol="0">
            <a:spAutoFit/>
          </a:bodyPr>
          <a:lstStyle/>
          <a:p>
            <a:r>
              <a:rPr kumimoji="1" lang="en-US" altLang="zh-TW" sz="1600" dirty="0"/>
              <a:t>InGaAs</a:t>
            </a:r>
            <a:endParaRPr kumimoji="1" lang="zh-TW" altLang="en-US" dirty="0"/>
          </a:p>
        </p:txBody>
      </p:sp>
    </p:spTree>
    <p:extLst>
      <p:ext uri="{BB962C8B-B14F-4D97-AF65-F5344CB8AC3E}">
        <p14:creationId xmlns:p14="http://schemas.microsoft.com/office/powerpoint/2010/main" val="2200318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B760417-E06C-EA44-A74E-8910F7988D82}"/>
              </a:ext>
            </a:extLst>
          </p:cNvPr>
          <p:cNvPicPr>
            <a:picLocks noChangeAspect="1"/>
          </p:cNvPicPr>
          <p:nvPr/>
        </p:nvPicPr>
        <p:blipFill>
          <a:blip r:embed="rId2"/>
          <a:stretch>
            <a:fillRect/>
          </a:stretch>
        </p:blipFill>
        <p:spPr>
          <a:xfrm>
            <a:off x="0" y="239780"/>
            <a:ext cx="12192000" cy="6378440"/>
          </a:xfrm>
          <a:prstGeom prst="rect">
            <a:avLst/>
          </a:prstGeom>
        </p:spPr>
      </p:pic>
      <p:sp>
        <p:nvSpPr>
          <p:cNvPr id="14" name="圓角矩形 13">
            <a:extLst>
              <a:ext uri="{FF2B5EF4-FFF2-40B4-BE49-F238E27FC236}">
                <a16:creationId xmlns:a16="http://schemas.microsoft.com/office/drawing/2014/main" id="{90EB1FDE-A9F0-A346-93D1-786E416C9803}"/>
              </a:ext>
            </a:extLst>
          </p:cNvPr>
          <p:cNvSpPr/>
          <p:nvPr/>
        </p:nvSpPr>
        <p:spPr>
          <a:xfrm>
            <a:off x="7383999" y="2766950"/>
            <a:ext cx="3577649" cy="15420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TW" altLang="en-US" dirty="0"/>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03282C2A-D088-C142-A248-59C3BAE84594}"/>
                  </a:ext>
                </a:extLst>
              </p:cNvPr>
              <p:cNvSpPr txBox="1"/>
              <p:nvPr/>
            </p:nvSpPr>
            <p:spPr>
              <a:xfrm>
                <a:off x="7475864" y="2842767"/>
                <a:ext cx="173489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sz="1400" i="1" smtClean="0">
                          <a:latin typeface="Cambria Math" panose="02040503050406030204" pitchFamily="18" charset="0"/>
                        </a:rPr>
                        <m:t>𝛼</m:t>
                      </m:r>
                      <m:d>
                        <m:dPr>
                          <m:ctrlPr>
                            <a:rPr kumimoji="1" lang="en-US" altLang="zh-TW" sz="1400" i="1" smtClean="0">
                              <a:latin typeface="Cambria Math" panose="02040503050406030204" pitchFamily="18" charset="0"/>
                            </a:rPr>
                          </m:ctrlPr>
                        </m:dPr>
                        <m:e>
                          <m:r>
                            <a:rPr kumimoji="1" lang="en-US" altLang="zh-TW" sz="1400" i="1" smtClean="0">
                              <a:latin typeface="Cambria Math" panose="02040503050406030204" pitchFamily="18" charset="0"/>
                            </a:rPr>
                            <m:t>𝐸</m:t>
                          </m:r>
                        </m:e>
                      </m:d>
                      <m:r>
                        <a:rPr kumimoji="1" lang="en-US" altLang="zh-TW" sz="1400" b="0" i="1" smtClean="0">
                          <a:latin typeface="Cambria Math" panose="02040503050406030204" pitchFamily="18" charset="0"/>
                        </a:rPr>
                        <m:t>=</m:t>
                      </m:r>
                      <m:r>
                        <a:rPr kumimoji="1" lang="en-US" altLang="zh-TW" sz="1400" b="0" i="1" smtClean="0">
                          <a:solidFill>
                            <a:schemeClr val="tx1"/>
                          </a:solidFill>
                          <a:latin typeface="Cambria Math" panose="02040503050406030204" pitchFamily="18" charset="0"/>
                          <a:ea typeface="Cambria Math" panose="02040503050406030204" pitchFamily="18" charset="0"/>
                        </a:rPr>
                        <m:t>𝐴</m:t>
                      </m:r>
                      <m:r>
                        <m:rPr>
                          <m:nor/>
                        </m:rPr>
                        <a:rPr kumimoji="1" lang="en-US" altLang="zh-TW" sz="1400" b="0" i="0" smtClean="0">
                          <a:solidFill>
                            <a:schemeClr val="tx1"/>
                          </a:solidFill>
                          <a:latin typeface="Cambria Math" panose="02040503050406030204" pitchFamily="18" charset="0"/>
                          <a:ea typeface="Cambria Math" panose="02040503050406030204" pitchFamily="18" charset="0"/>
                        </a:rPr>
                        <m:t> </m:t>
                      </m:r>
                      <m:r>
                        <m:rPr>
                          <m:nor/>
                        </m:rPr>
                        <a:rPr kumimoji="1" lang="en-US" altLang="zh-TW" sz="1400" b="0" i="0" smtClean="0">
                          <a:latin typeface="Cambria Math" panose="02040503050406030204" pitchFamily="18" charset="0"/>
                          <a:ea typeface="Cambria Math" panose="02040503050406030204" pitchFamily="18" charset="0"/>
                        </a:rPr>
                        <m:t>exp</m:t>
                      </m:r>
                      <m:d>
                        <m:dPr>
                          <m:ctrlPr>
                            <a:rPr kumimoji="1" lang="en-US" altLang="zh-TW" sz="1400" b="0" i="1" smtClean="0">
                              <a:latin typeface="Cambria Math" panose="02040503050406030204" pitchFamily="18" charset="0"/>
                              <a:ea typeface="Cambria Math" panose="02040503050406030204" pitchFamily="18" charset="0"/>
                            </a:rPr>
                          </m:ctrlPr>
                        </m:dPr>
                        <m:e>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𝐵</m:t>
                          </m:r>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𝐸</m:t>
                          </m:r>
                        </m:e>
                      </m:d>
                      <m:r>
                        <a:rPr kumimoji="1" lang="en-US" altLang="zh-TW" sz="1400" b="0" i="1" smtClean="0">
                          <a:latin typeface="Cambria Math" panose="02040503050406030204" pitchFamily="18" charset="0"/>
                          <a:ea typeface="Cambria Math" panose="02040503050406030204" pitchFamily="18" charset="0"/>
                        </a:rPr>
                        <m:t>,</m:t>
                      </m:r>
                    </m:oMath>
                  </m:oMathPara>
                </a14:m>
                <a:endParaRPr kumimoji="1" lang="zh-TW" altLang="en-US" sz="1400" dirty="0"/>
              </a:p>
            </p:txBody>
          </p:sp>
        </mc:Choice>
        <mc:Fallback xmlns="">
          <p:sp>
            <p:nvSpPr>
              <p:cNvPr id="15" name="文字方塊 14">
                <a:extLst>
                  <a:ext uri="{FF2B5EF4-FFF2-40B4-BE49-F238E27FC236}">
                    <a16:creationId xmlns:a16="http://schemas.microsoft.com/office/drawing/2014/main" id="{03282C2A-D088-C142-A248-59C3BAE84594}"/>
                  </a:ext>
                </a:extLst>
              </p:cNvPr>
              <p:cNvSpPr txBox="1">
                <a:spLocks noRot="1" noChangeAspect="1" noMove="1" noResize="1" noEditPoints="1" noAdjustHandles="1" noChangeArrowheads="1" noChangeShapeType="1" noTextEdit="1"/>
              </p:cNvSpPr>
              <p:nvPr/>
            </p:nvSpPr>
            <p:spPr>
              <a:xfrm>
                <a:off x="7475864" y="2842767"/>
                <a:ext cx="1734899" cy="215444"/>
              </a:xfrm>
              <a:prstGeom prst="rect">
                <a:avLst/>
              </a:prstGeom>
              <a:blipFill>
                <a:blip r:embed="rId3"/>
                <a:stretch>
                  <a:fillRect l="-730" t="-5556" b="-3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FB103379-1D43-0849-B513-CE0359DF757E}"/>
                  </a:ext>
                </a:extLst>
              </p:cNvPr>
              <p:cNvSpPr txBox="1"/>
              <p:nvPr/>
            </p:nvSpPr>
            <p:spPr>
              <a:xfrm>
                <a:off x="7976926" y="3058014"/>
                <a:ext cx="2489976" cy="565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𝐽</m:t>
                          </m:r>
                        </m:e>
                        <m:sub>
                          <m:r>
                            <m:rPr>
                              <m:sty m:val="p"/>
                            </m:rPr>
                            <a:rPr kumimoji="1" lang="en-US" altLang="zh-TW" sz="1400" b="0" i="0" smtClean="0">
                              <a:latin typeface="Cambria Math" panose="02040503050406030204" pitchFamily="18" charset="0"/>
                            </a:rPr>
                            <m:t>avalanche</m:t>
                          </m:r>
                        </m:sub>
                      </m:sSub>
                      <m:r>
                        <a:rPr kumimoji="1" lang="en-US" altLang="zh-TW" sz="1400" i="1" smtClean="0">
                          <a:latin typeface="Cambria Math" panose="02040503050406030204" pitchFamily="18" charset="0"/>
                          <a:ea typeface="Cambria Math" panose="02040503050406030204" pitchFamily="18" charset="0"/>
                        </a:rPr>
                        <m:t>≡</m:t>
                      </m:r>
                      <m:nary>
                        <m:naryPr>
                          <m:limLoc m:val="undOvr"/>
                          <m:subHide m:val="on"/>
                          <m:supHide m:val="on"/>
                          <m:ctrlPr>
                            <a:rPr kumimoji="1" lang="en-US" altLang="zh-TW" sz="1400" i="1" smtClean="0">
                              <a:latin typeface="Cambria Math" panose="02040503050406030204" pitchFamily="18" charset="0"/>
                              <a:ea typeface="Cambria Math" panose="02040503050406030204" pitchFamily="18" charset="0"/>
                            </a:rPr>
                          </m:ctrlPr>
                        </m:naryPr>
                        <m:sub/>
                        <m:sup/>
                        <m:e>
                          <m:d>
                            <m:dPr>
                              <m:ctrlPr>
                                <a:rPr kumimoji="1" lang="en-US" altLang="zh-TW" sz="1400" i="1" smtClean="0">
                                  <a:latin typeface="Cambria Math" panose="02040503050406030204" pitchFamily="18" charset="0"/>
                                  <a:ea typeface="Cambria Math" panose="02040503050406030204" pitchFamily="18" charset="0"/>
                                </a:rPr>
                              </m:ctrlPr>
                            </m:dPr>
                            <m:e>
                              <m:r>
                                <a:rPr kumimoji="1" lang="en-US" altLang="zh-TW" sz="1400" i="1">
                                  <a:latin typeface="Cambria Math" panose="02040503050406030204" pitchFamily="18" charset="0"/>
                                  <a:ea typeface="Cambria Math" panose="02040503050406030204" pitchFamily="18" charset="0"/>
                                </a:rPr>
                                <m:t>𝛼</m:t>
                              </m:r>
                              <m:r>
                                <a:rPr kumimoji="1" lang="en-US" altLang="zh-TW" sz="1400" b="0" i="1" smtClean="0">
                                  <a:latin typeface="Cambria Math" panose="02040503050406030204" pitchFamily="18" charset="0"/>
                                  <a:ea typeface="Cambria Math" panose="02040503050406030204" pitchFamily="18" charset="0"/>
                                </a:rPr>
                                <m:t>𝑛</m:t>
                              </m:r>
                              <m:sSub>
                                <m:sSubPr>
                                  <m:ctrlPr>
                                    <a:rPr kumimoji="1" lang="en-US" altLang="zh-TW" sz="1400" b="0" i="1" smtClean="0">
                                      <a:latin typeface="Cambria Math" panose="02040503050406030204" pitchFamily="18" charset="0"/>
                                      <a:ea typeface="Cambria Math" panose="02040503050406030204" pitchFamily="18" charset="0"/>
                                    </a:rPr>
                                  </m:ctrlPr>
                                </m:sSubPr>
                                <m:e>
                                  <m:r>
                                    <a:rPr kumimoji="1" lang="en-US" altLang="zh-TW" sz="1400" b="0" i="1" smtClean="0">
                                      <a:latin typeface="Cambria Math" panose="02040503050406030204" pitchFamily="18" charset="0"/>
                                      <a:ea typeface="Cambria Math" panose="02040503050406030204" pitchFamily="18" charset="0"/>
                                    </a:rPr>
                                    <m:t>𝑣</m:t>
                                  </m:r>
                                </m:e>
                                <m:sub>
                                  <m:r>
                                    <a:rPr kumimoji="1" lang="en-US" altLang="zh-TW" sz="1400" b="0" i="1" smtClean="0">
                                      <a:latin typeface="Cambria Math" panose="02040503050406030204" pitchFamily="18" charset="0"/>
                                      <a:ea typeface="Cambria Math" panose="02040503050406030204" pitchFamily="18" charset="0"/>
                                    </a:rPr>
                                    <m:t>𝑛</m:t>
                                  </m:r>
                                </m:sub>
                              </m:sSub>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𝛽</m:t>
                              </m:r>
                              <m:r>
                                <a:rPr kumimoji="1" lang="en-US" altLang="zh-TW" sz="1400" b="0" i="1" smtClean="0">
                                  <a:latin typeface="Cambria Math" panose="02040503050406030204" pitchFamily="18" charset="0"/>
                                  <a:ea typeface="Cambria Math" panose="02040503050406030204" pitchFamily="18" charset="0"/>
                                </a:rPr>
                                <m:t>𝑝</m:t>
                              </m:r>
                              <m:sSub>
                                <m:sSubPr>
                                  <m:ctrlPr>
                                    <a:rPr kumimoji="1" lang="en-US" altLang="zh-TW" sz="1400" i="1">
                                      <a:latin typeface="Cambria Math" panose="02040503050406030204" pitchFamily="18" charset="0"/>
                                      <a:ea typeface="Cambria Math" panose="02040503050406030204" pitchFamily="18" charset="0"/>
                                    </a:rPr>
                                  </m:ctrlPr>
                                </m:sSubPr>
                                <m:e>
                                  <m:r>
                                    <a:rPr kumimoji="1" lang="en-US" altLang="zh-TW" sz="1400" i="1">
                                      <a:latin typeface="Cambria Math" panose="02040503050406030204" pitchFamily="18" charset="0"/>
                                      <a:ea typeface="Cambria Math" panose="02040503050406030204" pitchFamily="18" charset="0"/>
                                    </a:rPr>
                                    <m:t>𝑣</m:t>
                                  </m:r>
                                </m:e>
                                <m:sub>
                                  <m:r>
                                    <a:rPr kumimoji="1" lang="en-US" altLang="zh-TW" sz="1400" b="0" i="1" smtClean="0">
                                      <a:latin typeface="Cambria Math" panose="02040503050406030204" pitchFamily="18" charset="0"/>
                                      <a:ea typeface="Cambria Math" panose="02040503050406030204" pitchFamily="18" charset="0"/>
                                    </a:rPr>
                                    <m:t>𝑝</m:t>
                                  </m:r>
                                </m:sub>
                              </m:sSub>
                            </m:e>
                          </m:d>
                          <m:r>
                            <a:rPr kumimoji="1" lang="en-US" altLang="zh-TW" sz="1400" b="0" i="1" smtClean="0">
                              <a:latin typeface="Cambria Math" panose="02040503050406030204" pitchFamily="18" charset="0"/>
                              <a:ea typeface="Cambria Math" panose="02040503050406030204" pitchFamily="18" charset="0"/>
                            </a:rPr>
                            <m:t>𝑑𝑥</m:t>
                          </m:r>
                        </m:e>
                      </m:nary>
                    </m:oMath>
                  </m:oMathPara>
                </a14:m>
                <a:endParaRPr kumimoji="1" lang="zh-TW" altLang="en-US" sz="1400" dirty="0"/>
              </a:p>
            </p:txBody>
          </p:sp>
        </mc:Choice>
        <mc:Fallback xmlns="">
          <p:sp>
            <p:nvSpPr>
              <p:cNvPr id="16" name="文字方塊 15">
                <a:extLst>
                  <a:ext uri="{FF2B5EF4-FFF2-40B4-BE49-F238E27FC236}">
                    <a16:creationId xmlns:a16="http://schemas.microsoft.com/office/drawing/2014/main" id="{FB103379-1D43-0849-B513-CE0359DF757E}"/>
                  </a:ext>
                </a:extLst>
              </p:cNvPr>
              <p:cNvSpPr txBox="1">
                <a:spLocks noRot="1" noChangeAspect="1" noMove="1" noResize="1" noEditPoints="1" noAdjustHandles="1" noChangeArrowheads="1" noChangeShapeType="1" noTextEdit="1"/>
              </p:cNvSpPr>
              <p:nvPr/>
            </p:nvSpPr>
            <p:spPr>
              <a:xfrm>
                <a:off x="7976926" y="3058014"/>
                <a:ext cx="2489976" cy="565026"/>
              </a:xfrm>
              <a:prstGeom prst="rect">
                <a:avLst/>
              </a:prstGeom>
              <a:blipFill>
                <a:blip r:embed="rId4"/>
                <a:stretch>
                  <a:fillRect l="-1523" t="-153333" r="-1015" b="-21555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FC46AC85-E0D8-A64E-9818-5E49967AE7C2}"/>
                  </a:ext>
                </a:extLst>
              </p:cNvPr>
              <p:cNvSpPr txBox="1"/>
              <p:nvPr/>
            </p:nvSpPr>
            <p:spPr>
              <a:xfrm>
                <a:off x="9276908" y="2837109"/>
                <a:ext cx="1537087"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𝐸</m:t>
                          </m:r>
                        </m:e>
                        <m:sub>
                          <m:r>
                            <m:rPr>
                              <m:sty m:val="p"/>
                            </m:rPr>
                            <a:rPr kumimoji="1" lang="en-US" altLang="zh-TW" sz="1400" b="0" i="0" smtClean="0">
                              <a:latin typeface="Cambria Math" panose="02040503050406030204" pitchFamily="18" charset="0"/>
                            </a:rPr>
                            <m:t>ti</m:t>
                          </m:r>
                          <m:r>
                            <a:rPr kumimoji="1" lang="en-US" altLang="zh-TW" sz="1400" b="0" i="0" smtClean="0">
                              <a:latin typeface="Cambria Math" panose="02040503050406030204" pitchFamily="18" charset="0"/>
                            </a:rPr>
                            <m:t>,</m:t>
                          </m:r>
                          <m:r>
                            <m:rPr>
                              <m:sty m:val="p"/>
                            </m:rPr>
                            <a:rPr kumimoji="1" lang="en-US" altLang="zh-TW" sz="1400" b="0" i="0" smtClean="0">
                              <a:latin typeface="Cambria Math" panose="02040503050406030204" pitchFamily="18" charset="0"/>
                            </a:rPr>
                            <m:t>InGaAs</m:t>
                          </m:r>
                        </m:sub>
                      </m:sSub>
                      <m:r>
                        <a:rPr kumimoji="1" lang="en-US" altLang="zh-TW" sz="1400" b="0" i="1" smtClean="0">
                          <a:latin typeface="Cambria Math" panose="02040503050406030204" pitchFamily="18" charset="0"/>
                        </a:rPr>
                        <m:t>=0.1(</m:t>
                      </m:r>
                      <m:r>
                        <m:rPr>
                          <m:sty m:val="p"/>
                        </m:rPr>
                        <a:rPr kumimoji="1" lang="en-US" altLang="zh-TW" sz="1400" b="0" i="0" smtClean="0">
                          <a:latin typeface="Cambria Math" panose="02040503050406030204" pitchFamily="18" charset="0"/>
                        </a:rPr>
                        <m:t>eV</m:t>
                      </m:r>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17" name="文字方塊 16">
                <a:extLst>
                  <a:ext uri="{FF2B5EF4-FFF2-40B4-BE49-F238E27FC236}">
                    <a16:creationId xmlns:a16="http://schemas.microsoft.com/office/drawing/2014/main" id="{FC46AC85-E0D8-A64E-9818-5E49967AE7C2}"/>
                  </a:ext>
                </a:extLst>
              </p:cNvPr>
              <p:cNvSpPr txBox="1">
                <a:spLocks noRot="1" noChangeAspect="1" noMove="1" noResize="1" noEditPoints="1" noAdjustHandles="1" noChangeArrowheads="1" noChangeShapeType="1" noTextEdit="1"/>
              </p:cNvSpPr>
              <p:nvPr/>
            </p:nvSpPr>
            <p:spPr>
              <a:xfrm>
                <a:off x="9276908" y="2837109"/>
                <a:ext cx="1537087" cy="224870"/>
              </a:xfrm>
              <a:prstGeom prst="rect">
                <a:avLst/>
              </a:prstGeom>
              <a:blipFill>
                <a:blip r:embed="rId5"/>
                <a:stretch>
                  <a:fillRect l="-820" r="-3279" b="-263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47867315-7857-6F46-A012-DA17F5F44CC7}"/>
                  </a:ext>
                </a:extLst>
              </p:cNvPr>
              <p:cNvSpPr txBox="1"/>
              <p:nvPr/>
            </p:nvSpPr>
            <p:spPr>
              <a:xfrm>
                <a:off x="8497516" y="3620611"/>
                <a:ext cx="11234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i="1" smtClean="0">
                              <a:latin typeface="Cambria Math" panose="02040503050406030204" pitchFamily="18" charset="0"/>
                              <a:ea typeface="Cambria Math" panose="02040503050406030204" pitchFamily="18" charset="0"/>
                            </a:rPr>
                            <m:t>𝜏</m:t>
                          </m:r>
                        </m:e>
                        <m:sub>
                          <m:r>
                            <m:rPr>
                              <m:sty m:val="p"/>
                            </m:rPr>
                            <a:rPr kumimoji="1" lang="en-US" altLang="zh-TW" sz="1400" b="0" i="0" smtClean="0">
                              <a:latin typeface="Cambria Math" panose="02040503050406030204" pitchFamily="18" charset="0"/>
                            </a:rPr>
                            <m:t>n</m:t>
                          </m:r>
                          <m:r>
                            <a:rPr kumimoji="1" lang="en-US" altLang="zh-TW" sz="1400" b="0" i="0" smtClean="0">
                              <a:latin typeface="Cambria Math" panose="02040503050406030204" pitchFamily="18" charset="0"/>
                            </a:rPr>
                            <m:t>0</m:t>
                          </m:r>
                        </m:sub>
                      </m:sSub>
                      <m:r>
                        <a:rPr kumimoji="1" lang="en-US" altLang="zh-TW" sz="1400" b="0" i="1" smtClean="0">
                          <a:latin typeface="Cambria Math" panose="02040503050406030204" pitchFamily="18" charset="0"/>
                        </a:rPr>
                        <m:t>=0.2</m:t>
                      </m:r>
                      <m:d>
                        <m:dPr>
                          <m:ctrlPr>
                            <a:rPr kumimoji="1" lang="en-US" altLang="zh-TW" sz="1400" b="0" i="1" smtClean="0">
                              <a:latin typeface="Cambria Math" panose="02040503050406030204" pitchFamily="18" charset="0"/>
                            </a:rPr>
                          </m:ctrlPr>
                        </m:dPr>
                        <m:e>
                          <m:r>
                            <m:rPr>
                              <m:sty m:val="p"/>
                            </m:rPr>
                            <a:rPr kumimoji="1" lang="en-US" altLang="zh-TW" sz="1400" b="0" i="0" smtClean="0">
                              <a:latin typeface="Cambria Math" panose="02040503050406030204" pitchFamily="18" charset="0"/>
                            </a:rPr>
                            <m:t>ns</m:t>
                          </m:r>
                        </m:e>
                      </m:d>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18" name="文字方塊 17">
                <a:extLst>
                  <a:ext uri="{FF2B5EF4-FFF2-40B4-BE49-F238E27FC236}">
                    <a16:creationId xmlns:a16="http://schemas.microsoft.com/office/drawing/2014/main" id="{47867315-7857-6F46-A012-DA17F5F44CC7}"/>
                  </a:ext>
                </a:extLst>
              </p:cNvPr>
              <p:cNvSpPr txBox="1">
                <a:spLocks noRot="1" noChangeAspect="1" noMove="1" noResize="1" noEditPoints="1" noAdjustHandles="1" noChangeArrowheads="1" noChangeShapeType="1" noTextEdit="1"/>
              </p:cNvSpPr>
              <p:nvPr/>
            </p:nvSpPr>
            <p:spPr>
              <a:xfrm>
                <a:off x="8497516" y="3620611"/>
                <a:ext cx="1123449" cy="215444"/>
              </a:xfrm>
              <a:prstGeom prst="rect">
                <a:avLst/>
              </a:prstGeom>
              <a:blipFill>
                <a:blip r:embed="rId6"/>
                <a:stretch>
                  <a:fillRect l="-1111"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07FD8B5B-7CC8-7041-B39D-3EF8A46DE144}"/>
                  </a:ext>
                </a:extLst>
              </p:cNvPr>
              <p:cNvSpPr txBox="1"/>
              <p:nvPr/>
            </p:nvSpPr>
            <p:spPr>
              <a:xfrm>
                <a:off x="9744110" y="3611163"/>
                <a:ext cx="1088247" cy="234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i="1" smtClean="0">
                              <a:latin typeface="Cambria Math" panose="02040503050406030204" pitchFamily="18" charset="0"/>
                              <a:ea typeface="Cambria Math" panose="02040503050406030204" pitchFamily="18" charset="0"/>
                            </a:rPr>
                            <m:t>𝜏</m:t>
                          </m:r>
                        </m:e>
                        <m:sub>
                          <m:r>
                            <m:rPr>
                              <m:sty m:val="p"/>
                            </m:rPr>
                            <a:rPr kumimoji="1" lang="en-US" altLang="zh-TW" sz="1400" b="0" i="0" smtClean="0">
                              <a:latin typeface="Cambria Math" panose="02040503050406030204" pitchFamily="18" charset="0"/>
                            </a:rPr>
                            <m:t>p</m:t>
                          </m:r>
                          <m:r>
                            <a:rPr kumimoji="1" lang="en-US" altLang="zh-TW" sz="1400" b="0" i="0" smtClean="0">
                              <a:latin typeface="Cambria Math" panose="02040503050406030204" pitchFamily="18" charset="0"/>
                            </a:rPr>
                            <m:t>0</m:t>
                          </m:r>
                        </m:sub>
                      </m:sSub>
                      <m:r>
                        <a:rPr kumimoji="1" lang="en-US" altLang="zh-TW" sz="1400" b="0" i="1" smtClean="0">
                          <a:latin typeface="Cambria Math" panose="02040503050406030204" pitchFamily="18" charset="0"/>
                        </a:rPr>
                        <m:t>=18 (</m:t>
                      </m:r>
                      <m:r>
                        <m:rPr>
                          <m:sty m:val="p"/>
                        </m:rPr>
                        <a:rPr kumimoji="1" lang="en-US" altLang="zh-TW" sz="1400" b="0" i="0" smtClean="0">
                          <a:latin typeface="Cambria Math" panose="02040503050406030204" pitchFamily="18" charset="0"/>
                        </a:rPr>
                        <m:t>ns</m:t>
                      </m:r>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19" name="文字方塊 18">
                <a:extLst>
                  <a:ext uri="{FF2B5EF4-FFF2-40B4-BE49-F238E27FC236}">
                    <a16:creationId xmlns:a16="http://schemas.microsoft.com/office/drawing/2014/main" id="{07FD8B5B-7CC8-7041-B39D-3EF8A46DE144}"/>
                  </a:ext>
                </a:extLst>
              </p:cNvPr>
              <p:cNvSpPr txBox="1">
                <a:spLocks noRot="1" noChangeAspect="1" noMove="1" noResize="1" noEditPoints="1" noAdjustHandles="1" noChangeArrowheads="1" noChangeShapeType="1" noTextEdit="1"/>
              </p:cNvSpPr>
              <p:nvPr/>
            </p:nvSpPr>
            <p:spPr>
              <a:xfrm>
                <a:off x="9744110" y="3611163"/>
                <a:ext cx="1088247" cy="234616"/>
              </a:xfrm>
              <a:prstGeom prst="rect">
                <a:avLst/>
              </a:prstGeom>
              <a:blipFill>
                <a:blip r:embed="rId7"/>
                <a:stretch>
                  <a:fillRect l="-1149" t="-5000" r="-4598"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ADE091F4-4F8F-E747-9A44-37C441805219}"/>
                  </a:ext>
                </a:extLst>
              </p:cNvPr>
              <p:cNvSpPr txBox="1"/>
              <p:nvPr/>
            </p:nvSpPr>
            <p:spPr>
              <a:xfrm>
                <a:off x="8497516" y="4031525"/>
                <a:ext cx="10898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𝑚</m:t>
                          </m:r>
                        </m:e>
                        <m:sub>
                          <m:r>
                            <m:rPr>
                              <m:sty m:val="p"/>
                            </m:rPr>
                            <a:rPr kumimoji="1" lang="en-US" altLang="zh-TW" sz="1400" b="0" i="0" smtClean="0">
                              <a:latin typeface="Cambria Math" panose="02040503050406030204" pitchFamily="18" charset="0"/>
                            </a:rPr>
                            <m:t>n</m:t>
                          </m:r>
                        </m:sub>
                      </m:sSub>
                      <m:r>
                        <a:rPr kumimoji="1" lang="en-US" altLang="zh-TW" sz="1400" b="0" i="1" smtClean="0">
                          <a:latin typeface="Cambria Math" panose="02040503050406030204" pitchFamily="18" charset="0"/>
                        </a:rPr>
                        <m:t>=0.0489,</m:t>
                      </m:r>
                    </m:oMath>
                  </m:oMathPara>
                </a14:m>
                <a:endParaRPr kumimoji="1" lang="zh-TW" altLang="en-US" sz="1400" dirty="0"/>
              </a:p>
            </p:txBody>
          </p:sp>
        </mc:Choice>
        <mc:Fallback xmlns="">
          <p:sp>
            <p:nvSpPr>
              <p:cNvPr id="20" name="文字方塊 19">
                <a:extLst>
                  <a:ext uri="{FF2B5EF4-FFF2-40B4-BE49-F238E27FC236}">
                    <a16:creationId xmlns:a16="http://schemas.microsoft.com/office/drawing/2014/main" id="{ADE091F4-4F8F-E747-9A44-37C441805219}"/>
                  </a:ext>
                </a:extLst>
              </p:cNvPr>
              <p:cNvSpPr txBox="1">
                <a:spLocks noRot="1" noChangeAspect="1" noMove="1" noResize="1" noEditPoints="1" noAdjustHandles="1" noChangeArrowheads="1" noChangeShapeType="1" noTextEdit="1"/>
              </p:cNvSpPr>
              <p:nvPr/>
            </p:nvSpPr>
            <p:spPr>
              <a:xfrm>
                <a:off x="8497516" y="4031525"/>
                <a:ext cx="1089850" cy="215444"/>
              </a:xfrm>
              <a:prstGeom prst="rect">
                <a:avLst/>
              </a:prstGeom>
              <a:blipFill>
                <a:blip r:embed="rId8"/>
                <a:stretch>
                  <a:fillRect l="-1149"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69EAA3F2-43FF-DC4D-BF82-069A55FF8CE4}"/>
                  </a:ext>
                </a:extLst>
              </p:cNvPr>
              <p:cNvSpPr txBox="1"/>
              <p:nvPr/>
            </p:nvSpPr>
            <p:spPr>
              <a:xfrm>
                <a:off x="9744110" y="4022077"/>
                <a:ext cx="868636" cy="234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𝑚</m:t>
                          </m:r>
                        </m:e>
                        <m:sub>
                          <m:r>
                            <m:rPr>
                              <m:sty m:val="p"/>
                            </m:rPr>
                            <a:rPr kumimoji="1" lang="en-US" altLang="zh-TW" sz="1400" b="0" i="0" smtClean="0">
                              <a:latin typeface="Cambria Math" panose="02040503050406030204" pitchFamily="18" charset="0"/>
                            </a:rPr>
                            <m:t>p</m:t>
                          </m:r>
                        </m:sub>
                      </m:sSub>
                      <m:r>
                        <a:rPr kumimoji="1" lang="en-US" altLang="zh-TW" sz="1400" b="0" i="1" smtClean="0">
                          <a:latin typeface="Cambria Math" panose="02040503050406030204" pitchFamily="18" charset="0"/>
                        </a:rPr>
                        <m:t>=0.45</m:t>
                      </m:r>
                    </m:oMath>
                  </m:oMathPara>
                </a14:m>
                <a:endParaRPr kumimoji="1" lang="zh-TW" altLang="en-US" sz="1400" dirty="0"/>
              </a:p>
            </p:txBody>
          </p:sp>
        </mc:Choice>
        <mc:Fallback xmlns="">
          <p:sp>
            <p:nvSpPr>
              <p:cNvPr id="21" name="文字方塊 20">
                <a:extLst>
                  <a:ext uri="{FF2B5EF4-FFF2-40B4-BE49-F238E27FC236}">
                    <a16:creationId xmlns:a16="http://schemas.microsoft.com/office/drawing/2014/main" id="{69EAA3F2-43FF-DC4D-BF82-069A55FF8CE4}"/>
                  </a:ext>
                </a:extLst>
              </p:cNvPr>
              <p:cNvSpPr txBox="1">
                <a:spLocks noRot="1" noChangeAspect="1" noMove="1" noResize="1" noEditPoints="1" noAdjustHandles="1" noChangeArrowheads="1" noChangeShapeType="1" noTextEdit="1"/>
              </p:cNvSpPr>
              <p:nvPr/>
            </p:nvSpPr>
            <p:spPr>
              <a:xfrm>
                <a:off x="9744110" y="4022077"/>
                <a:ext cx="868636" cy="234616"/>
              </a:xfrm>
              <a:prstGeom prst="rect">
                <a:avLst/>
              </a:prstGeom>
              <a:blipFill>
                <a:blip r:embed="rId9"/>
                <a:stretch>
                  <a:fillRect r="-2857" b="-15789"/>
                </a:stretch>
              </a:blipFill>
            </p:spPr>
            <p:txBody>
              <a:bodyPr/>
              <a:lstStyle/>
              <a:p>
                <a:r>
                  <a:rPr lang="zh-TW" altLang="en-US">
                    <a:noFill/>
                  </a:rPr>
                  <a:t> </a:t>
                </a:r>
              </a:p>
            </p:txBody>
          </p:sp>
        </mc:Fallback>
      </mc:AlternateContent>
      <p:sp>
        <p:nvSpPr>
          <p:cNvPr id="22" name="左大括弧 21">
            <a:extLst>
              <a:ext uri="{FF2B5EF4-FFF2-40B4-BE49-F238E27FC236}">
                <a16:creationId xmlns:a16="http://schemas.microsoft.com/office/drawing/2014/main" id="{9DB9707E-5239-5840-A46F-1A5816E062A2}"/>
              </a:ext>
            </a:extLst>
          </p:cNvPr>
          <p:cNvSpPr/>
          <p:nvPr/>
        </p:nvSpPr>
        <p:spPr>
          <a:xfrm>
            <a:off x="8250444" y="3717978"/>
            <a:ext cx="128936" cy="446048"/>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23" name="文字方塊 22">
            <a:extLst>
              <a:ext uri="{FF2B5EF4-FFF2-40B4-BE49-F238E27FC236}">
                <a16:creationId xmlns:a16="http://schemas.microsoft.com/office/drawing/2014/main" id="{7DF3C0C7-AE96-D34A-B342-B24A23CF1BDC}"/>
              </a:ext>
            </a:extLst>
          </p:cNvPr>
          <p:cNvSpPr txBox="1"/>
          <p:nvPr/>
        </p:nvSpPr>
        <p:spPr>
          <a:xfrm>
            <a:off x="7440913" y="3764304"/>
            <a:ext cx="817853" cy="338554"/>
          </a:xfrm>
          <a:prstGeom prst="rect">
            <a:avLst/>
          </a:prstGeom>
          <a:noFill/>
        </p:spPr>
        <p:txBody>
          <a:bodyPr wrap="none" rtlCol="0">
            <a:spAutoFit/>
          </a:bodyPr>
          <a:lstStyle/>
          <a:p>
            <a:r>
              <a:rPr kumimoji="1" lang="en-US" altLang="zh-TW" sz="1600" dirty="0"/>
              <a:t>InGaAs</a:t>
            </a:r>
            <a:endParaRPr kumimoji="1" lang="zh-TW" altLang="en-US" dirty="0"/>
          </a:p>
        </p:txBody>
      </p:sp>
      <p:cxnSp>
        <p:nvCxnSpPr>
          <p:cNvPr id="25" name="直線箭頭接點 24">
            <a:extLst>
              <a:ext uri="{FF2B5EF4-FFF2-40B4-BE49-F238E27FC236}">
                <a16:creationId xmlns:a16="http://schemas.microsoft.com/office/drawing/2014/main" id="{F988293D-1663-C846-9786-51B93123DD15}"/>
              </a:ext>
            </a:extLst>
          </p:cNvPr>
          <p:cNvCxnSpPr/>
          <p:nvPr/>
        </p:nvCxnSpPr>
        <p:spPr>
          <a:xfrm flipH="1">
            <a:off x="9585340" y="2576945"/>
            <a:ext cx="710567"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箭頭接點 25">
            <a:extLst>
              <a:ext uri="{FF2B5EF4-FFF2-40B4-BE49-F238E27FC236}">
                <a16:creationId xmlns:a16="http://schemas.microsoft.com/office/drawing/2014/main" id="{4464C166-C646-CC4E-99E6-40D27A610D74}"/>
              </a:ext>
            </a:extLst>
          </p:cNvPr>
          <p:cNvCxnSpPr>
            <a:cxnSpLocks/>
          </p:cNvCxnSpPr>
          <p:nvPr/>
        </p:nvCxnSpPr>
        <p:spPr>
          <a:xfrm flipH="1">
            <a:off x="6673433" y="2660073"/>
            <a:ext cx="463637" cy="294903"/>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762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a:extLst>
              <a:ext uri="{FF2B5EF4-FFF2-40B4-BE49-F238E27FC236}">
                <a16:creationId xmlns:a16="http://schemas.microsoft.com/office/drawing/2014/main" id="{DD85B94F-1AFF-4C4A-BE68-6388E95A7AE5}"/>
              </a:ext>
            </a:extLst>
          </p:cNvPr>
          <p:cNvPicPr>
            <a:picLocks noChangeAspect="1"/>
          </p:cNvPicPr>
          <p:nvPr/>
        </p:nvPicPr>
        <p:blipFill>
          <a:blip r:embed="rId2"/>
          <a:stretch>
            <a:fillRect/>
          </a:stretch>
        </p:blipFill>
        <p:spPr>
          <a:xfrm>
            <a:off x="0" y="251548"/>
            <a:ext cx="12192000" cy="6354903"/>
          </a:xfrm>
          <a:prstGeom prst="rect">
            <a:avLst/>
          </a:prstGeom>
        </p:spPr>
      </p:pic>
      <p:sp>
        <p:nvSpPr>
          <p:cNvPr id="46" name="圓角矩形 45">
            <a:extLst>
              <a:ext uri="{FF2B5EF4-FFF2-40B4-BE49-F238E27FC236}">
                <a16:creationId xmlns:a16="http://schemas.microsoft.com/office/drawing/2014/main" id="{A969CCFC-5303-D041-95DE-482767EB1571}"/>
              </a:ext>
            </a:extLst>
          </p:cNvPr>
          <p:cNvSpPr/>
          <p:nvPr/>
        </p:nvSpPr>
        <p:spPr>
          <a:xfrm>
            <a:off x="7383999" y="2766950"/>
            <a:ext cx="3577649" cy="15420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TW" altLang="en-US" dirty="0"/>
          </a:p>
        </p:txBody>
      </p:sp>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8501CD34-F570-9043-AAEC-CB16F39084B3}"/>
                  </a:ext>
                </a:extLst>
              </p:cNvPr>
              <p:cNvSpPr txBox="1"/>
              <p:nvPr/>
            </p:nvSpPr>
            <p:spPr>
              <a:xfrm>
                <a:off x="7475864" y="2842767"/>
                <a:ext cx="173489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sz="1400" i="1" smtClean="0">
                          <a:latin typeface="Cambria Math" panose="02040503050406030204" pitchFamily="18" charset="0"/>
                        </a:rPr>
                        <m:t>𝛼</m:t>
                      </m:r>
                      <m:d>
                        <m:dPr>
                          <m:ctrlPr>
                            <a:rPr kumimoji="1" lang="en-US" altLang="zh-TW" sz="1400" i="1" smtClean="0">
                              <a:latin typeface="Cambria Math" panose="02040503050406030204" pitchFamily="18" charset="0"/>
                            </a:rPr>
                          </m:ctrlPr>
                        </m:dPr>
                        <m:e>
                          <m:r>
                            <a:rPr kumimoji="1" lang="en-US" altLang="zh-TW" sz="1400" i="1" smtClean="0">
                              <a:latin typeface="Cambria Math" panose="02040503050406030204" pitchFamily="18" charset="0"/>
                            </a:rPr>
                            <m:t>𝐸</m:t>
                          </m:r>
                        </m:e>
                      </m:d>
                      <m:r>
                        <a:rPr kumimoji="1" lang="en-US" altLang="zh-TW" sz="1400" b="0" i="1" smtClean="0">
                          <a:latin typeface="Cambria Math" panose="02040503050406030204" pitchFamily="18" charset="0"/>
                        </a:rPr>
                        <m:t>=</m:t>
                      </m:r>
                      <m:r>
                        <a:rPr kumimoji="1" lang="en-US" altLang="zh-TW" sz="1400" b="0" i="1" smtClean="0">
                          <a:solidFill>
                            <a:schemeClr val="tx1"/>
                          </a:solidFill>
                          <a:latin typeface="Cambria Math" panose="02040503050406030204" pitchFamily="18" charset="0"/>
                          <a:ea typeface="Cambria Math" panose="02040503050406030204" pitchFamily="18" charset="0"/>
                        </a:rPr>
                        <m:t>𝐴</m:t>
                      </m:r>
                      <m:r>
                        <m:rPr>
                          <m:nor/>
                        </m:rPr>
                        <a:rPr kumimoji="1" lang="en-US" altLang="zh-TW" sz="1400" b="0" i="0" smtClean="0">
                          <a:solidFill>
                            <a:schemeClr val="tx1"/>
                          </a:solidFill>
                          <a:latin typeface="Cambria Math" panose="02040503050406030204" pitchFamily="18" charset="0"/>
                          <a:ea typeface="Cambria Math" panose="02040503050406030204" pitchFamily="18" charset="0"/>
                        </a:rPr>
                        <m:t> </m:t>
                      </m:r>
                      <m:r>
                        <m:rPr>
                          <m:nor/>
                        </m:rPr>
                        <a:rPr kumimoji="1" lang="en-US" altLang="zh-TW" sz="1400" b="0" i="0" smtClean="0">
                          <a:latin typeface="Cambria Math" panose="02040503050406030204" pitchFamily="18" charset="0"/>
                          <a:ea typeface="Cambria Math" panose="02040503050406030204" pitchFamily="18" charset="0"/>
                        </a:rPr>
                        <m:t>exp</m:t>
                      </m:r>
                      <m:d>
                        <m:dPr>
                          <m:ctrlPr>
                            <a:rPr kumimoji="1" lang="en-US" altLang="zh-TW" sz="1400" b="0" i="1" smtClean="0">
                              <a:latin typeface="Cambria Math" panose="02040503050406030204" pitchFamily="18" charset="0"/>
                              <a:ea typeface="Cambria Math" panose="02040503050406030204" pitchFamily="18" charset="0"/>
                            </a:rPr>
                          </m:ctrlPr>
                        </m:dPr>
                        <m:e>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𝐵</m:t>
                          </m:r>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𝐸</m:t>
                          </m:r>
                        </m:e>
                      </m:d>
                      <m:r>
                        <a:rPr kumimoji="1" lang="en-US" altLang="zh-TW" sz="1400" b="0" i="1" smtClean="0">
                          <a:latin typeface="Cambria Math" panose="02040503050406030204" pitchFamily="18" charset="0"/>
                          <a:ea typeface="Cambria Math" panose="02040503050406030204" pitchFamily="18" charset="0"/>
                        </a:rPr>
                        <m:t>,</m:t>
                      </m:r>
                    </m:oMath>
                  </m:oMathPara>
                </a14:m>
                <a:endParaRPr kumimoji="1" lang="zh-TW" altLang="en-US" sz="1400" dirty="0"/>
              </a:p>
            </p:txBody>
          </p:sp>
        </mc:Choice>
        <mc:Fallback xmlns="">
          <p:sp>
            <p:nvSpPr>
              <p:cNvPr id="47" name="文字方塊 46">
                <a:extLst>
                  <a:ext uri="{FF2B5EF4-FFF2-40B4-BE49-F238E27FC236}">
                    <a16:creationId xmlns:a16="http://schemas.microsoft.com/office/drawing/2014/main" id="{8501CD34-F570-9043-AAEC-CB16F39084B3}"/>
                  </a:ext>
                </a:extLst>
              </p:cNvPr>
              <p:cNvSpPr txBox="1">
                <a:spLocks noRot="1" noChangeAspect="1" noMove="1" noResize="1" noEditPoints="1" noAdjustHandles="1" noChangeArrowheads="1" noChangeShapeType="1" noTextEdit="1"/>
              </p:cNvSpPr>
              <p:nvPr/>
            </p:nvSpPr>
            <p:spPr>
              <a:xfrm>
                <a:off x="7475864" y="2842767"/>
                <a:ext cx="1734899" cy="215444"/>
              </a:xfrm>
              <a:prstGeom prst="rect">
                <a:avLst/>
              </a:prstGeom>
              <a:blipFill>
                <a:blip r:embed="rId3"/>
                <a:stretch>
                  <a:fillRect l="-730" t="-5556" b="-3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DBD82FE6-161D-2F44-A540-8B829DDAD703}"/>
                  </a:ext>
                </a:extLst>
              </p:cNvPr>
              <p:cNvSpPr txBox="1"/>
              <p:nvPr/>
            </p:nvSpPr>
            <p:spPr>
              <a:xfrm>
                <a:off x="7976926" y="3058014"/>
                <a:ext cx="2489976" cy="565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𝐽</m:t>
                          </m:r>
                        </m:e>
                        <m:sub>
                          <m:r>
                            <m:rPr>
                              <m:sty m:val="p"/>
                            </m:rPr>
                            <a:rPr kumimoji="1" lang="en-US" altLang="zh-TW" sz="1400" b="0" i="0" smtClean="0">
                              <a:latin typeface="Cambria Math" panose="02040503050406030204" pitchFamily="18" charset="0"/>
                            </a:rPr>
                            <m:t>avalanche</m:t>
                          </m:r>
                        </m:sub>
                      </m:sSub>
                      <m:r>
                        <a:rPr kumimoji="1" lang="en-US" altLang="zh-TW" sz="1400" i="1" smtClean="0">
                          <a:latin typeface="Cambria Math" panose="02040503050406030204" pitchFamily="18" charset="0"/>
                          <a:ea typeface="Cambria Math" panose="02040503050406030204" pitchFamily="18" charset="0"/>
                        </a:rPr>
                        <m:t>≡</m:t>
                      </m:r>
                      <m:nary>
                        <m:naryPr>
                          <m:limLoc m:val="undOvr"/>
                          <m:subHide m:val="on"/>
                          <m:supHide m:val="on"/>
                          <m:ctrlPr>
                            <a:rPr kumimoji="1" lang="en-US" altLang="zh-TW" sz="1400" i="1" smtClean="0">
                              <a:latin typeface="Cambria Math" panose="02040503050406030204" pitchFamily="18" charset="0"/>
                              <a:ea typeface="Cambria Math" panose="02040503050406030204" pitchFamily="18" charset="0"/>
                            </a:rPr>
                          </m:ctrlPr>
                        </m:naryPr>
                        <m:sub/>
                        <m:sup/>
                        <m:e>
                          <m:d>
                            <m:dPr>
                              <m:ctrlPr>
                                <a:rPr kumimoji="1" lang="en-US" altLang="zh-TW" sz="1400" i="1" smtClean="0">
                                  <a:latin typeface="Cambria Math" panose="02040503050406030204" pitchFamily="18" charset="0"/>
                                  <a:ea typeface="Cambria Math" panose="02040503050406030204" pitchFamily="18" charset="0"/>
                                </a:rPr>
                              </m:ctrlPr>
                            </m:dPr>
                            <m:e>
                              <m:r>
                                <a:rPr kumimoji="1" lang="en-US" altLang="zh-TW" sz="1400" i="1">
                                  <a:latin typeface="Cambria Math" panose="02040503050406030204" pitchFamily="18" charset="0"/>
                                  <a:ea typeface="Cambria Math" panose="02040503050406030204" pitchFamily="18" charset="0"/>
                                </a:rPr>
                                <m:t>𝛼</m:t>
                              </m:r>
                              <m:r>
                                <a:rPr kumimoji="1" lang="en-US" altLang="zh-TW" sz="1400" b="0" i="1" smtClean="0">
                                  <a:latin typeface="Cambria Math" panose="02040503050406030204" pitchFamily="18" charset="0"/>
                                  <a:ea typeface="Cambria Math" panose="02040503050406030204" pitchFamily="18" charset="0"/>
                                </a:rPr>
                                <m:t>𝑛</m:t>
                              </m:r>
                              <m:sSub>
                                <m:sSubPr>
                                  <m:ctrlPr>
                                    <a:rPr kumimoji="1" lang="en-US" altLang="zh-TW" sz="1400" b="0" i="1" smtClean="0">
                                      <a:latin typeface="Cambria Math" panose="02040503050406030204" pitchFamily="18" charset="0"/>
                                      <a:ea typeface="Cambria Math" panose="02040503050406030204" pitchFamily="18" charset="0"/>
                                    </a:rPr>
                                  </m:ctrlPr>
                                </m:sSubPr>
                                <m:e>
                                  <m:r>
                                    <a:rPr kumimoji="1" lang="en-US" altLang="zh-TW" sz="1400" b="0" i="1" smtClean="0">
                                      <a:latin typeface="Cambria Math" panose="02040503050406030204" pitchFamily="18" charset="0"/>
                                      <a:ea typeface="Cambria Math" panose="02040503050406030204" pitchFamily="18" charset="0"/>
                                    </a:rPr>
                                    <m:t>𝑣</m:t>
                                  </m:r>
                                </m:e>
                                <m:sub>
                                  <m:r>
                                    <a:rPr kumimoji="1" lang="en-US" altLang="zh-TW" sz="1400" b="0" i="1" smtClean="0">
                                      <a:latin typeface="Cambria Math" panose="02040503050406030204" pitchFamily="18" charset="0"/>
                                      <a:ea typeface="Cambria Math" panose="02040503050406030204" pitchFamily="18" charset="0"/>
                                    </a:rPr>
                                    <m:t>𝑛</m:t>
                                  </m:r>
                                </m:sub>
                              </m:sSub>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𝛽</m:t>
                              </m:r>
                              <m:r>
                                <a:rPr kumimoji="1" lang="en-US" altLang="zh-TW" sz="1400" b="0" i="1" smtClean="0">
                                  <a:latin typeface="Cambria Math" panose="02040503050406030204" pitchFamily="18" charset="0"/>
                                  <a:ea typeface="Cambria Math" panose="02040503050406030204" pitchFamily="18" charset="0"/>
                                </a:rPr>
                                <m:t>𝑝</m:t>
                              </m:r>
                              <m:sSub>
                                <m:sSubPr>
                                  <m:ctrlPr>
                                    <a:rPr kumimoji="1" lang="en-US" altLang="zh-TW" sz="1400" i="1">
                                      <a:latin typeface="Cambria Math" panose="02040503050406030204" pitchFamily="18" charset="0"/>
                                      <a:ea typeface="Cambria Math" panose="02040503050406030204" pitchFamily="18" charset="0"/>
                                    </a:rPr>
                                  </m:ctrlPr>
                                </m:sSubPr>
                                <m:e>
                                  <m:r>
                                    <a:rPr kumimoji="1" lang="en-US" altLang="zh-TW" sz="1400" i="1">
                                      <a:latin typeface="Cambria Math" panose="02040503050406030204" pitchFamily="18" charset="0"/>
                                      <a:ea typeface="Cambria Math" panose="02040503050406030204" pitchFamily="18" charset="0"/>
                                    </a:rPr>
                                    <m:t>𝑣</m:t>
                                  </m:r>
                                </m:e>
                                <m:sub>
                                  <m:r>
                                    <a:rPr kumimoji="1" lang="en-US" altLang="zh-TW" sz="1400" b="0" i="1" smtClean="0">
                                      <a:latin typeface="Cambria Math" panose="02040503050406030204" pitchFamily="18" charset="0"/>
                                      <a:ea typeface="Cambria Math" panose="02040503050406030204" pitchFamily="18" charset="0"/>
                                    </a:rPr>
                                    <m:t>𝑝</m:t>
                                  </m:r>
                                </m:sub>
                              </m:sSub>
                            </m:e>
                          </m:d>
                          <m:r>
                            <a:rPr kumimoji="1" lang="en-US" altLang="zh-TW" sz="1400" b="0" i="1" smtClean="0">
                              <a:latin typeface="Cambria Math" panose="02040503050406030204" pitchFamily="18" charset="0"/>
                              <a:ea typeface="Cambria Math" panose="02040503050406030204" pitchFamily="18" charset="0"/>
                            </a:rPr>
                            <m:t>𝑑𝑥</m:t>
                          </m:r>
                        </m:e>
                      </m:nary>
                    </m:oMath>
                  </m:oMathPara>
                </a14:m>
                <a:endParaRPr kumimoji="1" lang="zh-TW" altLang="en-US" sz="1400" dirty="0"/>
              </a:p>
            </p:txBody>
          </p:sp>
        </mc:Choice>
        <mc:Fallback xmlns="">
          <p:sp>
            <p:nvSpPr>
              <p:cNvPr id="48" name="文字方塊 47">
                <a:extLst>
                  <a:ext uri="{FF2B5EF4-FFF2-40B4-BE49-F238E27FC236}">
                    <a16:creationId xmlns:a16="http://schemas.microsoft.com/office/drawing/2014/main" id="{DBD82FE6-161D-2F44-A540-8B829DDAD703}"/>
                  </a:ext>
                </a:extLst>
              </p:cNvPr>
              <p:cNvSpPr txBox="1">
                <a:spLocks noRot="1" noChangeAspect="1" noMove="1" noResize="1" noEditPoints="1" noAdjustHandles="1" noChangeArrowheads="1" noChangeShapeType="1" noTextEdit="1"/>
              </p:cNvSpPr>
              <p:nvPr/>
            </p:nvSpPr>
            <p:spPr>
              <a:xfrm>
                <a:off x="7976926" y="3058014"/>
                <a:ext cx="2489976" cy="565026"/>
              </a:xfrm>
              <a:prstGeom prst="rect">
                <a:avLst/>
              </a:prstGeom>
              <a:blipFill>
                <a:blip r:embed="rId4"/>
                <a:stretch>
                  <a:fillRect l="-1523" t="-153333" r="-1015" b="-21555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434BF863-E212-A04C-B9C0-E5A62A63506C}"/>
                  </a:ext>
                </a:extLst>
              </p:cNvPr>
              <p:cNvSpPr txBox="1"/>
              <p:nvPr/>
            </p:nvSpPr>
            <p:spPr>
              <a:xfrm>
                <a:off x="9276908" y="2837109"/>
                <a:ext cx="1537087"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𝐸</m:t>
                          </m:r>
                        </m:e>
                        <m:sub>
                          <m:r>
                            <m:rPr>
                              <m:sty m:val="p"/>
                            </m:rPr>
                            <a:rPr kumimoji="1" lang="en-US" altLang="zh-TW" sz="1400" b="0" i="0" smtClean="0">
                              <a:latin typeface="Cambria Math" panose="02040503050406030204" pitchFamily="18" charset="0"/>
                            </a:rPr>
                            <m:t>ti</m:t>
                          </m:r>
                          <m:r>
                            <a:rPr kumimoji="1" lang="en-US" altLang="zh-TW" sz="1400" b="0" i="0" smtClean="0">
                              <a:latin typeface="Cambria Math" panose="02040503050406030204" pitchFamily="18" charset="0"/>
                            </a:rPr>
                            <m:t>,</m:t>
                          </m:r>
                          <m:r>
                            <m:rPr>
                              <m:sty m:val="p"/>
                            </m:rPr>
                            <a:rPr kumimoji="1" lang="en-US" altLang="zh-TW" sz="1400" b="0" i="0" smtClean="0">
                              <a:latin typeface="Cambria Math" panose="02040503050406030204" pitchFamily="18" charset="0"/>
                            </a:rPr>
                            <m:t>InGaAs</m:t>
                          </m:r>
                        </m:sub>
                      </m:sSub>
                      <m:r>
                        <a:rPr kumimoji="1" lang="en-US" altLang="zh-TW" sz="1400" b="0" i="1" smtClean="0">
                          <a:latin typeface="Cambria Math" panose="02040503050406030204" pitchFamily="18" charset="0"/>
                        </a:rPr>
                        <m:t>=0.1(</m:t>
                      </m:r>
                      <m:r>
                        <m:rPr>
                          <m:sty m:val="p"/>
                        </m:rPr>
                        <a:rPr kumimoji="1" lang="en-US" altLang="zh-TW" sz="1400" b="0" i="0" smtClean="0">
                          <a:latin typeface="Cambria Math" panose="02040503050406030204" pitchFamily="18" charset="0"/>
                        </a:rPr>
                        <m:t>eV</m:t>
                      </m:r>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49" name="文字方塊 48">
                <a:extLst>
                  <a:ext uri="{FF2B5EF4-FFF2-40B4-BE49-F238E27FC236}">
                    <a16:creationId xmlns:a16="http://schemas.microsoft.com/office/drawing/2014/main" id="{434BF863-E212-A04C-B9C0-E5A62A63506C}"/>
                  </a:ext>
                </a:extLst>
              </p:cNvPr>
              <p:cNvSpPr txBox="1">
                <a:spLocks noRot="1" noChangeAspect="1" noMove="1" noResize="1" noEditPoints="1" noAdjustHandles="1" noChangeArrowheads="1" noChangeShapeType="1" noTextEdit="1"/>
              </p:cNvSpPr>
              <p:nvPr/>
            </p:nvSpPr>
            <p:spPr>
              <a:xfrm>
                <a:off x="9276908" y="2837109"/>
                <a:ext cx="1537087" cy="224870"/>
              </a:xfrm>
              <a:prstGeom prst="rect">
                <a:avLst/>
              </a:prstGeom>
              <a:blipFill>
                <a:blip r:embed="rId5"/>
                <a:stretch>
                  <a:fillRect l="-820" r="-3279" b="-263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a:extLst>
                  <a:ext uri="{FF2B5EF4-FFF2-40B4-BE49-F238E27FC236}">
                    <a16:creationId xmlns:a16="http://schemas.microsoft.com/office/drawing/2014/main" id="{7B732FF3-1624-A74D-A16A-66897246FD99}"/>
                  </a:ext>
                </a:extLst>
              </p:cNvPr>
              <p:cNvSpPr txBox="1"/>
              <p:nvPr/>
            </p:nvSpPr>
            <p:spPr>
              <a:xfrm>
                <a:off x="8497516" y="3620611"/>
                <a:ext cx="11234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i="1" smtClean="0">
                              <a:latin typeface="Cambria Math" panose="02040503050406030204" pitchFamily="18" charset="0"/>
                              <a:ea typeface="Cambria Math" panose="02040503050406030204" pitchFamily="18" charset="0"/>
                            </a:rPr>
                            <m:t>𝜏</m:t>
                          </m:r>
                        </m:e>
                        <m:sub>
                          <m:r>
                            <m:rPr>
                              <m:sty m:val="p"/>
                            </m:rPr>
                            <a:rPr kumimoji="1" lang="en-US" altLang="zh-TW" sz="1400" b="0" i="0" smtClean="0">
                              <a:latin typeface="Cambria Math" panose="02040503050406030204" pitchFamily="18" charset="0"/>
                            </a:rPr>
                            <m:t>n</m:t>
                          </m:r>
                          <m:r>
                            <a:rPr kumimoji="1" lang="en-US" altLang="zh-TW" sz="1400" b="0" i="0" smtClean="0">
                              <a:latin typeface="Cambria Math" panose="02040503050406030204" pitchFamily="18" charset="0"/>
                            </a:rPr>
                            <m:t>0</m:t>
                          </m:r>
                        </m:sub>
                      </m:sSub>
                      <m:r>
                        <a:rPr kumimoji="1" lang="en-US" altLang="zh-TW" sz="1400" b="0" i="1" smtClean="0">
                          <a:latin typeface="Cambria Math" panose="02040503050406030204" pitchFamily="18" charset="0"/>
                        </a:rPr>
                        <m:t>=0.2</m:t>
                      </m:r>
                      <m:d>
                        <m:dPr>
                          <m:ctrlPr>
                            <a:rPr kumimoji="1" lang="en-US" altLang="zh-TW" sz="1400" b="0" i="1" smtClean="0">
                              <a:latin typeface="Cambria Math" panose="02040503050406030204" pitchFamily="18" charset="0"/>
                            </a:rPr>
                          </m:ctrlPr>
                        </m:dPr>
                        <m:e>
                          <m:r>
                            <m:rPr>
                              <m:sty m:val="p"/>
                            </m:rPr>
                            <a:rPr kumimoji="1" lang="en-US" altLang="zh-TW" sz="1400" b="0" i="0" smtClean="0">
                              <a:latin typeface="Cambria Math" panose="02040503050406030204" pitchFamily="18" charset="0"/>
                            </a:rPr>
                            <m:t>ns</m:t>
                          </m:r>
                        </m:e>
                      </m:d>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50" name="文字方塊 49">
                <a:extLst>
                  <a:ext uri="{FF2B5EF4-FFF2-40B4-BE49-F238E27FC236}">
                    <a16:creationId xmlns:a16="http://schemas.microsoft.com/office/drawing/2014/main" id="{7B732FF3-1624-A74D-A16A-66897246FD99}"/>
                  </a:ext>
                </a:extLst>
              </p:cNvPr>
              <p:cNvSpPr txBox="1">
                <a:spLocks noRot="1" noChangeAspect="1" noMove="1" noResize="1" noEditPoints="1" noAdjustHandles="1" noChangeArrowheads="1" noChangeShapeType="1" noTextEdit="1"/>
              </p:cNvSpPr>
              <p:nvPr/>
            </p:nvSpPr>
            <p:spPr>
              <a:xfrm>
                <a:off x="8497516" y="3620611"/>
                <a:ext cx="1123449" cy="215444"/>
              </a:xfrm>
              <a:prstGeom prst="rect">
                <a:avLst/>
              </a:prstGeom>
              <a:blipFill>
                <a:blip r:embed="rId6"/>
                <a:stretch>
                  <a:fillRect l="-1111"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C1FB7BE0-44F2-C643-9F55-9013844F6C1C}"/>
                  </a:ext>
                </a:extLst>
              </p:cNvPr>
              <p:cNvSpPr txBox="1"/>
              <p:nvPr/>
            </p:nvSpPr>
            <p:spPr>
              <a:xfrm>
                <a:off x="9744110" y="3611163"/>
                <a:ext cx="1088247" cy="234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i="1" smtClean="0">
                              <a:latin typeface="Cambria Math" panose="02040503050406030204" pitchFamily="18" charset="0"/>
                              <a:ea typeface="Cambria Math" panose="02040503050406030204" pitchFamily="18" charset="0"/>
                            </a:rPr>
                            <m:t>𝜏</m:t>
                          </m:r>
                        </m:e>
                        <m:sub>
                          <m:r>
                            <m:rPr>
                              <m:sty m:val="p"/>
                            </m:rPr>
                            <a:rPr kumimoji="1" lang="en-US" altLang="zh-TW" sz="1400" b="0" i="0" smtClean="0">
                              <a:latin typeface="Cambria Math" panose="02040503050406030204" pitchFamily="18" charset="0"/>
                            </a:rPr>
                            <m:t>p</m:t>
                          </m:r>
                          <m:r>
                            <a:rPr kumimoji="1" lang="en-US" altLang="zh-TW" sz="1400" b="0" i="0" smtClean="0">
                              <a:latin typeface="Cambria Math" panose="02040503050406030204" pitchFamily="18" charset="0"/>
                            </a:rPr>
                            <m:t>0</m:t>
                          </m:r>
                        </m:sub>
                      </m:sSub>
                      <m:r>
                        <a:rPr kumimoji="1" lang="en-US" altLang="zh-TW" sz="1400" b="0" i="1" smtClean="0">
                          <a:latin typeface="Cambria Math" panose="02040503050406030204" pitchFamily="18" charset="0"/>
                        </a:rPr>
                        <m:t>=18 (</m:t>
                      </m:r>
                      <m:r>
                        <m:rPr>
                          <m:sty m:val="p"/>
                        </m:rPr>
                        <a:rPr kumimoji="1" lang="en-US" altLang="zh-TW" sz="1400" b="0" i="0" smtClean="0">
                          <a:latin typeface="Cambria Math" panose="02040503050406030204" pitchFamily="18" charset="0"/>
                        </a:rPr>
                        <m:t>ns</m:t>
                      </m:r>
                      <m:r>
                        <a:rPr kumimoji="1" lang="en-US" altLang="zh-TW" sz="1400" b="0" i="1" smtClean="0">
                          <a:latin typeface="Cambria Math" panose="02040503050406030204" pitchFamily="18" charset="0"/>
                        </a:rPr>
                        <m:t>)</m:t>
                      </m:r>
                    </m:oMath>
                  </m:oMathPara>
                </a14:m>
                <a:endParaRPr kumimoji="1" lang="zh-TW" altLang="en-US" sz="1400" dirty="0"/>
              </a:p>
            </p:txBody>
          </p:sp>
        </mc:Choice>
        <mc:Fallback xmlns="">
          <p:sp>
            <p:nvSpPr>
              <p:cNvPr id="51" name="文字方塊 50">
                <a:extLst>
                  <a:ext uri="{FF2B5EF4-FFF2-40B4-BE49-F238E27FC236}">
                    <a16:creationId xmlns:a16="http://schemas.microsoft.com/office/drawing/2014/main" id="{C1FB7BE0-44F2-C643-9F55-9013844F6C1C}"/>
                  </a:ext>
                </a:extLst>
              </p:cNvPr>
              <p:cNvSpPr txBox="1">
                <a:spLocks noRot="1" noChangeAspect="1" noMove="1" noResize="1" noEditPoints="1" noAdjustHandles="1" noChangeArrowheads="1" noChangeShapeType="1" noTextEdit="1"/>
              </p:cNvSpPr>
              <p:nvPr/>
            </p:nvSpPr>
            <p:spPr>
              <a:xfrm>
                <a:off x="9744110" y="3611163"/>
                <a:ext cx="1088247" cy="234616"/>
              </a:xfrm>
              <a:prstGeom prst="rect">
                <a:avLst/>
              </a:prstGeom>
              <a:blipFill>
                <a:blip r:embed="rId7"/>
                <a:stretch>
                  <a:fillRect l="-1149" t="-5000" r="-4598"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46C53D80-9470-F54B-BC14-FC7214397579}"/>
                  </a:ext>
                </a:extLst>
              </p:cNvPr>
              <p:cNvSpPr txBox="1"/>
              <p:nvPr/>
            </p:nvSpPr>
            <p:spPr>
              <a:xfrm>
                <a:off x="8497516" y="4031525"/>
                <a:ext cx="10898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𝑚</m:t>
                          </m:r>
                        </m:e>
                        <m:sub>
                          <m:r>
                            <m:rPr>
                              <m:sty m:val="p"/>
                            </m:rPr>
                            <a:rPr kumimoji="1" lang="en-US" altLang="zh-TW" sz="1400" b="0" i="0" smtClean="0">
                              <a:latin typeface="Cambria Math" panose="02040503050406030204" pitchFamily="18" charset="0"/>
                            </a:rPr>
                            <m:t>n</m:t>
                          </m:r>
                        </m:sub>
                      </m:sSub>
                      <m:r>
                        <a:rPr kumimoji="1" lang="en-US" altLang="zh-TW" sz="1400" b="0" i="1" smtClean="0">
                          <a:latin typeface="Cambria Math" panose="02040503050406030204" pitchFamily="18" charset="0"/>
                        </a:rPr>
                        <m:t>=0.0489,</m:t>
                      </m:r>
                    </m:oMath>
                  </m:oMathPara>
                </a14:m>
                <a:endParaRPr kumimoji="1" lang="zh-TW" altLang="en-US" sz="1400" dirty="0"/>
              </a:p>
            </p:txBody>
          </p:sp>
        </mc:Choice>
        <mc:Fallback xmlns="">
          <p:sp>
            <p:nvSpPr>
              <p:cNvPr id="52" name="文字方塊 51">
                <a:extLst>
                  <a:ext uri="{FF2B5EF4-FFF2-40B4-BE49-F238E27FC236}">
                    <a16:creationId xmlns:a16="http://schemas.microsoft.com/office/drawing/2014/main" id="{46C53D80-9470-F54B-BC14-FC7214397579}"/>
                  </a:ext>
                </a:extLst>
              </p:cNvPr>
              <p:cNvSpPr txBox="1">
                <a:spLocks noRot="1" noChangeAspect="1" noMove="1" noResize="1" noEditPoints="1" noAdjustHandles="1" noChangeArrowheads="1" noChangeShapeType="1" noTextEdit="1"/>
              </p:cNvSpPr>
              <p:nvPr/>
            </p:nvSpPr>
            <p:spPr>
              <a:xfrm>
                <a:off x="8497516" y="4031525"/>
                <a:ext cx="1089850" cy="215444"/>
              </a:xfrm>
              <a:prstGeom prst="rect">
                <a:avLst/>
              </a:prstGeom>
              <a:blipFill>
                <a:blip r:embed="rId8"/>
                <a:stretch>
                  <a:fillRect l="-1149"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CD6EEDAE-8CCA-E545-AF70-50619C378FFC}"/>
                  </a:ext>
                </a:extLst>
              </p:cNvPr>
              <p:cNvSpPr txBox="1"/>
              <p:nvPr/>
            </p:nvSpPr>
            <p:spPr>
              <a:xfrm>
                <a:off x="9744110" y="4022077"/>
                <a:ext cx="868636" cy="234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400" i="1" smtClean="0">
                              <a:latin typeface="Cambria Math" panose="02040503050406030204" pitchFamily="18" charset="0"/>
                            </a:rPr>
                          </m:ctrlPr>
                        </m:sSubPr>
                        <m:e>
                          <m:r>
                            <a:rPr kumimoji="1" lang="en-US" altLang="zh-TW" sz="1400" b="0" i="1" smtClean="0">
                              <a:latin typeface="Cambria Math" panose="02040503050406030204" pitchFamily="18" charset="0"/>
                            </a:rPr>
                            <m:t>𝑚</m:t>
                          </m:r>
                        </m:e>
                        <m:sub>
                          <m:r>
                            <m:rPr>
                              <m:sty m:val="p"/>
                            </m:rPr>
                            <a:rPr kumimoji="1" lang="en-US" altLang="zh-TW" sz="1400" b="0" i="0" smtClean="0">
                              <a:latin typeface="Cambria Math" panose="02040503050406030204" pitchFamily="18" charset="0"/>
                            </a:rPr>
                            <m:t>p</m:t>
                          </m:r>
                        </m:sub>
                      </m:sSub>
                      <m:r>
                        <a:rPr kumimoji="1" lang="en-US" altLang="zh-TW" sz="1400" b="0" i="1" smtClean="0">
                          <a:latin typeface="Cambria Math" panose="02040503050406030204" pitchFamily="18" charset="0"/>
                        </a:rPr>
                        <m:t>=0.45</m:t>
                      </m:r>
                    </m:oMath>
                  </m:oMathPara>
                </a14:m>
                <a:endParaRPr kumimoji="1" lang="zh-TW" altLang="en-US" sz="1400" dirty="0"/>
              </a:p>
            </p:txBody>
          </p:sp>
        </mc:Choice>
        <mc:Fallback xmlns="">
          <p:sp>
            <p:nvSpPr>
              <p:cNvPr id="53" name="文字方塊 52">
                <a:extLst>
                  <a:ext uri="{FF2B5EF4-FFF2-40B4-BE49-F238E27FC236}">
                    <a16:creationId xmlns:a16="http://schemas.microsoft.com/office/drawing/2014/main" id="{CD6EEDAE-8CCA-E545-AF70-50619C378FFC}"/>
                  </a:ext>
                </a:extLst>
              </p:cNvPr>
              <p:cNvSpPr txBox="1">
                <a:spLocks noRot="1" noChangeAspect="1" noMove="1" noResize="1" noEditPoints="1" noAdjustHandles="1" noChangeArrowheads="1" noChangeShapeType="1" noTextEdit="1"/>
              </p:cNvSpPr>
              <p:nvPr/>
            </p:nvSpPr>
            <p:spPr>
              <a:xfrm>
                <a:off x="9744110" y="4022077"/>
                <a:ext cx="868636" cy="234616"/>
              </a:xfrm>
              <a:prstGeom prst="rect">
                <a:avLst/>
              </a:prstGeom>
              <a:blipFill>
                <a:blip r:embed="rId9"/>
                <a:stretch>
                  <a:fillRect r="-2857" b="-15789"/>
                </a:stretch>
              </a:blipFill>
            </p:spPr>
            <p:txBody>
              <a:bodyPr/>
              <a:lstStyle/>
              <a:p>
                <a:r>
                  <a:rPr lang="zh-TW" altLang="en-US">
                    <a:noFill/>
                  </a:rPr>
                  <a:t> </a:t>
                </a:r>
              </a:p>
            </p:txBody>
          </p:sp>
        </mc:Fallback>
      </mc:AlternateContent>
      <p:sp>
        <p:nvSpPr>
          <p:cNvPr id="54" name="左大括弧 53">
            <a:extLst>
              <a:ext uri="{FF2B5EF4-FFF2-40B4-BE49-F238E27FC236}">
                <a16:creationId xmlns:a16="http://schemas.microsoft.com/office/drawing/2014/main" id="{6DBE735D-42C2-9643-AD00-E5EF4D8E209D}"/>
              </a:ext>
            </a:extLst>
          </p:cNvPr>
          <p:cNvSpPr/>
          <p:nvPr/>
        </p:nvSpPr>
        <p:spPr>
          <a:xfrm>
            <a:off x="8250444" y="3717978"/>
            <a:ext cx="128936" cy="446048"/>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55" name="文字方塊 54">
            <a:extLst>
              <a:ext uri="{FF2B5EF4-FFF2-40B4-BE49-F238E27FC236}">
                <a16:creationId xmlns:a16="http://schemas.microsoft.com/office/drawing/2014/main" id="{0E37F5FC-7EB3-4C40-8A85-F64F3B4A42CA}"/>
              </a:ext>
            </a:extLst>
          </p:cNvPr>
          <p:cNvSpPr txBox="1"/>
          <p:nvPr/>
        </p:nvSpPr>
        <p:spPr>
          <a:xfrm>
            <a:off x="7440913" y="3764304"/>
            <a:ext cx="817853" cy="338554"/>
          </a:xfrm>
          <a:prstGeom prst="rect">
            <a:avLst/>
          </a:prstGeom>
          <a:noFill/>
        </p:spPr>
        <p:txBody>
          <a:bodyPr wrap="none" rtlCol="0">
            <a:spAutoFit/>
          </a:bodyPr>
          <a:lstStyle/>
          <a:p>
            <a:r>
              <a:rPr kumimoji="1" lang="en-US" altLang="zh-TW" sz="1600" dirty="0"/>
              <a:t>InGaAs</a:t>
            </a:r>
            <a:endParaRPr kumimoji="1" lang="zh-TW" altLang="en-US" dirty="0"/>
          </a:p>
        </p:txBody>
      </p:sp>
    </p:spTree>
    <p:extLst>
      <p:ext uri="{BB962C8B-B14F-4D97-AF65-F5344CB8AC3E}">
        <p14:creationId xmlns:p14="http://schemas.microsoft.com/office/powerpoint/2010/main" val="970104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53717F3-40F6-6C4B-809E-6690212DD5A6}"/>
              </a:ext>
            </a:extLst>
          </p:cNvPr>
          <p:cNvSpPr/>
          <p:nvPr/>
        </p:nvSpPr>
        <p:spPr>
          <a:xfrm>
            <a:off x="0" y="447714"/>
            <a:ext cx="12192000" cy="59093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300" dirty="0"/>
              <a:t>[1] Liu, A., &amp; </a:t>
            </a:r>
            <a:r>
              <a:rPr lang="en" altLang="zh-TW" sz="1300" dirty="0" err="1">
                <a:solidFill>
                  <a:srgbClr val="0007FF"/>
                </a:solidFill>
              </a:rPr>
              <a:t>Rosenwaks</a:t>
            </a:r>
            <a:r>
              <a:rPr lang="en" altLang="zh-TW" sz="1300" dirty="0">
                <a:solidFill>
                  <a:srgbClr val="0007FF"/>
                </a:solidFill>
              </a:rPr>
              <a:t>, Y.</a:t>
            </a:r>
            <a:r>
              <a:rPr lang="en" altLang="zh-TW" sz="1300" dirty="0"/>
              <a:t> (1999). </a:t>
            </a:r>
            <a:r>
              <a:rPr lang="en" altLang="zh-TW" sz="1300" b="1" dirty="0"/>
              <a:t>Excess carriers lifetime in InP single crystals: Radiative versus nonradiative recombination</a:t>
            </a:r>
            <a:r>
              <a:rPr lang="en" altLang="zh-TW" sz="1300" dirty="0"/>
              <a:t>. </a:t>
            </a:r>
            <a:r>
              <a:rPr lang="en" altLang="zh-TW" sz="1300" i="1" dirty="0"/>
              <a:t>Journal of applied physics</a:t>
            </a:r>
            <a:r>
              <a:rPr lang="en" altLang="zh-TW" sz="1300" dirty="0"/>
              <a:t>, </a:t>
            </a:r>
            <a:r>
              <a:rPr lang="en" altLang="zh-TW" sz="1300" i="1" dirty="0"/>
              <a:t>86</a:t>
            </a:r>
            <a:r>
              <a:rPr lang="en" altLang="zh-TW" sz="1300" dirty="0"/>
              <a:t>(1), 430-437.</a:t>
            </a:r>
          </a:p>
          <a:p>
            <a:r>
              <a:rPr lang="en" altLang="zh-TW" sz="1300" dirty="0"/>
              <a:t>[2] </a:t>
            </a:r>
            <a:r>
              <a:rPr lang="en" altLang="zh-TW" sz="1300" dirty="0" err="1"/>
              <a:t>Yater</a:t>
            </a:r>
            <a:r>
              <a:rPr lang="en" altLang="zh-TW" sz="1300" dirty="0"/>
              <a:t>, J. A., Weinberg, I., </a:t>
            </a:r>
            <a:r>
              <a:rPr lang="en" altLang="zh-TW" sz="1300" dirty="0">
                <a:solidFill>
                  <a:srgbClr val="FF0000"/>
                </a:solidFill>
              </a:rPr>
              <a:t>Jenkins, P. P.</a:t>
            </a:r>
            <a:r>
              <a:rPr lang="en" altLang="zh-TW" sz="1300" dirty="0"/>
              <a:t>, &amp; Landis, G. A. (1994, December). </a:t>
            </a:r>
            <a:r>
              <a:rPr lang="en" altLang="zh-TW" sz="1300" b="1" dirty="0"/>
              <a:t>Minority-carrier lifetime in InP as a function of light bias</a:t>
            </a:r>
            <a:r>
              <a:rPr lang="en" altLang="zh-TW" sz="1300" dirty="0"/>
              <a:t>. In </a:t>
            </a:r>
            <a:r>
              <a:rPr lang="en" altLang="zh-TW" sz="1300" i="1" dirty="0"/>
              <a:t>Proceedings of 1994 IEEE 1st World Conference on Photovoltaic Energy Conversion-WCPEC (A Joint Conference of PVSC, PVSEC and PSEC)</a:t>
            </a:r>
            <a:r>
              <a:rPr lang="en" altLang="zh-TW" sz="1300" dirty="0"/>
              <a:t> (Vol. 2, pp. 1709-1712). IEEE.</a:t>
            </a:r>
            <a:endParaRPr lang="en" altLang="zh-TW" sz="1300" dirty="0">
              <a:solidFill>
                <a:srgbClr val="222222"/>
              </a:solidFill>
            </a:endParaRPr>
          </a:p>
          <a:p>
            <a:r>
              <a:rPr lang="en" altLang="zh-TW" sz="1300" dirty="0">
                <a:solidFill>
                  <a:srgbClr val="222222"/>
                </a:solidFill>
              </a:rPr>
              <a:t>. </a:t>
            </a:r>
            <a:r>
              <a:rPr lang="en" altLang="zh-TW" sz="1300" b="1" dirty="0">
                <a:solidFill>
                  <a:srgbClr val="222222"/>
                </a:solidFill>
              </a:rPr>
              <a:t>Picosecond time-resolved luminescence studies of surface and bulk recombination processes in InP</a:t>
            </a:r>
            <a:r>
              <a:rPr lang="en" altLang="zh-TW" sz="1300" dirty="0">
                <a:solidFill>
                  <a:srgbClr val="222222"/>
                </a:solidFill>
              </a:rPr>
              <a:t>. </a:t>
            </a:r>
            <a:r>
              <a:rPr lang="en" altLang="zh-TW" sz="1300" i="1" dirty="0">
                <a:solidFill>
                  <a:srgbClr val="222222"/>
                </a:solidFill>
              </a:rPr>
              <a:t>Physical Review B</a:t>
            </a:r>
            <a:r>
              <a:rPr lang="en" altLang="zh-TW" sz="1300" dirty="0">
                <a:solidFill>
                  <a:srgbClr val="222222"/>
                </a:solidFill>
              </a:rPr>
              <a:t>, </a:t>
            </a:r>
            <a:r>
              <a:rPr lang="en" altLang="zh-TW" sz="1300" i="1" dirty="0">
                <a:solidFill>
                  <a:srgbClr val="222222"/>
                </a:solidFill>
              </a:rPr>
              <a:t>45</a:t>
            </a:r>
            <a:r>
              <a:rPr lang="en" altLang="zh-TW" sz="1300" dirty="0">
                <a:solidFill>
                  <a:srgbClr val="222222"/>
                </a:solidFill>
              </a:rPr>
              <a:t>(16), 9108. [3] </a:t>
            </a:r>
            <a:r>
              <a:rPr lang="en" altLang="zh-TW" sz="1300" dirty="0" err="1">
                <a:solidFill>
                  <a:srgbClr val="0007FF"/>
                </a:solidFill>
              </a:rPr>
              <a:t>Rosenwaks</a:t>
            </a:r>
            <a:r>
              <a:rPr lang="en" altLang="zh-TW" sz="1300" dirty="0">
                <a:solidFill>
                  <a:srgbClr val="0007FF"/>
                </a:solidFill>
              </a:rPr>
              <a:t>, Y.</a:t>
            </a:r>
            <a:r>
              <a:rPr lang="en" altLang="zh-TW" sz="1300" dirty="0">
                <a:solidFill>
                  <a:srgbClr val="222222"/>
                </a:solidFill>
              </a:rPr>
              <a:t>, Shapira, Y., &amp; Huppert, D. (1992)</a:t>
            </a:r>
            <a:endParaRPr lang="en" altLang="zh-TW" sz="1300" dirty="0"/>
          </a:p>
          <a:p>
            <a:r>
              <a:rPr lang="en" altLang="zh-TW" sz="1300" dirty="0"/>
              <a:t>[4] Landis, G. A., </a:t>
            </a:r>
            <a:r>
              <a:rPr lang="en" altLang="zh-TW" sz="1300" dirty="0">
                <a:solidFill>
                  <a:srgbClr val="FF0000"/>
                </a:solidFill>
              </a:rPr>
              <a:t>Jenkins, P.</a:t>
            </a:r>
            <a:r>
              <a:rPr lang="en" altLang="zh-TW" sz="1300" dirty="0"/>
              <a:t>, &amp; Weinberg, I. (1991, April). </a:t>
            </a:r>
            <a:r>
              <a:rPr lang="en" altLang="zh-TW" sz="1300" b="1" dirty="0"/>
              <a:t>Photoluminescence lifetime measurements in InP wafers</a:t>
            </a:r>
            <a:r>
              <a:rPr lang="en" altLang="zh-TW" sz="1300" dirty="0"/>
              <a:t>. In </a:t>
            </a:r>
            <a:r>
              <a:rPr lang="en" altLang="zh-TW" sz="1300" i="1" dirty="0"/>
              <a:t>[Proceedings 1991] Third International Conference Indium Phosphide and Related Materials</a:t>
            </a:r>
            <a:r>
              <a:rPr lang="en" altLang="zh-TW" sz="1300" dirty="0"/>
              <a:t> (pp. 636-639). IEEE.</a:t>
            </a:r>
          </a:p>
          <a:p>
            <a:r>
              <a:rPr lang="en" altLang="zh-TW" sz="1300" dirty="0"/>
              <a:t>[5] </a:t>
            </a:r>
            <a:r>
              <a:rPr lang="en" altLang="zh-TW" sz="1300" dirty="0">
                <a:solidFill>
                  <a:srgbClr val="FF0000"/>
                </a:solidFill>
              </a:rPr>
              <a:t>Jenkins, P.</a:t>
            </a:r>
            <a:r>
              <a:rPr lang="en" altLang="zh-TW" sz="1300" dirty="0"/>
              <a:t>, Landis, G. A., Weinberg, I., &amp; </a:t>
            </a:r>
            <a:r>
              <a:rPr lang="en" altLang="zh-TW" sz="1300" dirty="0" err="1"/>
              <a:t>Kneisel</a:t>
            </a:r>
            <a:r>
              <a:rPr lang="en" altLang="zh-TW" sz="1300" dirty="0"/>
              <a:t>, K. (1991, October). </a:t>
            </a:r>
            <a:r>
              <a:rPr lang="en" altLang="zh-TW" sz="1300" b="1" dirty="0"/>
              <a:t>Minority carrier lifetime in indium phosphide</a:t>
            </a:r>
            <a:r>
              <a:rPr lang="en" altLang="zh-TW" sz="1300" dirty="0"/>
              <a:t>. In </a:t>
            </a:r>
            <a:r>
              <a:rPr lang="en" altLang="zh-TW" sz="1300" i="1" dirty="0"/>
              <a:t>The Conference Record of the Twenty-Second IEEE Photovoltaic Specialists Conference-1991</a:t>
            </a:r>
            <a:r>
              <a:rPr lang="en" altLang="zh-TW" sz="1300" dirty="0"/>
              <a:t> (pp. 177-181). IEEE.</a:t>
            </a:r>
          </a:p>
          <a:p>
            <a:r>
              <a:rPr lang="en" altLang="zh-TW" sz="1300" dirty="0"/>
              <a:t>[6] INSPEC (1991). </a:t>
            </a:r>
            <a:r>
              <a:rPr lang="en" altLang="zh-TW" sz="1300" b="1" i="1" dirty="0"/>
              <a:t>Properties of indium phosphide</a:t>
            </a:r>
            <a:r>
              <a:rPr lang="en" altLang="zh-TW" sz="1300" dirty="0"/>
              <a:t>  (No. 6).</a:t>
            </a:r>
          </a:p>
          <a:p>
            <a:r>
              <a:rPr lang="en" altLang="zh-TW" sz="1300" dirty="0"/>
              <a:t>[7] </a:t>
            </a:r>
            <a:r>
              <a:rPr lang="en" altLang="zh-TW" sz="1300" dirty="0" err="1">
                <a:solidFill>
                  <a:srgbClr val="FF0000"/>
                </a:solidFill>
              </a:rPr>
              <a:t>Ahrenkiel</a:t>
            </a:r>
            <a:r>
              <a:rPr lang="en" altLang="zh-TW" sz="1300" dirty="0">
                <a:solidFill>
                  <a:srgbClr val="FF0000"/>
                </a:solidFill>
              </a:rPr>
              <a:t>, R. K.</a:t>
            </a:r>
            <a:r>
              <a:rPr lang="en" altLang="zh-TW" sz="1300" dirty="0"/>
              <a:t>, </a:t>
            </a:r>
            <a:r>
              <a:rPr lang="en" altLang="zh-TW" sz="1300" dirty="0" err="1"/>
              <a:t>Dunlavy</a:t>
            </a:r>
            <a:r>
              <a:rPr lang="en" altLang="zh-TW" sz="1300" dirty="0"/>
              <a:t>, D. J., &amp; </a:t>
            </a:r>
            <a:r>
              <a:rPr lang="en" altLang="zh-TW" sz="1300" dirty="0" err="1"/>
              <a:t>Hanak</a:t>
            </a:r>
            <a:r>
              <a:rPr lang="en" altLang="zh-TW" sz="1300" dirty="0"/>
              <a:t>, T. (1988). </a:t>
            </a:r>
            <a:r>
              <a:rPr lang="en" altLang="zh-TW" sz="1300" b="1" dirty="0"/>
              <a:t>Photoluminescence lifetime in heterojunctions</a:t>
            </a:r>
            <a:r>
              <a:rPr lang="en" altLang="zh-TW" sz="1300" dirty="0"/>
              <a:t>. </a:t>
            </a:r>
            <a:r>
              <a:rPr lang="en" altLang="zh-TW" sz="1300" i="1" dirty="0"/>
              <a:t>Solar Cells</a:t>
            </a:r>
            <a:r>
              <a:rPr lang="en" altLang="zh-TW" sz="1300" dirty="0"/>
              <a:t>, </a:t>
            </a:r>
            <a:r>
              <a:rPr lang="en" altLang="zh-TW" sz="1300" i="1" dirty="0"/>
              <a:t>24</a:t>
            </a:r>
            <a:r>
              <a:rPr lang="en" altLang="zh-TW" sz="1300" dirty="0"/>
              <a:t>(3-4), 339-352.</a:t>
            </a:r>
          </a:p>
          <a:p>
            <a:r>
              <a:rPr lang="en" altLang="zh-TW" sz="1300" dirty="0"/>
              <a:t>[8] Xu, J., Chen, X., Wang, W., &amp; Lu, W. (2016). </a:t>
            </a:r>
            <a:r>
              <a:rPr lang="en" altLang="zh-TW" sz="1300" b="1" dirty="0"/>
              <a:t>Extracting dark current components and characteristics parameters for InGaAs/InP avalanche photodiodes</a:t>
            </a:r>
            <a:r>
              <a:rPr lang="en" altLang="zh-TW" sz="1300" dirty="0"/>
              <a:t>. </a:t>
            </a:r>
            <a:r>
              <a:rPr lang="en" altLang="zh-TW" sz="1300" i="1" dirty="0"/>
              <a:t>Infrared Physics &amp; Technology</a:t>
            </a:r>
            <a:r>
              <a:rPr lang="en" altLang="zh-TW" sz="1300" dirty="0"/>
              <a:t>, </a:t>
            </a:r>
            <a:r>
              <a:rPr lang="en" altLang="zh-TW" sz="1300" i="1" dirty="0"/>
              <a:t>76</a:t>
            </a:r>
            <a:r>
              <a:rPr lang="en" altLang="zh-TW" sz="1300" dirty="0"/>
              <a:t>, 468-473.</a:t>
            </a:r>
          </a:p>
          <a:p>
            <a:r>
              <a:rPr lang="en" altLang="zh-TW" sz="1300" dirty="0"/>
              <a:t>[9] Wang, X. D., Hu, W. D., Chen, X. S., Lu, W., Tang, H. J., Li, T., &amp; Gong, H. M. (2008). </a:t>
            </a:r>
            <a:r>
              <a:rPr lang="en" altLang="zh-TW" sz="1300" b="1" dirty="0"/>
              <a:t>Dark current simulation of InP/In 0.53 Ga 0.47 As/InP pin photodiode</a:t>
            </a:r>
            <a:r>
              <a:rPr lang="en" altLang="zh-TW" sz="1300" dirty="0"/>
              <a:t>. </a:t>
            </a:r>
            <a:r>
              <a:rPr lang="en" altLang="zh-TW" sz="1300" i="1" dirty="0"/>
              <a:t>Optical and quantum electronics</a:t>
            </a:r>
            <a:r>
              <a:rPr lang="en" altLang="zh-TW" sz="1300" dirty="0"/>
              <a:t>, </a:t>
            </a:r>
            <a:r>
              <a:rPr lang="en" altLang="zh-TW" sz="1300" i="1" dirty="0"/>
              <a:t>40</a:t>
            </a:r>
            <a:r>
              <a:rPr lang="en" altLang="zh-TW" sz="1300" dirty="0"/>
              <a:t>(14-15), 1261-1266.</a:t>
            </a:r>
          </a:p>
          <a:p>
            <a:r>
              <a:rPr lang="en" altLang="zh-TW" sz="1300" dirty="0"/>
              <a:t>[10] Parks, J. W., Smith, A. W., Brennan, K. F., &amp; Tarof, L. E. (1996). </a:t>
            </a:r>
            <a:r>
              <a:rPr lang="en" altLang="zh-TW" sz="1300" b="1" dirty="0"/>
              <a:t>Theoretical study of device sensitivity and gain saturation of separate absorption, grading, charge, and multiplication InP/InGaAs avalanche photodiodes</a:t>
            </a:r>
            <a:r>
              <a:rPr lang="en" altLang="zh-TW" sz="1300" dirty="0"/>
              <a:t>. </a:t>
            </a:r>
            <a:r>
              <a:rPr lang="en" altLang="zh-TW" sz="1300" i="1" dirty="0"/>
              <a:t>IEEE transactions on electron devices</a:t>
            </a:r>
            <a:r>
              <a:rPr lang="en" altLang="zh-TW" sz="1300" dirty="0"/>
              <a:t>, </a:t>
            </a:r>
            <a:r>
              <a:rPr lang="en" altLang="zh-TW" sz="1300" i="1" dirty="0"/>
              <a:t>43</a:t>
            </a:r>
            <a:r>
              <a:rPr lang="en" altLang="zh-TW" sz="1300" dirty="0"/>
              <a:t>(12), 2113-2121.</a:t>
            </a:r>
          </a:p>
          <a:p>
            <a:r>
              <a:rPr lang="en" altLang="zh-TW" sz="1300" dirty="0"/>
              <a:t>[11] M. Yamaguchi, S. </a:t>
            </a:r>
            <a:r>
              <a:rPr lang="en" altLang="zh-TW" sz="1300" dirty="0" err="1"/>
              <a:t>Shinoyama</a:t>
            </a:r>
            <a:r>
              <a:rPr lang="en" altLang="zh-TW" sz="1300" dirty="0"/>
              <a:t>, and C. </a:t>
            </a:r>
            <a:r>
              <a:rPr lang="en" altLang="zh-TW" sz="1300" dirty="0" err="1"/>
              <a:t>Uemura</a:t>
            </a:r>
            <a:r>
              <a:rPr lang="en" altLang="zh-TW" sz="1300" dirty="0"/>
              <a:t>, “</a:t>
            </a:r>
            <a:r>
              <a:rPr lang="en" altLang="zh-TW" sz="1300" b="1" dirty="0"/>
              <a:t>Electron mobility and minority‐carrier lifetime of n‐InP single crystals grown by liquid‐encapsulated </a:t>
            </a:r>
            <a:r>
              <a:rPr lang="en" altLang="zh-TW" sz="1300" b="1" dirty="0" err="1"/>
              <a:t>Czochralski</a:t>
            </a:r>
            <a:r>
              <a:rPr lang="en" altLang="zh-TW" sz="1300" b="1" dirty="0"/>
              <a:t> method</a:t>
            </a:r>
            <a:r>
              <a:rPr lang="en" altLang="zh-TW" sz="1300" dirty="0"/>
              <a:t>,” </a:t>
            </a:r>
            <a:r>
              <a:rPr lang="en" altLang="zh-TW" sz="1300" i="1" dirty="0"/>
              <a:t>Journal of Applied Physics</a:t>
            </a:r>
            <a:r>
              <a:rPr lang="en" altLang="zh-TW" sz="1300" dirty="0"/>
              <a:t>, vol. 52, no. 10, pp. 6429–6431, Oct. 1981.</a:t>
            </a:r>
          </a:p>
          <a:p>
            <a:r>
              <a:rPr lang="en" altLang="zh-TW" sz="1300" dirty="0"/>
              <a:t>[12] S. </a:t>
            </a:r>
            <a:r>
              <a:rPr lang="en" altLang="zh-TW" sz="1300" dirty="0" err="1"/>
              <a:t>Bothra</a:t>
            </a:r>
            <a:r>
              <a:rPr lang="en" altLang="zh-TW" sz="1300" dirty="0"/>
              <a:t>, S. Tyagi, S. K. </a:t>
            </a:r>
            <a:r>
              <a:rPr lang="en" altLang="zh-TW" sz="1300" dirty="0" err="1"/>
              <a:t>Ghandhi</a:t>
            </a:r>
            <a:r>
              <a:rPr lang="en" altLang="zh-TW" sz="1300" dirty="0"/>
              <a:t>, and J. M. Borrego, “</a:t>
            </a:r>
            <a:r>
              <a:rPr lang="en" altLang="zh-TW" sz="1300" b="1" dirty="0"/>
              <a:t>Surface recombination velocity and lifetime in InP</a:t>
            </a:r>
            <a:r>
              <a:rPr lang="en" altLang="zh-TW" sz="1300" dirty="0"/>
              <a:t>,” </a:t>
            </a:r>
            <a:r>
              <a:rPr lang="en" altLang="zh-TW" sz="1300" i="1" dirty="0"/>
              <a:t>Solid State Electronics</a:t>
            </a:r>
            <a:r>
              <a:rPr lang="en" altLang="zh-TW" sz="1300" dirty="0"/>
              <a:t>, vol. 34, no. 1, pp. 47–50, 1991.</a:t>
            </a:r>
          </a:p>
          <a:p>
            <a:r>
              <a:rPr lang="en" altLang="zh-TW" sz="1300" dirty="0"/>
              <a:t>[13] </a:t>
            </a:r>
            <a:r>
              <a:rPr lang="en" altLang="zh-TW" sz="1300" dirty="0">
                <a:solidFill>
                  <a:srgbClr val="0007FF"/>
                </a:solidFill>
              </a:rPr>
              <a:t>Y. </a:t>
            </a:r>
            <a:r>
              <a:rPr lang="en" altLang="zh-TW" sz="1300" dirty="0" err="1">
                <a:solidFill>
                  <a:srgbClr val="0007FF"/>
                </a:solidFill>
              </a:rPr>
              <a:t>Rosenwaks</a:t>
            </a:r>
            <a:r>
              <a:rPr lang="en" altLang="zh-TW" sz="1300" dirty="0"/>
              <a:t>, Y. Shapira, and D. Huppert, “</a:t>
            </a:r>
            <a:r>
              <a:rPr lang="en" altLang="zh-TW" sz="1300" b="1" dirty="0"/>
              <a:t>Evidence for low intrinsic surface-recombination velocity on p-type InP</a:t>
            </a:r>
            <a:r>
              <a:rPr lang="en" altLang="zh-TW" sz="1300" dirty="0"/>
              <a:t>,” </a:t>
            </a:r>
            <a:r>
              <a:rPr lang="en" altLang="zh-TW" sz="1300" i="1" dirty="0"/>
              <a:t>Phys. Rev. B</a:t>
            </a:r>
            <a:r>
              <a:rPr lang="en" altLang="zh-TW" sz="1300" dirty="0"/>
              <a:t>, vol. 44, no. 23, pp. 97–100, Dec. 1991.</a:t>
            </a:r>
          </a:p>
          <a:p>
            <a:r>
              <a:rPr lang="en" altLang="zh-TW" sz="1300" dirty="0"/>
              <a:t>[14] Nolte, D. D. (1990). </a:t>
            </a:r>
            <a:r>
              <a:rPr lang="en" altLang="zh-TW" sz="1300" b="1" dirty="0"/>
              <a:t>Surface recombination, free-carrier saturation, and dangling bonds in InP and GaAs. </a:t>
            </a:r>
            <a:r>
              <a:rPr lang="en" altLang="zh-TW" sz="1300" b="1" i="1" dirty="0"/>
              <a:t>Solid-state electronics</a:t>
            </a:r>
            <a:r>
              <a:rPr lang="en" altLang="zh-TW" sz="1300" dirty="0"/>
              <a:t>, </a:t>
            </a:r>
            <a:r>
              <a:rPr lang="en" altLang="zh-TW" sz="1300" i="1" dirty="0"/>
              <a:t>33</a:t>
            </a:r>
            <a:r>
              <a:rPr lang="en" altLang="zh-TW" sz="1300" dirty="0"/>
              <a:t>(2), 295-298.</a:t>
            </a:r>
          </a:p>
          <a:p>
            <a:r>
              <a:rPr lang="en" altLang="zh-TW" sz="1300" dirty="0"/>
              <a:t>[15] A. B, K. MM, H. MI, D. OE, A. AA, A. F, and T. N, “</a:t>
            </a:r>
            <a:r>
              <a:rPr lang="en" altLang="zh-TW" sz="1300" b="1" dirty="0"/>
              <a:t>Emerging frontiers of N-Type silicon material for photovoltaic applications: The impurity-defect interactions</a:t>
            </a:r>
            <a:r>
              <a:rPr lang="en" altLang="zh-TW" sz="1300" dirty="0"/>
              <a:t>,” </a:t>
            </a:r>
            <a:r>
              <a:rPr lang="en" altLang="zh-TW" sz="1300" i="1" dirty="0"/>
              <a:t>Front </a:t>
            </a:r>
            <a:r>
              <a:rPr lang="en" altLang="zh-TW" sz="1300" i="1" dirty="0" err="1"/>
              <a:t>Nanosci</a:t>
            </a:r>
            <a:r>
              <a:rPr lang="en" altLang="zh-TW" sz="1300" i="1" dirty="0"/>
              <a:t> Nanotech</a:t>
            </a:r>
            <a:r>
              <a:rPr lang="en" altLang="zh-TW" sz="1300" dirty="0"/>
              <a:t>, vol. 1, no. 1, pp. 2–12, 2015.</a:t>
            </a:r>
          </a:p>
          <a:p>
            <a:r>
              <a:rPr lang="en" altLang="zh-TW" sz="1300" dirty="0"/>
              <a:t>[16] A. </a:t>
            </a:r>
            <a:r>
              <a:rPr lang="en" altLang="zh-TW" sz="1300" dirty="0" err="1"/>
              <a:t>Mitonneau</a:t>
            </a:r>
            <a:r>
              <a:rPr lang="en" altLang="zh-TW" sz="1300" dirty="0"/>
              <a:t>, A. Mircea, G. M. Martin, and D. Pons, “</a:t>
            </a:r>
            <a:r>
              <a:rPr lang="en" altLang="zh-TW" sz="1300" b="1" dirty="0"/>
              <a:t>Electron and hole capture cross-sections at deep centers in gallium arsenide</a:t>
            </a:r>
            <a:r>
              <a:rPr lang="en" altLang="zh-TW" sz="1300" dirty="0"/>
              <a:t>,” </a:t>
            </a:r>
            <a:r>
              <a:rPr lang="en" altLang="zh-TW" sz="1300" i="1" dirty="0"/>
              <a:t>Rev. Phys. Appl. (Paris)</a:t>
            </a:r>
            <a:r>
              <a:rPr lang="en" altLang="zh-TW" sz="1300" dirty="0"/>
              <a:t>, vol. 14, no. 10, pp. 853–861, 1979.</a:t>
            </a:r>
          </a:p>
          <a:p>
            <a:r>
              <a:rPr lang="en" altLang="zh-TW" sz="1300" dirty="0"/>
              <a:t>[17] S. R. McAfee, F. </a:t>
            </a:r>
            <a:r>
              <a:rPr lang="en" altLang="zh-TW" sz="1300" dirty="0" err="1"/>
              <a:t>Capasso</a:t>
            </a:r>
            <a:r>
              <a:rPr lang="en" altLang="zh-TW" sz="1300" dirty="0"/>
              <a:t>, D. V. Lang, A. Hutchinson, and W. A. Bonner, “</a:t>
            </a:r>
            <a:r>
              <a:rPr lang="en" altLang="zh-TW" sz="1300" b="1" dirty="0"/>
              <a:t>A study of deep level in bulk n‐InP by transient spectroscopy</a:t>
            </a:r>
            <a:r>
              <a:rPr lang="en" altLang="zh-TW" sz="1300" dirty="0"/>
              <a:t>,” </a:t>
            </a:r>
            <a:r>
              <a:rPr lang="en" altLang="zh-TW" sz="1300" i="1" dirty="0"/>
              <a:t>Journal of Applied Physics</a:t>
            </a:r>
            <a:r>
              <a:rPr lang="en" altLang="zh-TW" sz="1300" dirty="0"/>
              <a:t>, vol. 52, no. 10, pp. 6158–6164, Oct. 1981.</a:t>
            </a:r>
          </a:p>
          <a:p>
            <a:r>
              <a:rPr lang="en" altLang="zh-TW" sz="1400" dirty="0"/>
              <a:t>[18] M. Levinson, H. Temkin, and W. A. Bonner, “</a:t>
            </a:r>
            <a:r>
              <a:rPr lang="en" altLang="zh-TW" sz="1400" b="1" dirty="0"/>
              <a:t>Electron bombardment induced defect states in p-InP</a:t>
            </a:r>
            <a:r>
              <a:rPr lang="en" altLang="zh-TW" sz="1400" dirty="0"/>
              <a:t>,” </a:t>
            </a:r>
            <a:r>
              <a:rPr lang="en" altLang="zh-TW" sz="1400" i="1" dirty="0"/>
              <a:t>Journal of Electronic Materials</a:t>
            </a:r>
            <a:r>
              <a:rPr lang="en" altLang="zh-TW" sz="1400" dirty="0"/>
              <a:t>, vol. 12, no. 2, pp. 423–432, 1983.</a:t>
            </a:r>
          </a:p>
        </p:txBody>
      </p:sp>
    </p:spTree>
    <p:extLst>
      <p:ext uri="{BB962C8B-B14F-4D97-AF65-F5344CB8AC3E}">
        <p14:creationId xmlns:p14="http://schemas.microsoft.com/office/powerpoint/2010/main" val="192326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53717F3-40F6-6C4B-809E-6690212DD5A6}"/>
              </a:ext>
            </a:extLst>
          </p:cNvPr>
          <p:cNvSpPr/>
          <p:nvPr/>
        </p:nvSpPr>
        <p:spPr>
          <a:xfrm>
            <a:off x="0" y="210207"/>
            <a:ext cx="12192000" cy="65094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300" dirty="0"/>
              <a:t>[1] Liu, A., &amp; </a:t>
            </a:r>
            <a:r>
              <a:rPr lang="en" altLang="zh-TW" sz="1300" dirty="0" err="1">
                <a:solidFill>
                  <a:srgbClr val="0007FF"/>
                </a:solidFill>
              </a:rPr>
              <a:t>Rosenwaks</a:t>
            </a:r>
            <a:r>
              <a:rPr lang="en" altLang="zh-TW" sz="1300" dirty="0">
                <a:solidFill>
                  <a:srgbClr val="0007FF"/>
                </a:solidFill>
              </a:rPr>
              <a:t>, Y.</a:t>
            </a:r>
            <a:r>
              <a:rPr lang="en" altLang="zh-TW" sz="1300" dirty="0"/>
              <a:t> (1999). </a:t>
            </a:r>
            <a:r>
              <a:rPr lang="en" altLang="zh-TW" sz="1300" b="1" dirty="0"/>
              <a:t>Excess carriers lifetime in InP single crystals: Radiative versus nonradiative recombination</a:t>
            </a:r>
            <a:r>
              <a:rPr lang="en" altLang="zh-TW" sz="1300" dirty="0"/>
              <a:t>. </a:t>
            </a:r>
            <a:r>
              <a:rPr lang="en" altLang="zh-TW" sz="1300" i="1" dirty="0"/>
              <a:t>Journal of applied physics</a:t>
            </a:r>
            <a:r>
              <a:rPr lang="en" altLang="zh-TW" sz="1300" dirty="0"/>
              <a:t>, </a:t>
            </a:r>
            <a:r>
              <a:rPr lang="en" altLang="zh-TW" sz="1300" i="1" dirty="0"/>
              <a:t>86</a:t>
            </a:r>
            <a:r>
              <a:rPr lang="en" altLang="zh-TW" sz="1300" dirty="0"/>
              <a:t>(1), 430-437.</a:t>
            </a:r>
          </a:p>
          <a:p>
            <a:r>
              <a:rPr lang="en" altLang="zh-TW" sz="1300" dirty="0"/>
              <a:t>[2] </a:t>
            </a:r>
            <a:r>
              <a:rPr lang="en" altLang="zh-TW" sz="1300" dirty="0" err="1"/>
              <a:t>Yater</a:t>
            </a:r>
            <a:r>
              <a:rPr lang="en" altLang="zh-TW" sz="1300" dirty="0"/>
              <a:t>, J. A., Weinberg, I., </a:t>
            </a:r>
            <a:r>
              <a:rPr lang="en" altLang="zh-TW" sz="1300" dirty="0">
                <a:solidFill>
                  <a:srgbClr val="FF0000"/>
                </a:solidFill>
              </a:rPr>
              <a:t>Jenkins, P. P.</a:t>
            </a:r>
            <a:r>
              <a:rPr lang="en" altLang="zh-TW" sz="1300" dirty="0"/>
              <a:t>, &amp; Landis, G. A. (1994, December). </a:t>
            </a:r>
            <a:r>
              <a:rPr lang="en" altLang="zh-TW" sz="1300" b="1" dirty="0"/>
              <a:t>Minority-carrier lifetime in InP as a function of light bias</a:t>
            </a:r>
            <a:r>
              <a:rPr lang="en" altLang="zh-TW" sz="1300" dirty="0"/>
              <a:t>. In </a:t>
            </a:r>
            <a:r>
              <a:rPr lang="en" altLang="zh-TW" sz="1300" i="1" dirty="0"/>
              <a:t>Proceedings of 1994 IEEE 1st World Conference on Photovoltaic Energy Conversion-WCPEC (A Joint Conference of PVSC, PVSEC and PSEC)</a:t>
            </a:r>
            <a:r>
              <a:rPr lang="en" altLang="zh-TW" sz="1300" dirty="0"/>
              <a:t> (Vol. 2, pp. 1709-1712). IEEE.</a:t>
            </a:r>
            <a:endParaRPr lang="en" altLang="zh-TW" sz="1300" dirty="0">
              <a:solidFill>
                <a:srgbClr val="222222"/>
              </a:solidFill>
            </a:endParaRPr>
          </a:p>
          <a:p>
            <a:r>
              <a:rPr lang="en" altLang="zh-TW" sz="1300" dirty="0">
                <a:solidFill>
                  <a:srgbClr val="222222"/>
                </a:solidFill>
              </a:rPr>
              <a:t>. </a:t>
            </a:r>
            <a:r>
              <a:rPr lang="en" altLang="zh-TW" sz="1300" b="1" dirty="0">
                <a:solidFill>
                  <a:srgbClr val="222222"/>
                </a:solidFill>
              </a:rPr>
              <a:t>Picosecond time-resolved luminescence studies of surface and bulk recombination processes in InP</a:t>
            </a:r>
            <a:r>
              <a:rPr lang="en" altLang="zh-TW" sz="1300" dirty="0">
                <a:solidFill>
                  <a:srgbClr val="222222"/>
                </a:solidFill>
              </a:rPr>
              <a:t>. </a:t>
            </a:r>
            <a:r>
              <a:rPr lang="en" altLang="zh-TW" sz="1300" i="1" dirty="0">
                <a:solidFill>
                  <a:srgbClr val="222222"/>
                </a:solidFill>
              </a:rPr>
              <a:t>Physical Review B</a:t>
            </a:r>
            <a:r>
              <a:rPr lang="en" altLang="zh-TW" sz="1300" dirty="0">
                <a:solidFill>
                  <a:srgbClr val="222222"/>
                </a:solidFill>
              </a:rPr>
              <a:t>, </a:t>
            </a:r>
            <a:r>
              <a:rPr lang="en" altLang="zh-TW" sz="1300" i="1" dirty="0">
                <a:solidFill>
                  <a:srgbClr val="222222"/>
                </a:solidFill>
              </a:rPr>
              <a:t>45</a:t>
            </a:r>
            <a:r>
              <a:rPr lang="en" altLang="zh-TW" sz="1300" dirty="0">
                <a:solidFill>
                  <a:srgbClr val="222222"/>
                </a:solidFill>
              </a:rPr>
              <a:t>(16), 9108. [3] </a:t>
            </a:r>
            <a:r>
              <a:rPr lang="en" altLang="zh-TW" sz="1300" dirty="0" err="1">
                <a:solidFill>
                  <a:srgbClr val="0007FF"/>
                </a:solidFill>
              </a:rPr>
              <a:t>Rosenwaks</a:t>
            </a:r>
            <a:r>
              <a:rPr lang="en" altLang="zh-TW" sz="1300" dirty="0">
                <a:solidFill>
                  <a:srgbClr val="0007FF"/>
                </a:solidFill>
              </a:rPr>
              <a:t>, Y.</a:t>
            </a:r>
            <a:r>
              <a:rPr lang="en" altLang="zh-TW" sz="1300" dirty="0">
                <a:solidFill>
                  <a:srgbClr val="222222"/>
                </a:solidFill>
              </a:rPr>
              <a:t>, Shapira, Y., &amp; Huppert, D. (1992)</a:t>
            </a:r>
            <a:endParaRPr lang="en" altLang="zh-TW" sz="1300" dirty="0"/>
          </a:p>
          <a:p>
            <a:r>
              <a:rPr lang="en" altLang="zh-TW" sz="1300" dirty="0"/>
              <a:t>[4] Landis, G. A., </a:t>
            </a:r>
            <a:r>
              <a:rPr lang="en" altLang="zh-TW" sz="1300" dirty="0">
                <a:solidFill>
                  <a:srgbClr val="FF0000"/>
                </a:solidFill>
              </a:rPr>
              <a:t>Jenkins, P.</a:t>
            </a:r>
            <a:r>
              <a:rPr lang="en" altLang="zh-TW" sz="1300" dirty="0"/>
              <a:t>, &amp; Weinberg, I. (1991, April). </a:t>
            </a:r>
            <a:r>
              <a:rPr lang="en" altLang="zh-TW" sz="1300" b="1" dirty="0"/>
              <a:t>Photoluminescence lifetime measurements in InP wafers</a:t>
            </a:r>
            <a:r>
              <a:rPr lang="en" altLang="zh-TW" sz="1300" dirty="0"/>
              <a:t>. In </a:t>
            </a:r>
            <a:r>
              <a:rPr lang="en" altLang="zh-TW" sz="1300" i="1" dirty="0"/>
              <a:t>[Proceedings 1991] Third International Conference Indium Phosphide and Related Materials</a:t>
            </a:r>
            <a:r>
              <a:rPr lang="en" altLang="zh-TW" sz="1300" dirty="0"/>
              <a:t> (pp. 636-639). IEEE.</a:t>
            </a:r>
          </a:p>
          <a:p>
            <a:r>
              <a:rPr lang="en" altLang="zh-TW" sz="1300" dirty="0"/>
              <a:t>[5] </a:t>
            </a:r>
            <a:r>
              <a:rPr lang="en" altLang="zh-TW" sz="1300" dirty="0">
                <a:solidFill>
                  <a:srgbClr val="FF0000"/>
                </a:solidFill>
              </a:rPr>
              <a:t>Jenkins, P.</a:t>
            </a:r>
            <a:r>
              <a:rPr lang="en" altLang="zh-TW" sz="1300" dirty="0"/>
              <a:t>, Landis, G. A., Weinberg, I., &amp; </a:t>
            </a:r>
            <a:r>
              <a:rPr lang="en" altLang="zh-TW" sz="1300" dirty="0" err="1"/>
              <a:t>Kneisel</a:t>
            </a:r>
            <a:r>
              <a:rPr lang="en" altLang="zh-TW" sz="1300" dirty="0"/>
              <a:t>, K. (1991, October). </a:t>
            </a:r>
            <a:r>
              <a:rPr lang="en" altLang="zh-TW" sz="1300" b="1" dirty="0"/>
              <a:t>Minority carrier lifetime in indium phosphide</a:t>
            </a:r>
            <a:r>
              <a:rPr lang="en" altLang="zh-TW" sz="1300" dirty="0"/>
              <a:t>. In </a:t>
            </a:r>
            <a:r>
              <a:rPr lang="en" altLang="zh-TW" sz="1300" i="1" dirty="0"/>
              <a:t>The Conference Record of the Twenty-Second IEEE Photovoltaic Specialists Conference-1991</a:t>
            </a:r>
            <a:r>
              <a:rPr lang="en" altLang="zh-TW" sz="1300" dirty="0"/>
              <a:t> (pp. 177-181). IEEE.</a:t>
            </a:r>
          </a:p>
          <a:p>
            <a:r>
              <a:rPr lang="en" altLang="zh-TW" sz="1300" dirty="0"/>
              <a:t>[6] INSPEC (1991). </a:t>
            </a:r>
            <a:r>
              <a:rPr lang="en" altLang="zh-TW" sz="1300" b="1" i="1" dirty="0"/>
              <a:t>Properties of indium phosphide</a:t>
            </a:r>
            <a:r>
              <a:rPr lang="en" altLang="zh-TW" sz="1300" dirty="0"/>
              <a:t>  (No. 6).</a:t>
            </a:r>
          </a:p>
          <a:p>
            <a:r>
              <a:rPr lang="en" altLang="zh-TW" sz="1300" dirty="0"/>
              <a:t>[7] </a:t>
            </a:r>
            <a:r>
              <a:rPr lang="en" altLang="zh-TW" sz="1300" dirty="0" err="1">
                <a:solidFill>
                  <a:srgbClr val="FF0000"/>
                </a:solidFill>
              </a:rPr>
              <a:t>Ahrenkiel</a:t>
            </a:r>
            <a:r>
              <a:rPr lang="en" altLang="zh-TW" sz="1300" dirty="0">
                <a:solidFill>
                  <a:srgbClr val="FF0000"/>
                </a:solidFill>
              </a:rPr>
              <a:t>, R. K.</a:t>
            </a:r>
            <a:r>
              <a:rPr lang="en" altLang="zh-TW" sz="1300" dirty="0"/>
              <a:t>, </a:t>
            </a:r>
            <a:r>
              <a:rPr lang="en" altLang="zh-TW" sz="1300" dirty="0" err="1"/>
              <a:t>Dunlavy</a:t>
            </a:r>
            <a:r>
              <a:rPr lang="en" altLang="zh-TW" sz="1300" dirty="0"/>
              <a:t>, D. J., &amp; </a:t>
            </a:r>
            <a:r>
              <a:rPr lang="en" altLang="zh-TW" sz="1300" dirty="0" err="1"/>
              <a:t>Hanak</a:t>
            </a:r>
            <a:r>
              <a:rPr lang="en" altLang="zh-TW" sz="1300" dirty="0"/>
              <a:t>, T. (1988). </a:t>
            </a:r>
            <a:r>
              <a:rPr lang="en" altLang="zh-TW" sz="1300" b="1" dirty="0"/>
              <a:t>Photoluminescence lifetime in heterojunctions</a:t>
            </a:r>
            <a:r>
              <a:rPr lang="en" altLang="zh-TW" sz="1300" dirty="0"/>
              <a:t>. </a:t>
            </a:r>
            <a:r>
              <a:rPr lang="en" altLang="zh-TW" sz="1300" i="1" dirty="0"/>
              <a:t>Solar Cells</a:t>
            </a:r>
            <a:r>
              <a:rPr lang="en" altLang="zh-TW" sz="1300" dirty="0"/>
              <a:t>, </a:t>
            </a:r>
            <a:r>
              <a:rPr lang="en" altLang="zh-TW" sz="1300" i="1" dirty="0"/>
              <a:t>24</a:t>
            </a:r>
            <a:r>
              <a:rPr lang="en" altLang="zh-TW" sz="1300" dirty="0"/>
              <a:t>(3-4), 339-352.</a:t>
            </a:r>
          </a:p>
          <a:p>
            <a:r>
              <a:rPr lang="en" altLang="zh-TW" sz="1300" dirty="0"/>
              <a:t>[8] Xu, J., Chen, X., Wang, W., &amp; Lu, W. (2016). </a:t>
            </a:r>
            <a:r>
              <a:rPr lang="en" altLang="zh-TW" sz="1300" b="1" dirty="0"/>
              <a:t>Extracting dark current components and characteristics parameters for InGaAs/InP avalanche photodiodes</a:t>
            </a:r>
            <a:r>
              <a:rPr lang="en" altLang="zh-TW" sz="1300" dirty="0"/>
              <a:t>. </a:t>
            </a:r>
            <a:r>
              <a:rPr lang="en" altLang="zh-TW" sz="1300" i="1" dirty="0"/>
              <a:t>Infrared Physics &amp; Technology</a:t>
            </a:r>
            <a:r>
              <a:rPr lang="en" altLang="zh-TW" sz="1300" dirty="0"/>
              <a:t>, </a:t>
            </a:r>
            <a:r>
              <a:rPr lang="en" altLang="zh-TW" sz="1300" i="1" dirty="0"/>
              <a:t>76</a:t>
            </a:r>
            <a:r>
              <a:rPr lang="en" altLang="zh-TW" sz="1300" dirty="0"/>
              <a:t>, 468-473.</a:t>
            </a:r>
          </a:p>
          <a:p>
            <a:r>
              <a:rPr lang="en" altLang="zh-TW" sz="1300" dirty="0"/>
              <a:t>[9] Wang, X. D., Hu, W. D., Chen, X. S., Lu, W., Tang, H. J., Li, T., &amp; Gong, H. M. (2008). </a:t>
            </a:r>
            <a:r>
              <a:rPr lang="en" altLang="zh-TW" sz="1300" b="1" dirty="0"/>
              <a:t>Dark current simulation of InP/In 0.53 Ga 0.47 As/InP pin photodiode</a:t>
            </a:r>
            <a:r>
              <a:rPr lang="en" altLang="zh-TW" sz="1300" dirty="0"/>
              <a:t>. </a:t>
            </a:r>
            <a:r>
              <a:rPr lang="en" altLang="zh-TW" sz="1300" i="1" dirty="0"/>
              <a:t>Optical and quantum electronics</a:t>
            </a:r>
            <a:r>
              <a:rPr lang="en" altLang="zh-TW" sz="1300" dirty="0"/>
              <a:t>, </a:t>
            </a:r>
            <a:r>
              <a:rPr lang="en" altLang="zh-TW" sz="1300" i="1" dirty="0"/>
              <a:t>40</a:t>
            </a:r>
            <a:r>
              <a:rPr lang="en" altLang="zh-TW" sz="1300" dirty="0"/>
              <a:t>(14-15), 1261-1266.</a:t>
            </a:r>
          </a:p>
          <a:p>
            <a:r>
              <a:rPr lang="en" altLang="zh-TW" sz="1300" dirty="0"/>
              <a:t>[10] Parks, J. W., Smith, A. W., Brennan, K. F., &amp; Tarof, L. E. (1996). </a:t>
            </a:r>
            <a:r>
              <a:rPr lang="en" altLang="zh-TW" sz="1300" b="1" dirty="0"/>
              <a:t>Theoretical study of device sensitivity and gain saturation of separate absorption, grading, charge, and multiplication InP/InGaAs avalanche photodiodes</a:t>
            </a:r>
            <a:r>
              <a:rPr lang="en" altLang="zh-TW" sz="1300" dirty="0"/>
              <a:t>. </a:t>
            </a:r>
            <a:r>
              <a:rPr lang="en" altLang="zh-TW" sz="1300" i="1" dirty="0"/>
              <a:t>IEEE transactions on electron devices</a:t>
            </a:r>
            <a:r>
              <a:rPr lang="en" altLang="zh-TW" sz="1300" dirty="0"/>
              <a:t>, </a:t>
            </a:r>
            <a:r>
              <a:rPr lang="en" altLang="zh-TW" sz="1300" i="1" dirty="0"/>
              <a:t>43</a:t>
            </a:r>
            <a:r>
              <a:rPr lang="en" altLang="zh-TW" sz="1300" dirty="0"/>
              <a:t>(12), 2113-2121.</a:t>
            </a:r>
          </a:p>
          <a:p>
            <a:r>
              <a:rPr lang="en" altLang="zh-TW" sz="1300" dirty="0"/>
              <a:t>[11] M. Yamaguchi, S. </a:t>
            </a:r>
            <a:r>
              <a:rPr lang="en" altLang="zh-TW" sz="1300" dirty="0" err="1"/>
              <a:t>Shinoyama</a:t>
            </a:r>
            <a:r>
              <a:rPr lang="en" altLang="zh-TW" sz="1300" dirty="0"/>
              <a:t>, and C. </a:t>
            </a:r>
            <a:r>
              <a:rPr lang="en" altLang="zh-TW" sz="1300" dirty="0" err="1"/>
              <a:t>Uemura</a:t>
            </a:r>
            <a:r>
              <a:rPr lang="en" altLang="zh-TW" sz="1300" dirty="0"/>
              <a:t>, “</a:t>
            </a:r>
            <a:r>
              <a:rPr lang="en" altLang="zh-TW" sz="1300" b="1" dirty="0"/>
              <a:t>Electron mobility and minority‐carrier lifetime of n‐InP single crystals grown by liquid‐encapsulated </a:t>
            </a:r>
            <a:r>
              <a:rPr lang="en" altLang="zh-TW" sz="1300" b="1" dirty="0" err="1"/>
              <a:t>Czochralski</a:t>
            </a:r>
            <a:r>
              <a:rPr lang="en" altLang="zh-TW" sz="1300" b="1" dirty="0"/>
              <a:t> method</a:t>
            </a:r>
            <a:r>
              <a:rPr lang="en" altLang="zh-TW" sz="1300" dirty="0"/>
              <a:t>,” </a:t>
            </a:r>
            <a:r>
              <a:rPr lang="en" altLang="zh-TW" sz="1300" i="1" dirty="0"/>
              <a:t>Journal of Applied Physics</a:t>
            </a:r>
            <a:r>
              <a:rPr lang="en" altLang="zh-TW" sz="1300" dirty="0"/>
              <a:t>, vol. 52, no. 10, pp. 6429–6431, Oct. 1981.</a:t>
            </a:r>
          </a:p>
          <a:p>
            <a:r>
              <a:rPr lang="en" altLang="zh-TW" sz="1300" dirty="0"/>
              <a:t>[12] S. </a:t>
            </a:r>
            <a:r>
              <a:rPr lang="en" altLang="zh-TW" sz="1300" dirty="0" err="1"/>
              <a:t>Bothra</a:t>
            </a:r>
            <a:r>
              <a:rPr lang="en" altLang="zh-TW" sz="1300" dirty="0"/>
              <a:t>, S. Tyagi, S. K. </a:t>
            </a:r>
            <a:r>
              <a:rPr lang="en" altLang="zh-TW" sz="1300" dirty="0" err="1"/>
              <a:t>Ghandhi</a:t>
            </a:r>
            <a:r>
              <a:rPr lang="en" altLang="zh-TW" sz="1300" dirty="0"/>
              <a:t>, and J. M. Borrego, “</a:t>
            </a:r>
            <a:r>
              <a:rPr lang="en" altLang="zh-TW" sz="1300" b="1" dirty="0"/>
              <a:t>Surface recombination velocity and lifetime in InP</a:t>
            </a:r>
            <a:r>
              <a:rPr lang="en" altLang="zh-TW" sz="1300" dirty="0"/>
              <a:t>,” </a:t>
            </a:r>
            <a:r>
              <a:rPr lang="en" altLang="zh-TW" sz="1300" i="1" dirty="0"/>
              <a:t>Solid State Electronics</a:t>
            </a:r>
            <a:r>
              <a:rPr lang="en" altLang="zh-TW" sz="1300" dirty="0"/>
              <a:t>, vol. 34, no. 1, pp. 47–50, 1991.</a:t>
            </a:r>
          </a:p>
          <a:p>
            <a:r>
              <a:rPr lang="en" altLang="zh-TW" sz="1300" dirty="0"/>
              <a:t>[13] </a:t>
            </a:r>
            <a:r>
              <a:rPr lang="en" altLang="zh-TW" sz="1300" dirty="0">
                <a:solidFill>
                  <a:srgbClr val="0007FF"/>
                </a:solidFill>
              </a:rPr>
              <a:t>Y. </a:t>
            </a:r>
            <a:r>
              <a:rPr lang="en" altLang="zh-TW" sz="1300" dirty="0" err="1">
                <a:solidFill>
                  <a:srgbClr val="0007FF"/>
                </a:solidFill>
              </a:rPr>
              <a:t>Rosenwaks</a:t>
            </a:r>
            <a:r>
              <a:rPr lang="en" altLang="zh-TW" sz="1300" dirty="0"/>
              <a:t>, Y. Shapira, and D. Huppert, “</a:t>
            </a:r>
            <a:r>
              <a:rPr lang="en" altLang="zh-TW" sz="1300" b="1" dirty="0"/>
              <a:t>Evidence for low intrinsic surface-recombination velocity on p-type InP</a:t>
            </a:r>
            <a:r>
              <a:rPr lang="en" altLang="zh-TW" sz="1300" dirty="0"/>
              <a:t>,” </a:t>
            </a:r>
            <a:r>
              <a:rPr lang="en" altLang="zh-TW" sz="1300" i="1" dirty="0"/>
              <a:t>Phys. Rev. B</a:t>
            </a:r>
            <a:r>
              <a:rPr lang="en" altLang="zh-TW" sz="1300" dirty="0"/>
              <a:t>, vol. 44, no. 23, pp. 97–100, Dec. 1991.</a:t>
            </a:r>
          </a:p>
          <a:p>
            <a:r>
              <a:rPr lang="en" altLang="zh-TW" sz="1300" dirty="0"/>
              <a:t>[14] Nolte, D. D. (1990). </a:t>
            </a:r>
            <a:r>
              <a:rPr lang="en" altLang="zh-TW" sz="1300" b="1" dirty="0"/>
              <a:t>Surface recombination, free-carrier saturation, and dangling bonds in InP and GaAs. </a:t>
            </a:r>
            <a:r>
              <a:rPr lang="en" altLang="zh-TW" sz="1300" b="1" i="1" dirty="0"/>
              <a:t>Solid-state electronics</a:t>
            </a:r>
            <a:r>
              <a:rPr lang="en" altLang="zh-TW" sz="1300" dirty="0"/>
              <a:t>, </a:t>
            </a:r>
            <a:r>
              <a:rPr lang="en" altLang="zh-TW" sz="1300" i="1" dirty="0"/>
              <a:t>33</a:t>
            </a:r>
            <a:r>
              <a:rPr lang="en" altLang="zh-TW" sz="1300" dirty="0"/>
              <a:t>(2), 295-298.</a:t>
            </a:r>
          </a:p>
          <a:p>
            <a:r>
              <a:rPr lang="en" altLang="zh-TW" sz="1300" dirty="0"/>
              <a:t>[15] Hoffman, C. A., </a:t>
            </a:r>
            <a:r>
              <a:rPr lang="en" altLang="zh-TW" sz="1300" dirty="0" err="1"/>
              <a:t>Jarašiūnas</a:t>
            </a:r>
            <a:r>
              <a:rPr lang="en" altLang="zh-TW" sz="1300" dirty="0"/>
              <a:t>, K., Gerritsen, H. J., &amp; </a:t>
            </a:r>
            <a:r>
              <a:rPr lang="en" altLang="zh-TW" sz="1300" dirty="0" err="1"/>
              <a:t>Nurmikko</a:t>
            </a:r>
            <a:r>
              <a:rPr lang="en" altLang="zh-TW" sz="1300" dirty="0"/>
              <a:t>, A. V. (1978). </a:t>
            </a:r>
            <a:r>
              <a:rPr lang="en" altLang="zh-TW" sz="1300" b="1" dirty="0"/>
              <a:t>Measurement of surface recombination velocity in semiconductors by diffraction from picosecond transient free‐carrier gratings</a:t>
            </a:r>
            <a:r>
              <a:rPr lang="en" altLang="zh-TW" sz="1300" dirty="0"/>
              <a:t>. </a:t>
            </a:r>
            <a:r>
              <a:rPr lang="en" altLang="zh-TW" sz="1300" i="1" dirty="0"/>
              <a:t>Applied Physics Letters</a:t>
            </a:r>
            <a:r>
              <a:rPr lang="en" altLang="zh-TW" sz="1300" dirty="0"/>
              <a:t>, </a:t>
            </a:r>
            <a:r>
              <a:rPr lang="en" altLang="zh-TW" sz="1300" i="1" dirty="0"/>
              <a:t>33</a:t>
            </a:r>
            <a:r>
              <a:rPr lang="en" altLang="zh-TW" sz="1300" dirty="0"/>
              <a:t>(6), 536-539.</a:t>
            </a:r>
          </a:p>
          <a:p>
            <a:r>
              <a:rPr lang="en" altLang="zh-TW" sz="1300" dirty="0"/>
              <a:t>[16] H. C. Casey Jr. and E. Buehler, “</a:t>
            </a:r>
            <a:r>
              <a:rPr lang="en" altLang="zh-TW" sz="1300" b="1" dirty="0"/>
              <a:t>Evidence for low surface recombination velocity on n‐type InP</a:t>
            </a:r>
            <a:r>
              <a:rPr lang="en" altLang="zh-TW" sz="1300" dirty="0"/>
              <a:t>,” </a:t>
            </a:r>
            <a:r>
              <a:rPr lang="en" altLang="zh-TW" sz="1300" i="1" dirty="0"/>
              <a:t>Appl. Phys. Lett.</a:t>
            </a:r>
            <a:r>
              <a:rPr lang="en" altLang="zh-TW" sz="1300" dirty="0"/>
              <a:t>, vol. 30, no. 5, pp. 247–249, Mar. 1977.</a:t>
            </a:r>
          </a:p>
          <a:p>
            <a:r>
              <a:rPr lang="en" altLang="zh-TW" sz="1300" dirty="0"/>
              <a:t>[17] A. B, K. MM, H. MI, D. OE, A. AA, A. F, and T. N, “</a:t>
            </a:r>
            <a:r>
              <a:rPr lang="en" altLang="zh-TW" sz="1300" b="1" dirty="0"/>
              <a:t>Emerging frontiers of N-Type silicon material for photovoltaic applications: The impurity-defect interactions</a:t>
            </a:r>
            <a:r>
              <a:rPr lang="en" altLang="zh-TW" sz="1300" dirty="0"/>
              <a:t>,” </a:t>
            </a:r>
            <a:r>
              <a:rPr lang="en" altLang="zh-TW" sz="1300" i="1" dirty="0"/>
              <a:t>Front </a:t>
            </a:r>
            <a:r>
              <a:rPr lang="en" altLang="zh-TW" sz="1300" i="1" dirty="0" err="1"/>
              <a:t>Nanosci</a:t>
            </a:r>
            <a:r>
              <a:rPr lang="en" altLang="zh-TW" sz="1300" i="1" dirty="0"/>
              <a:t> Nanotech</a:t>
            </a:r>
            <a:r>
              <a:rPr lang="en" altLang="zh-TW" sz="1300" dirty="0"/>
              <a:t>, vol. 1, no. 1, pp. 2–12, 2015.</a:t>
            </a:r>
          </a:p>
          <a:p>
            <a:r>
              <a:rPr lang="en" altLang="zh-TW" sz="1300" dirty="0"/>
              <a:t>[18] A. </a:t>
            </a:r>
            <a:r>
              <a:rPr lang="en" altLang="zh-TW" sz="1300" dirty="0" err="1"/>
              <a:t>Mitonneau</a:t>
            </a:r>
            <a:r>
              <a:rPr lang="en" altLang="zh-TW" sz="1300" dirty="0"/>
              <a:t>, A. Mircea, G. M. Martin, and D. Pons, “</a:t>
            </a:r>
            <a:r>
              <a:rPr lang="en" altLang="zh-TW" sz="1300" b="1" dirty="0"/>
              <a:t>Electron and hole capture cross-sections at deep centers in gallium arsenide</a:t>
            </a:r>
            <a:r>
              <a:rPr lang="en" altLang="zh-TW" sz="1300" dirty="0"/>
              <a:t>,” </a:t>
            </a:r>
            <a:r>
              <a:rPr lang="en" altLang="zh-TW" sz="1300" i="1" dirty="0"/>
              <a:t>Rev. Phys. Appl. (Paris)</a:t>
            </a:r>
            <a:r>
              <a:rPr lang="en" altLang="zh-TW" sz="1300" dirty="0"/>
              <a:t>, vol. 14, no. 10, pp. 853–861, 1979.</a:t>
            </a:r>
          </a:p>
          <a:p>
            <a:r>
              <a:rPr lang="en" altLang="zh-TW" sz="1300" dirty="0"/>
              <a:t>[19] S. R. McAfee, F. </a:t>
            </a:r>
            <a:r>
              <a:rPr lang="en" altLang="zh-TW" sz="1300" dirty="0" err="1"/>
              <a:t>Capasso</a:t>
            </a:r>
            <a:r>
              <a:rPr lang="en" altLang="zh-TW" sz="1300" dirty="0"/>
              <a:t>, D. V. Lang, A. Hutchinson, and W. A. Bonner, “</a:t>
            </a:r>
            <a:r>
              <a:rPr lang="en" altLang="zh-TW" sz="1300" b="1" dirty="0"/>
              <a:t>A study of deep level in bulk n‐InP by transient spectroscopy</a:t>
            </a:r>
            <a:r>
              <a:rPr lang="en" altLang="zh-TW" sz="1300" dirty="0"/>
              <a:t>,” </a:t>
            </a:r>
            <a:r>
              <a:rPr lang="en" altLang="zh-TW" sz="1300" i="1" dirty="0"/>
              <a:t>Journal of Applied Physics</a:t>
            </a:r>
            <a:r>
              <a:rPr lang="en" altLang="zh-TW" sz="1300" dirty="0"/>
              <a:t>, vol. 52, no. 10, pp. 6158–6164, Oct. 1981.</a:t>
            </a:r>
          </a:p>
          <a:p>
            <a:r>
              <a:rPr lang="en" altLang="zh-TW" sz="1400" dirty="0"/>
              <a:t>[20] M. Levinson, H. Temkin, and W. A. Bonner, “</a:t>
            </a:r>
            <a:r>
              <a:rPr lang="en" altLang="zh-TW" sz="1400" b="1" dirty="0"/>
              <a:t>Electron bombardment induced defect states in p-InP</a:t>
            </a:r>
            <a:r>
              <a:rPr lang="en" altLang="zh-TW" sz="1400" dirty="0"/>
              <a:t>,” </a:t>
            </a:r>
            <a:r>
              <a:rPr lang="en" altLang="zh-TW" sz="1400" i="1" dirty="0"/>
              <a:t>Journal of Electronic Materials</a:t>
            </a:r>
            <a:r>
              <a:rPr lang="en" altLang="zh-TW" sz="1400" dirty="0"/>
              <a:t>, vol. 12, no. 2, pp. 423–432, 1983.</a:t>
            </a:r>
          </a:p>
        </p:txBody>
      </p:sp>
    </p:spTree>
    <p:extLst>
      <p:ext uri="{BB962C8B-B14F-4D97-AF65-F5344CB8AC3E}">
        <p14:creationId xmlns:p14="http://schemas.microsoft.com/office/powerpoint/2010/main" val="228883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6DAB26-F9B2-8D4C-809A-FD72B3F8728A}"/>
              </a:ext>
            </a:extLst>
          </p:cNvPr>
          <p:cNvSpPr>
            <a:spLocks noGrp="1"/>
          </p:cNvSpPr>
          <p:nvPr>
            <p:ph type="title"/>
          </p:nvPr>
        </p:nvSpPr>
        <p:spPr/>
        <p:txBody>
          <a:bodyPr>
            <a:normAutofit/>
          </a:bodyPr>
          <a:lstStyle/>
          <a:p>
            <a:r>
              <a:rPr kumimoji="1" lang="en-US" altLang="zh-TW" dirty="0"/>
              <a:t>Lifetime measurement: Photoluminescence decay</a:t>
            </a:r>
            <a:endParaRPr kumimoji="1" lang="zh-TW" altLang="en-US" dirty="0"/>
          </a:p>
        </p:txBody>
      </p:sp>
      <p:sp>
        <p:nvSpPr>
          <p:cNvPr id="3" name="文字版面配置區 2">
            <a:extLst>
              <a:ext uri="{FF2B5EF4-FFF2-40B4-BE49-F238E27FC236}">
                <a16:creationId xmlns:a16="http://schemas.microsoft.com/office/drawing/2014/main" id="{91A0AA81-C003-424E-A49F-4447A3182A65}"/>
              </a:ext>
            </a:extLst>
          </p:cNvPr>
          <p:cNvSpPr>
            <a:spLocks noGrp="1"/>
          </p:cNvSpPr>
          <p:nvPr>
            <p:ph type="body" idx="1"/>
          </p:nvPr>
        </p:nvSpPr>
        <p:spPr>
          <a:xfrm>
            <a:off x="1704884" y="3835540"/>
            <a:ext cx="8779057" cy="2165866"/>
          </a:xfrm>
        </p:spPr>
        <p:txBody>
          <a:bodyPr>
            <a:normAutofit fontScale="92500"/>
          </a:bodyPr>
          <a:lstStyle/>
          <a:p>
            <a:pPr marL="457200" indent="-457200" algn="l">
              <a:buFont typeface="+mj-lt"/>
              <a:buAutoNum type="arabicPeriod"/>
            </a:pPr>
            <a:r>
              <a:rPr kumimoji="1" lang="en-US" altLang="zh-TW" sz="2000" dirty="0"/>
              <a:t>Theory &amp; interpretation of measurements (7)</a:t>
            </a:r>
          </a:p>
          <a:p>
            <a:pPr marL="457200" indent="-457200" algn="l">
              <a:buFont typeface="+mj-lt"/>
              <a:buAutoNum type="arabicPeriod"/>
            </a:pPr>
            <a:r>
              <a:rPr kumimoji="1" lang="en-US" altLang="zh-TW" sz="2000" dirty="0"/>
              <a:t>Experimental data in tabular format (9)</a:t>
            </a:r>
          </a:p>
          <a:p>
            <a:pPr marL="457200" indent="-457200" algn="l">
              <a:buFont typeface="+mj-lt"/>
              <a:buAutoNum type="arabicPeriod"/>
            </a:pPr>
            <a:r>
              <a:rPr kumimoji="1" lang="en-US" altLang="zh-TW" sz="2000" dirty="0"/>
              <a:t>Graphical comparison with the experimental data and TCAD simulation lifetime (3)</a:t>
            </a:r>
          </a:p>
          <a:p>
            <a:pPr marL="457200" indent="-457200" algn="l">
              <a:buFont typeface="+mj-lt"/>
              <a:buAutoNum type="arabicPeriod"/>
            </a:pPr>
            <a:r>
              <a:rPr kumimoji="1" lang="en-US" altLang="zh-TW" sz="2000" dirty="0"/>
              <a:t>Detailed lifetime-related analysis &amp; comments (5)</a:t>
            </a:r>
          </a:p>
          <a:p>
            <a:pPr marL="457200" indent="-457200" algn="l">
              <a:buFont typeface="+mj-lt"/>
              <a:buAutoNum type="arabicPeriod"/>
            </a:pPr>
            <a:r>
              <a:rPr kumimoji="1" lang="en-US" altLang="zh-TW" sz="2000" dirty="0"/>
              <a:t>Discussion (2)</a:t>
            </a:r>
            <a:endParaRPr kumimoji="1" lang="en-US" altLang="zh-TW" dirty="0"/>
          </a:p>
        </p:txBody>
      </p:sp>
    </p:spTree>
    <p:extLst>
      <p:ext uri="{BB962C8B-B14F-4D97-AF65-F5344CB8AC3E}">
        <p14:creationId xmlns:p14="http://schemas.microsoft.com/office/powerpoint/2010/main" val="208828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接點 21">
            <a:extLst>
              <a:ext uri="{FF2B5EF4-FFF2-40B4-BE49-F238E27FC236}">
                <a16:creationId xmlns:a16="http://schemas.microsoft.com/office/drawing/2014/main" id="{87EF55B5-A23E-0145-91B2-D9EEDC756991}"/>
              </a:ext>
            </a:extLst>
          </p:cNvPr>
          <p:cNvCxnSpPr>
            <a:cxnSpLocks/>
          </p:cNvCxnSpPr>
          <p:nvPr/>
        </p:nvCxnSpPr>
        <p:spPr>
          <a:xfrm>
            <a:off x="706561" y="1591733"/>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1242771C-18DC-1740-A8EB-3163C3857253}"/>
              </a:ext>
            </a:extLst>
          </p:cNvPr>
          <p:cNvSpPr txBox="1"/>
          <p:nvPr/>
        </p:nvSpPr>
        <p:spPr>
          <a:xfrm>
            <a:off x="739175" y="878447"/>
            <a:ext cx="10742877" cy="646331"/>
          </a:xfrm>
          <a:prstGeom prst="rect">
            <a:avLst/>
          </a:prstGeom>
          <a:noFill/>
        </p:spPr>
        <p:txBody>
          <a:bodyPr wrap="none" rtlCol="0">
            <a:spAutoFit/>
          </a:bodyPr>
          <a:lstStyle/>
          <a:p>
            <a:pPr algn="ctr"/>
            <a:r>
              <a:rPr kumimoji="1" lang="en-US" altLang="zh-TW" sz="3600" dirty="0"/>
              <a:t>Photoluminescence decay theory of lifetime measurement</a:t>
            </a:r>
            <a:endParaRPr kumimoji="1" lang="zh-TW" altLang="en-US" sz="3600" dirty="0">
              <a:latin typeface="+mj-lt"/>
            </a:endParaRPr>
          </a:p>
        </p:txBody>
      </p:sp>
      <p:sp>
        <p:nvSpPr>
          <p:cNvPr id="52" name="圓角矩形 51">
            <a:extLst>
              <a:ext uri="{FF2B5EF4-FFF2-40B4-BE49-F238E27FC236}">
                <a16:creationId xmlns:a16="http://schemas.microsoft.com/office/drawing/2014/main" id="{2A024DD0-C95A-F441-9BED-1FC214DAAD8F}"/>
              </a:ext>
            </a:extLst>
          </p:cNvPr>
          <p:cNvSpPr/>
          <p:nvPr/>
        </p:nvSpPr>
        <p:spPr>
          <a:xfrm>
            <a:off x="9414099" y="3042105"/>
            <a:ext cx="1611255" cy="32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i="1" dirty="0"/>
              <a:t>n</a:t>
            </a:r>
            <a:r>
              <a:rPr kumimoji="1" lang="en-US" altLang="zh-TW" dirty="0"/>
              <a:t>-type InP</a:t>
            </a:r>
            <a:endParaRPr kumimoji="1" lang="zh-TW" altLang="en-US" dirty="0"/>
          </a:p>
        </p:txBody>
      </p:sp>
      <p:sp>
        <p:nvSpPr>
          <p:cNvPr id="2" name="圓角矩形 1">
            <a:extLst>
              <a:ext uri="{FF2B5EF4-FFF2-40B4-BE49-F238E27FC236}">
                <a16:creationId xmlns:a16="http://schemas.microsoft.com/office/drawing/2014/main" id="{8D6A298B-AF61-9E48-BA11-9DCDDC78F530}"/>
              </a:ext>
            </a:extLst>
          </p:cNvPr>
          <p:cNvSpPr/>
          <p:nvPr/>
        </p:nvSpPr>
        <p:spPr>
          <a:xfrm>
            <a:off x="9420316" y="3040478"/>
            <a:ext cx="1611255" cy="316523"/>
          </a:xfrm>
          <a:prstGeom prst="roundRect">
            <a:avLst/>
          </a:prstGeom>
          <a:gradFill flip="none" rotWithShape="1">
            <a:gsLst>
              <a:gs pos="7000">
                <a:srgbClr val="FF0000"/>
              </a:gs>
              <a:gs pos="81000">
                <a:schemeClr val="accent1"/>
              </a:gs>
              <a:gs pos="52000">
                <a:srgbClr val="FF6D1F"/>
              </a:gs>
              <a:gs pos="100000">
                <a:schemeClr val="accent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i="1" dirty="0"/>
              <a:t>n</a:t>
            </a:r>
            <a:r>
              <a:rPr kumimoji="1" lang="en-US" altLang="zh-TW" dirty="0"/>
              <a:t>-type InP</a:t>
            </a:r>
            <a:endParaRPr kumimoji="1" lang="zh-TW" altLang="en-US" dirty="0"/>
          </a:p>
        </p:txBody>
      </p:sp>
      <p:sp>
        <p:nvSpPr>
          <p:cNvPr id="45" name="向右箭號 44">
            <a:extLst>
              <a:ext uri="{FF2B5EF4-FFF2-40B4-BE49-F238E27FC236}">
                <a16:creationId xmlns:a16="http://schemas.microsoft.com/office/drawing/2014/main" id="{9F940BC5-2574-184D-905F-FD97FE85CD12}"/>
              </a:ext>
            </a:extLst>
          </p:cNvPr>
          <p:cNvSpPr/>
          <p:nvPr/>
        </p:nvSpPr>
        <p:spPr>
          <a:xfrm rot="5400000">
            <a:off x="9825541" y="3688931"/>
            <a:ext cx="791305" cy="454272"/>
          </a:xfrm>
          <a:prstGeom prst="stripedRightArrow">
            <a:avLst/>
          </a:prstGeom>
          <a:gradFill flip="none" rotWithShape="1">
            <a:gsLst>
              <a:gs pos="37000">
                <a:schemeClr val="accent1">
                  <a:lumMod val="5000"/>
                  <a:lumOff val="95000"/>
                </a:schemeClr>
              </a:gs>
              <a:gs pos="81000">
                <a:srgbClr val="FFFF00">
                  <a:lumMod val="96000"/>
                </a:srgbClr>
              </a:gs>
              <a:gs pos="73000">
                <a:srgbClr val="FFFF00"/>
              </a:gs>
              <a:gs pos="100000">
                <a:srgbClr val="FFFF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7" name="向右箭號 46">
            <a:extLst>
              <a:ext uri="{FF2B5EF4-FFF2-40B4-BE49-F238E27FC236}">
                <a16:creationId xmlns:a16="http://schemas.microsoft.com/office/drawing/2014/main" id="{C36F8953-E951-0047-B1F2-98A48CF548F3}"/>
              </a:ext>
            </a:extLst>
          </p:cNvPr>
          <p:cNvSpPr/>
          <p:nvPr/>
        </p:nvSpPr>
        <p:spPr>
          <a:xfrm rot="5400000">
            <a:off x="9824074" y="2235972"/>
            <a:ext cx="791307" cy="451339"/>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a:extLst>
              <a:ext uri="{FF2B5EF4-FFF2-40B4-BE49-F238E27FC236}">
                <a16:creationId xmlns:a16="http://schemas.microsoft.com/office/drawing/2014/main" id="{8691DD40-D00D-A646-8367-D763D2C2BA97}"/>
              </a:ext>
            </a:extLst>
          </p:cNvPr>
          <p:cNvSpPr/>
          <p:nvPr/>
        </p:nvSpPr>
        <p:spPr>
          <a:xfrm>
            <a:off x="9308986" y="4429669"/>
            <a:ext cx="1821480" cy="148156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8" name="直線箭頭接點 7">
            <a:extLst>
              <a:ext uri="{FF2B5EF4-FFF2-40B4-BE49-F238E27FC236}">
                <a16:creationId xmlns:a16="http://schemas.microsoft.com/office/drawing/2014/main" id="{319967EA-1C09-B74E-8AF1-90C81B6C2CE4}"/>
              </a:ext>
            </a:extLst>
          </p:cNvPr>
          <p:cNvCxnSpPr/>
          <p:nvPr/>
        </p:nvCxnSpPr>
        <p:spPr>
          <a:xfrm>
            <a:off x="9512188" y="5741955"/>
            <a:ext cx="11227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箭頭接點 47">
            <a:extLst>
              <a:ext uri="{FF2B5EF4-FFF2-40B4-BE49-F238E27FC236}">
                <a16:creationId xmlns:a16="http://schemas.microsoft.com/office/drawing/2014/main" id="{F98B622B-8C1E-9149-9BCD-37E2BC8D9A93}"/>
              </a:ext>
            </a:extLst>
          </p:cNvPr>
          <p:cNvCxnSpPr>
            <a:cxnSpLocks/>
          </p:cNvCxnSpPr>
          <p:nvPr/>
        </p:nvCxnSpPr>
        <p:spPr>
          <a:xfrm flipV="1">
            <a:off x="9522901" y="4787044"/>
            <a:ext cx="0" cy="9549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手繪多邊形 24">
            <a:extLst>
              <a:ext uri="{FF2B5EF4-FFF2-40B4-BE49-F238E27FC236}">
                <a16:creationId xmlns:a16="http://schemas.microsoft.com/office/drawing/2014/main" id="{5B13E9C5-D982-1D42-84A3-74B9FD42D710}"/>
              </a:ext>
            </a:extLst>
          </p:cNvPr>
          <p:cNvSpPr/>
          <p:nvPr/>
        </p:nvSpPr>
        <p:spPr>
          <a:xfrm>
            <a:off x="9545429" y="5119385"/>
            <a:ext cx="717683" cy="622570"/>
          </a:xfrm>
          <a:custGeom>
            <a:avLst/>
            <a:gdLst>
              <a:gd name="connsiteX0" fmla="*/ 0 w 920885"/>
              <a:gd name="connsiteY0" fmla="*/ 622570 h 622570"/>
              <a:gd name="connsiteX1" fmla="*/ 12970 w 920885"/>
              <a:gd name="connsiteY1" fmla="*/ 421532 h 622570"/>
              <a:gd name="connsiteX2" fmla="*/ 19455 w 920885"/>
              <a:gd name="connsiteY2" fmla="*/ 395592 h 622570"/>
              <a:gd name="connsiteX3" fmla="*/ 32425 w 920885"/>
              <a:gd name="connsiteY3" fmla="*/ 311285 h 622570"/>
              <a:gd name="connsiteX4" fmla="*/ 38910 w 920885"/>
              <a:gd name="connsiteY4" fmla="*/ 278860 h 622570"/>
              <a:gd name="connsiteX5" fmla="*/ 51881 w 920885"/>
              <a:gd name="connsiteY5" fmla="*/ 239949 h 622570"/>
              <a:gd name="connsiteX6" fmla="*/ 58366 w 920885"/>
              <a:gd name="connsiteY6" fmla="*/ 194553 h 622570"/>
              <a:gd name="connsiteX7" fmla="*/ 71336 w 920885"/>
              <a:gd name="connsiteY7" fmla="*/ 155643 h 622570"/>
              <a:gd name="connsiteX8" fmla="*/ 77821 w 920885"/>
              <a:gd name="connsiteY8" fmla="*/ 136187 h 622570"/>
              <a:gd name="connsiteX9" fmla="*/ 90791 w 920885"/>
              <a:gd name="connsiteY9" fmla="*/ 71336 h 622570"/>
              <a:gd name="connsiteX10" fmla="*/ 97276 w 920885"/>
              <a:gd name="connsiteY10" fmla="*/ 51881 h 622570"/>
              <a:gd name="connsiteX11" fmla="*/ 110247 w 920885"/>
              <a:gd name="connsiteY11" fmla="*/ 6485 h 622570"/>
              <a:gd name="connsiteX12" fmla="*/ 129702 w 920885"/>
              <a:gd name="connsiteY12" fmla="*/ 0 h 622570"/>
              <a:gd name="connsiteX13" fmla="*/ 181583 w 920885"/>
              <a:gd name="connsiteY13" fmla="*/ 6485 h 622570"/>
              <a:gd name="connsiteX14" fmla="*/ 207523 w 920885"/>
              <a:gd name="connsiteY14" fmla="*/ 38911 h 622570"/>
              <a:gd name="connsiteX15" fmla="*/ 220493 w 920885"/>
              <a:gd name="connsiteY15" fmla="*/ 77822 h 622570"/>
              <a:gd name="connsiteX16" fmla="*/ 233464 w 920885"/>
              <a:gd name="connsiteY16" fmla="*/ 90792 h 622570"/>
              <a:gd name="connsiteX17" fmla="*/ 259404 w 920885"/>
              <a:gd name="connsiteY17" fmla="*/ 129702 h 622570"/>
              <a:gd name="connsiteX18" fmla="*/ 265889 w 920885"/>
              <a:gd name="connsiteY18" fmla="*/ 149158 h 622570"/>
              <a:gd name="connsiteX19" fmla="*/ 291830 w 920885"/>
              <a:gd name="connsiteY19" fmla="*/ 181583 h 622570"/>
              <a:gd name="connsiteX20" fmla="*/ 304800 w 920885"/>
              <a:gd name="connsiteY20" fmla="*/ 201039 h 622570"/>
              <a:gd name="connsiteX21" fmla="*/ 311285 w 920885"/>
              <a:gd name="connsiteY21" fmla="*/ 226979 h 622570"/>
              <a:gd name="connsiteX22" fmla="*/ 330740 w 920885"/>
              <a:gd name="connsiteY22" fmla="*/ 239949 h 622570"/>
              <a:gd name="connsiteX23" fmla="*/ 343710 w 920885"/>
              <a:gd name="connsiteY23" fmla="*/ 259405 h 622570"/>
              <a:gd name="connsiteX24" fmla="*/ 356681 w 920885"/>
              <a:gd name="connsiteY24" fmla="*/ 272375 h 622570"/>
              <a:gd name="connsiteX25" fmla="*/ 395591 w 920885"/>
              <a:gd name="connsiteY25" fmla="*/ 324256 h 622570"/>
              <a:gd name="connsiteX26" fmla="*/ 415047 w 920885"/>
              <a:gd name="connsiteY26" fmla="*/ 337226 h 622570"/>
              <a:gd name="connsiteX27" fmla="*/ 447472 w 920885"/>
              <a:gd name="connsiteY27" fmla="*/ 369651 h 622570"/>
              <a:gd name="connsiteX28" fmla="*/ 460442 w 920885"/>
              <a:gd name="connsiteY28" fmla="*/ 382622 h 622570"/>
              <a:gd name="connsiteX29" fmla="*/ 499353 w 920885"/>
              <a:gd name="connsiteY29" fmla="*/ 395592 h 622570"/>
              <a:gd name="connsiteX30" fmla="*/ 518808 w 920885"/>
              <a:gd name="connsiteY30" fmla="*/ 402077 h 622570"/>
              <a:gd name="connsiteX31" fmla="*/ 544749 w 920885"/>
              <a:gd name="connsiteY31" fmla="*/ 434502 h 622570"/>
              <a:gd name="connsiteX32" fmla="*/ 564204 w 920885"/>
              <a:gd name="connsiteY32" fmla="*/ 440987 h 622570"/>
              <a:gd name="connsiteX33" fmla="*/ 616085 w 920885"/>
              <a:gd name="connsiteY33" fmla="*/ 466928 h 622570"/>
              <a:gd name="connsiteX34" fmla="*/ 616085 w 920885"/>
              <a:gd name="connsiteY34" fmla="*/ 466928 h 622570"/>
              <a:gd name="connsiteX35" fmla="*/ 635540 w 920885"/>
              <a:gd name="connsiteY35" fmla="*/ 479898 h 622570"/>
              <a:gd name="connsiteX36" fmla="*/ 674451 w 920885"/>
              <a:gd name="connsiteY36" fmla="*/ 492868 h 622570"/>
              <a:gd name="connsiteX37" fmla="*/ 693906 w 920885"/>
              <a:gd name="connsiteY37" fmla="*/ 499353 h 622570"/>
              <a:gd name="connsiteX38" fmla="*/ 713361 w 920885"/>
              <a:gd name="connsiteY38" fmla="*/ 512324 h 622570"/>
              <a:gd name="connsiteX39" fmla="*/ 752272 w 920885"/>
              <a:gd name="connsiteY39" fmla="*/ 525294 h 622570"/>
              <a:gd name="connsiteX40" fmla="*/ 771727 w 920885"/>
              <a:gd name="connsiteY40" fmla="*/ 531779 h 622570"/>
              <a:gd name="connsiteX41" fmla="*/ 797668 w 920885"/>
              <a:gd name="connsiteY41" fmla="*/ 538264 h 622570"/>
              <a:gd name="connsiteX42" fmla="*/ 836578 w 920885"/>
              <a:gd name="connsiteY42" fmla="*/ 551234 h 622570"/>
              <a:gd name="connsiteX43" fmla="*/ 875489 w 920885"/>
              <a:gd name="connsiteY43" fmla="*/ 564205 h 622570"/>
              <a:gd name="connsiteX44" fmla="*/ 894944 w 920885"/>
              <a:gd name="connsiteY44" fmla="*/ 577175 h 622570"/>
              <a:gd name="connsiteX45" fmla="*/ 907915 w 920885"/>
              <a:gd name="connsiteY45" fmla="*/ 590145 h 622570"/>
              <a:gd name="connsiteX46" fmla="*/ 920885 w 920885"/>
              <a:gd name="connsiteY46" fmla="*/ 590145 h 6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0885" h="622570">
                <a:moveTo>
                  <a:pt x="0" y="622570"/>
                </a:moveTo>
                <a:cubicBezTo>
                  <a:pt x="2584" y="568303"/>
                  <a:pt x="4322" y="482071"/>
                  <a:pt x="12970" y="421532"/>
                </a:cubicBezTo>
                <a:cubicBezTo>
                  <a:pt x="14230" y="412709"/>
                  <a:pt x="17293" y="404239"/>
                  <a:pt x="19455" y="395592"/>
                </a:cubicBezTo>
                <a:cubicBezTo>
                  <a:pt x="29665" y="303702"/>
                  <a:pt x="19945" y="367447"/>
                  <a:pt x="32425" y="311285"/>
                </a:cubicBezTo>
                <a:cubicBezTo>
                  <a:pt x="34816" y="300525"/>
                  <a:pt x="36010" y="289494"/>
                  <a:pt x="38910" y="278860"/>
                </a:cubicBezTo>
                <a:cubicBezTo>
                  <a:pt x="42507" y="265670"/>
                  <a:pt x="51881" y="239949"/>
                  <a:pt x="51881" y="239949"/>
                </a:cubicBezTo>
                <a:cubicBezTo>
                  <a:pt x="54043" y="224817"/>
                  <a:pt x="54929" y="209447"/>
                  <a:pt x="58366" y="194553"/>
                </a:cubicBezTo>
                <a:cubicBezTo>
                  <a:pt x="61440" y="181232"/>
                  <a:pt x="67013" y="168613"/>
                  <a:pt x="71336" y="155643"/>
                </a:cubicBezTo>
                <a:cubicBezTo>
                  <a:pt x="73498" y="149158"/>
                  <a:pt x="76480" y="142890"/>
                  <a:pt x="77821" y="136187"/>
                </a:cubicBezTo>
                <a:cubicBezTo>
                  <a:pt x="82144" y="114570"/>
                  <a:pt x="83820" y="92250"/>
                  <a:pt x="90791" y="71336"/>
                </a:cubicBezTo>
                <a:cubicBezTo>
                  <a:pt x="92953" y="64851"/>
                  <a:pt x="95398" y="58454"/>
                  <a:pt x="97276" y="51881"/>
                </a:cubicBezTo>
                <a:cubicBezTo>
                  <a:pt x="97344" y="51642"/>
                  <a:pt x="107136" y="9596"/>
                  <a:pt x="110247" y="6485"/>
                </a:cubicBezTo>
                <a:cubicBezTo>
                  <a:pt x="115081" y="1651"/>
                  <a:pt x="123217" y="2162"/>
                  <a:pt x="129702" y="0"/>
                </a:cubicBezTo>
                <a:cubicBezTo>
                  <a:pt x="146996" y="2162"/>
                  <a:pt x="164890" y="1477"/>
                  <a:pt x="181583" y="6485"/>
                </a:cubicBezTo>
                <a:cubicBezTo>
                  <a:pt x="188492" y="8558"/>
                  <a:pt x="205912" y="35286"/>
                  <a:pt x="207523" y="38911"/>
                </a:cubicBezTo>
                <a:cubicBezTo>
                  <a:pt x="213076" y="51405"/>
                  <a:pt x="210825" y="68155"/>
                  <a:pt x="220493" y="77822"/>
                </a:cubicBezTo>
                <a:cubicBezTo>
                  <a:pt x="224817" y="82145"/>
                  <a:pt x="229795" y="85901"/>
                  <a:pt x="233464" y="90792"/>
                </a:cubicBezTo>
                <a:cubicBezTo>
                  <a:pt x="242817" y="103262"/>
                  <a:pt x="259404" y="129702"/>
                  <a:pt x="259404" y="129702"/>
                </a:cubicBezTo>
                <a:cubicBezTo>
                  <a:pt x="261566" y="136187"/>
                  <a:pt x="262832" y="143044"/>
                  <a:pt x="265889" y="149158"/>
                </a:cubicBezTo>
                <a:cubicBezTo>
                  <a:pt x="279197" y="175775"/>
                  <a:pt x="275743" y="161474"/>
                  <a:pt x="291830" y="181583"/>
                </a:cubicBezTo>
                <a:cubicBezTo>
                  <a:pt x="296699" y="187669"/>
                  <a:pt x="300477" y="194554"/>
                  <a:pt x="304800" y="201039"/>
                </a:cubicBezTo>
                <a:cubicBezTo>
                  <a:pt x="306962" y="209686"/>
                  <a:pt x="306341" y="219563"/>
                  <a:pt x="311285" y="226979"/>
                </a:cubicBezTo>
                <a:cubicBezTo>
                  <a:pt x="315608" y="233464"/>
                  <a:pt x="325229" y="234438"/>
                  <a:pt x="330740" y="239949"/>
                </a:cubicBezTo>
                <a:cubicBezTo>
                  <a:pt x="336251" y="245460"/>
                  <a:pt x="338841" y="253319"/>
                  <a:pt x="343710" y="259405"/>
                </a:cubicBezTo>
                <a:cubicBezTo>
                  <a:pt x="347530" y="264179"/>
                  <a:pt x="353012" y="267484"/>
                  <a:pt x="356681" y="272375"/>
                </a:cubicBezTo>
                <a:cubicBezTo>
                  <a:pt x="372234" y="293112"/>
                  <a:pt x="377003" y="309386"/>
                  <a:pt x="395591" y="324256"/>
                </a:cubicBezTo>
                <a:cubicBezTo>
                  <a:pt x="401677" y="329125"/>
                  <a:pt x="408562" y="332903"/>
                  <a:pt x="415047" y="337226"/>
                </a:cubicBezTo>
                <a:cubicBezTo>
                  <a:pt x="437283" y="370579"/>
                  <a:pt x="416590" y="344944"/>
                  <a:pt x="447472" y="369651"/>
                </a:cubicBezTo>
                <a:cubicBezTo>
                  <a:pt x="452246" y="373471"/>
                  <a:pt x="454973" y="379888"/>
                  <a:pt x="460442" y="382622"/>
                </a:cubicBezTo>
                <a:cubicBezTo>
                  <a:pt x="472670" y="388736"/>
                  <a:pt x="486383" y="391269"/>
                  <a:pt x="499353" y="395592"/>
                </a:cubicBezTo>
                <a:lnTo>
                  <a:pt x="518808" y="402077"/>
                </a:lnTo>
                <a:cubicBezTo>
                  <a:pt x="524700" y="410916"/>
                  <a:pt x="534480" y="428341"/>
                  <a:pt x="544749" y="434502"/>
                </a:cubicBezTo>
                <a:cubicBezTo>
                  <a:pt x="550611" y="438019"/>
                  <a:pt x="557719" y="438825"/>
                  <a:pt x="564204" y="440987"/>
                </a:cubicBezTo>
                <a:cubicBezTo>
                  <a:pt x="586841" y="463626"/>
                  <a:pt x="571373" y="452025"/>
                  <a:pt x="616085" y="466928"/>
                </a:cubicBezTo>
                <a:lnTo>
                  <a:pt x="616085" y="466928"/>
                </a:lnTo>
                <a:cubicBezTo>
                  <a:pt x="622570" y="471251"/>
                  <a:pt x="628418" y="476733"/>
                  <a:pt x="635540" y="479898"/>
                </a:cubicBezTo>
                <a:cubicBezTo>
                  <a:pt x="648034" y="485451"/>
                  <a:pt x="661481" y="488545"/>
                  <a:pt x="674451" y="492868"/>
                </a:cubicBezTo>
                <a:lnTo>
                  <a:pt x="693906" y="499353"/>
                </a:lnTo>
                <a:cubicBezTo>
                  <a:pt x="700391" y="503677"/>
                  <a:pt x="706239" y="509158"/>
                  <a:pt x="713361" y="512324"/>
                </a:cubicBezTo>
                <a:cubicBezTo>
                  <a:pt x="725854" y="517877"/>
                  <a:pt x="739302" y="520971"/>
                  <a:pt x="752272" y="525294"/>
                </a:cubicBezTo>
                <a:cubicBezTo>
                  <a:pt x="758757" y="527456"/>
                  <a:pt x="765095" y="530121"/>
                  <a:pt x="771727" y="531779"/>
                </a:cubicBezTo>
                <a:cubicBezTo>
                  <a:pt x="780374" y="533941"/>
                  <a:pt x="789131" y="535703"/>
                  <a:pt x="797668" y="538264"/>
                </a:cubicBezTo>
                <a:cubicBezTo>
                  <a:pt x="810763" y="542192"/>
                  <a:pt x="823608" y="546911"/>
                  <a:pt x="836578" y="551234"/>
                </a:cubicBezTo>
                <a:cubicBezTo>
                  <a:pt x="836583" y="551236"/>
                  <a:pt x="875484" y="564201"/>
                  <a:pt x="875489" y="564205"/>
                </a:cubicBezTo>
                <a:cubicBezTo>
                  <a:pt x="881974" y="568528"/>
                  <a:pt x="888858" y="572306"/>
                  <a:pt x="894944" y="577175"/>
                </a:cubicBezTo>
                <a:cubicBezTo>
                  <a:pt x="899719" y="580995"/>
                  <a:pt x="902446" y="587411"/>
                  <a:pt x="907915" y="590145"/>
                </a:cubicBezTo>
                <a:cubicBezTo>
                  <a:pt x="911782" y="592078"/>
                  <a:pt x="916562" y="590145"/>
                  <a:pt x="920885" y="59014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9" name="文字方塊 48">
            <a:extLst>
              <a:ext uri="{FF2B5EF4-FFF2-40B4-BE49-F238E27FC236}">
                <a16:creationId xmlns:a16="http://schemas.microsoft.com/office/drawing/2014/main" id="{258ED5C6-FA7C-314A-AF9D-D355CA91E6E4}"/>
              </a:ext>
            </a:extLst>
          </p:cNvPr>
          <p:cNvSpPr txBox="1"/>
          <p:nvPr/>
        </p:nvSpPr>
        <p:spPr>
          <a:xfrm>
            <a:off x="9344165" y="4459209"/>
            <a:ext cx="875561" cy="338554"/>
          </a:xfrm>
          <a:prstGeom prst="rect">
            <a:avLst/>
          </a:prstGeom>
          <a:noFill/>
        </p:spPr>
        <p:txBody>
          <a:bodyPr wrap="none" rtlCol="0">
            <a:spAutoFit/>
          </a:bodyPr>
          <a:lstStyle/>
          <a:p>
            <a:r>
              <a:rPr kumimoji="1" lang="en-US" altLang="zh-TW" sz="1600" dirty="0">
                <a:solidFill>
                  <a:schemeClr val="bg1"/>
                </a:solidFill>
              </a:rPr>
              <a:t>Intensity</a:t>
            </a:r>
            <a:endParaRPr kumimoji="1" lang="zh-TW" altLang="en-US" sz="1600" dirty="0">
              <a:solidFill>
                <a:schemeClr val="bg1"/>
              </a:solidFill>
            </a:endParaRPr>
          </a:p>
        </p:txBody>
      </p:sp>
      <p:sp>
        <p:nvSpPr>
          <p:cNvPr id="50" name="文字方塊 49">
            <a:extLst>
              <a:ext uri="{FF2B5EF4-FFF2-40B4-BE49-F238E27FC236}">
                <a16:creationId xmlns:a16="http://schemas.microsoft.com/office/drawing/2014/main" id="{1437AD2C-A899-4E41-9B94-DC6CA386DBF6}"/>
              </a:ext>
            </a:extLst>
          </p:cNvPr>
          <p:cNvSpPr txBox="1"/>
          <p:nvPr/>
        </p:nvSpPr>
        <p:spPr>
          <a:xfrm>
            <a:off x="10570519" y="5553223"/>
            <a:ext cx="601447" cy="338554"/>
          </a:xfrm>
          <a:prstGeom prst="rect">
            <a:avLst/>
          </a:prstGeom>
          <a:noFill/>
        </p:spPr>
        <p:txBody>
          <a:bodyPr wrap="none" rtlCol="0">
            <a:spAutoFit/>
          </a:bodyPr>
          <a:lstStyle/>
          <a:p>
            <a:r>
              <a:rPr kumimoji="1" lang="en-US" altLang="zh-TW" sz="1600" dirty="0">
                <a:solidFill>
                  <a:schemeClr val="bg1"/>
                </a:solidFill>
              </a:rPr>
              <a:t>Time</a:t>
            </a:r>
            <a:endParaRPr kumimoji="1" lang="zh-TW" altLang="en-US" sz="1600" dirty="0">
              <a:solidFill>
                <a:schemeClr val="bg1"/>
              </a:solidFill>
            </a:endParaRPr>
          </a:p>
        </p:txBody>
      </p: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43414C4D-AA7C-414E-A608-DC52EA9DFBA6}"/>
                  </a:ext>
                </a:extLst>
              </p:cNvPr>
              <p:cNvSpPr txBox="1"/>
              <p:nvPr/>
            </p:nvSpPr>
            <p:spPr>
              <a:xfrm>
                <a:off x="8258186" y="2921929"/>
                <a:ext cx="10508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i="1" smtClean="0">
                          <a:latin typeface="Cambria Math" panose="02040503050406030204" pitchFamily="18" charset="0"/>
                        </a:rPr>
                        <m:t>∆</m:t>
                      </m:r>
                      <m:r>
                        <a:rPr kumimoji="1" lang="en-US" altLang="zh-TW" b="0" i="1" smtClean="0">
                          <a:latin typeface="Cambria Math" panose="02040503050406030204" pitchFamily="18" charset="0"/>
                        </a:rPr>
                        <m:t>𝑛</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r>
                            <a:rPr kumimoji="1" lang="en-US" altLang="zh-TW" b="0" i="1" smtClean="0">
                              <a:latin typeface="Cambria Math" panose="02040503050406030204" pitchFamily="18" charset="0"/>
                            </a:rPr>
                            <m:t>&lt;0</m:t>
                          </m:r>
                        </m:e>
                      </m:d>
                    </m:oMath>
                  </m:oMathPara>
                </a14:m>
                <a:endParaRPr kumimoji="1" lang="zh-TW" altLang="en-US" dirty="0"/>
              </a:p>
            </p:txBody>
          </p:sp>
        </mc:Choice>
        <mc:Fallback xmlns="">
          <p:sp>
            <p:nvSpPr>
              <p:cNvPr id="54" name="文字方塊 53">
                <a:extLst>
                  <a:ext uri="{FF2B5EF4-FFF2-40B4-BE49-F238E27FC236}">
                    <a16:creationId xmlns:a16="http://schemas.microsoft.com/office/drawing/2014/main" id="{43414C4D-AA7C-414E-A608-DC52EA9DFBA6}"/>
                  </a:ext>
                </a:extLst>
              </p:cNvPr>
              <p:cNvSpPr txBox="1">
                <a:spLocks noRot="1" noChangeAspect="1" noMove="1" noResize="1" noEditPoints="1" noAdjustHandles="1" noChangeArrowheads="1" noChangeShapeType="1" noTextEdit="1"/>
              </p:cNvSpPr>
              <p:nvPr/>
            </p:nvSpPr>
            <p:spPr>
              <a:xfrm>
                <a:off x="8258186" y="2921929"/>
                <a:ext cx="1050800" cy="276999"/>
              </a:xfrm>
              <a:prstGeom prst="rect">
                <a:avLst/>
              </a:prstGeom>
              <a:blipFill>
                <a:blip r:embed="rId2"/>
                <a:stretch>
                  <a:fillRect l="-3571"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FD7CEF41-846A-BF4A-A3C5-9F5E453F7DC2}"/>
                  </a:ext>
                </a:extLst>
              </p:cNvPr>
              <p:cNvSpPr txBox="1"/>
              <p:nvPr/>
            </p:nvSpPr>
            <p:spPr>
              <a:xfrm>
                <a:off x="8251969" y="2921928"/>
                <a:ext cx="10508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i="1" smtClean="0">
                          <a:latin typeface="Cambria Math" panose="02040503050406030204" pitchFamily="18" charset="0"/>
                        </a:rPr>
                        <m:t>∆</m:t>
                      </m:r>
                      <m:r>
                        <a:rPr kumimoji="1" lang="en-US" altLang="zh-TW" b="0" i="1" smtClean="0">
                          <a:latin typeface="Cambria Math" panose="02040503050406030204" pitchFamily="18" charset="0"/>
                        </a:rPr>
                        <m:t>𝑛</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r>
                            <a:rPr kumimoji="1" lang="en-US" altLang="zh-TW" b="0" i="1" smtClean="0">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rPr>
                            <m:t>0</m:t>
                          </m:r>
                        </m:e>
                      </m:d>
                    </m:oMath>
                  </m:oMathPara>
                </a14:m>
                <a:endParaRPr kumimoji="1" lang="zh-TW" altLang="en-US" dirty="0"/>
              </a:p>
            </p:txBody>
          </p:sp>
        </mc:Choice>
        <mc:Fallback xmlns="">
          <p:sp>
            <p:nvSpPr>
              <p:cNvPr id="55" name="文字方塊 54">
                <a:extLst>
                  <a:ext uri="{FF2B5EF4-FFF2-40B4-BE49-F238E27FC236}">
                    <a16:creationId xmlns:a16="http://schemas.microsoft.com/office/drawing/2014/main" id="{FD7CEF41-846A-BF4A-A3C5-9F5E453F7DC2}"/>
                  </a:ext>
                </a:extLst>
              </p:cNvPr>
              <p:cNvSpPr txBox="1">
                <a:spLocks noRot="1" noChangeAspect="1" noMove="1" noResize="1" noEditPoints="1" noAdjustHandles="1" noChangeArrowheads="1" noChangeShapeType="1" noTextEdit="1"/>
              </p:cNvSpPr>
              <p:nvPr/>
            </p:nvSpPr>
            <p:spPr>
              <a:xfrm>
                <a:off x="8251969" y="2921928"/>
                <a:ext cx="1050800" cy="276999"/>
              </a:xfrm>
              <a:prstGeom prst="rect">
                <a:avLst/>
              </a:prstGeom>
              <a:blipFill>
                <a:blip r:embed="rId3"/>
                <a:stretch>
                  <a:fillRect l="-3571" b="-8696"/>
                </a:stretch>
              </a:blipFill>
            </p:spPr>
            <p:txBody>
              <a:bodyPr/>
              <a:lstStyle/>
              <a:p>
                <a:r>
                  <a:rPr lang="zh-TW" altLang="en-US">
                    <a:noFill/>
                  </a:rPr>
                  <a:t> </a:t>
                </a:r>
              </a:p>
            </p:txBody>
          </p:sp>
        </mc:Fallback>
      </mc:AlternateContent>
      <p:sp>
        <p:nvSpPr>
          <p:cNvPr id="56" name="文字方塊 55">
            <a:extLst>
              <a:ext uri="{FF2B5EF4-FFF2-40B4-BE49-F238E27FC236}">
                <a16:creationId xmlns:a16="http://schemas.microsoft.com/office/drawing/2014/main" id="{9B1FD08E-7294-B641-A893-647DDF968929}"/>
              </a:ext>
            </a:extLst>
          </p:cNvPr>
          <p:cNvSpPr txBox="1"/>
          <p:nvPr/>
        </p:nvSpPr>
        <p:spPr>
          <a:xfrm>
            <a:off x="9619337" y="1621274"/>
            <a:ext cx="1200778" cy="369332"/>
          </a:xfrm>
          <a:prstGeom prst="rect">
            <a:avLst/>
          </a:prstGeom>
          <a:noFill/>
        </p:spPr>
        <p:txBody>
          <a:bodyPr wrap="none" rtlCol="0">
            <a:spAutoFit/>
          </a:bodyPr>
          <a:lstStyle/>
          <a:p>
            <a:r>
              <a:rPr kumimoji="1" lang="en-US" altLang="zh-TW" dirty="0"/>
              <a:t>Short pulse</a:t>
            </a:r>
          </a:p>
        </p:txBody>
      </p:sp>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5FCDED7F-5F56-EC41-818D-E08B9B107D26}"/>
                  </a:ext>
                </a:extLst>
              </p:cNvPr>
              <p:cNvSpPr txBox="1"/>
              <p:nvPr/>
            </p:nvSpPr>
            <p:spPr>
              <a:xfrm>
                <a:off x="9223022" y="2212591"/>
                <a:ext cx="1993772" cy="646331"/>
              </a:xfrm>
              <a:prstGeom prst="rect">
                <a:avLst/>
              </a:prstGeom>
              <a:noFill/>
            </p:spPr>
            <p:txBody>
              <a:bodyPr wrap="square" rtlCol="0">
                <a:spAutoFit/>
              </a:bodyPr>
              <a:lstStyle/>
              <a:p>
                <a14:m>
                  <m:oMath xmlns:m="http://schemas.openxmlformats.org/officeDocument/2006/math">
                    <m:r>
                      <a:rPr kumimoji="1" lang="en-US" altLang="zh-TW" i="1" smtClean="0">
                        <a:latin typeface="Cambria Math" panose="02040503050406030204" pitchFamily="18" charset="0"/>
                        <a:ea typeface="Cambria Math" panose="02040503050406030204" pitchFamily="18" charset="0"/>
                      </a:rPr>
                      <m:t>𝑇</m:t>
                    </m:r>
                    <m:r>
                      <a:rPr kumimoji="1" lang="en-US" altLang="zh-TW" b="0" i="1" smtClean="0">
                        <a:latin typeface="Cambria Math" panose="02040503050406030204" pitchFamily="18" charset="0"/>
                        <a:ea typeface="Cambria Math" panose="02040503050406030204" pitchFamily="18" charset="0"/>
                      </a:rPr>
                      <m:t>=250~5000</m:t>
                    </m:r>
                  </m:oMath>
                </a14:m>
                <a:r>
                  <a:rPr kumimoji="1" lang="en-US" altLang="zh-TW" dirty="0"/>
                  <a:t> (ns)</a:t>
                </a:r>
              </a:p>
            </p:txBody>
          </p:sp>
        </mc:Choice>
        <mc:Fallback xmlns="">
          <p:sp>
            <p:nvSpPr>
              <p:cNvPr id="57" name="文字方塊 56">
                <a:extLst>
                  <a:ext uri="{FF2B5EF4-FFF2-40B4-BE49-F238E27FC236}">
                    <a16:creationId xmlns:a16="http://schemas.microsoft.com/office/drawing/2014/main" id="{5FCDED7F-5F56-EC41-818D-E08B9B107D26}"/>
                  </a:ext>
                </a:extLst>
              </p:cNvPr>
              <p:cNvSpPr txBox="1">
                <a:spLocks noRot="1" noChangeAspect="1" noMove="1" noResize="1" noEditPoints="1" noAdjustHandles="1" noChangeArrowheads="1" noChangeShapeType="1" noTextEdit="1"/>
              </p:cNvSpPr>
              <p:nvPr/>
            </p:nvSpPr>
            <p:spPr>
              <a:xfrm>
                <a:off x="9223022" y="2212591"/>
                <a:ext cx="1993772" cy="646331"/>
              </a:xfrm>
              <a:prstGeom prst="rect">
                <a:avLst/>
              </a:prstGeom>
              <a:blipFill>
                <a:blip r:embed="rId4"/>
                <a:stretch>
                  <a:fillRect l="-1899" b="-115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5ECDFE12-CF97-3F4E-999F-6294EDBA6964}"/>
                  </a:ext>
                </a:extLst>
              </p:cNvPr>
              <p:cNvSpPr txBox="1"/>
              <p:nvPr/>
            </p:nvSpPr>
            <p:spPr>
              <a:xfrm>
                <a:off x="3092115" y="1998763"/>
                <a:ext cx="3046347" cy="575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r>
                        <a:rPr kumimoji="1" lang="en-US" altLang="zh-TW" sz="1600" b="0" i="1" smtClean="0">
                          <a:latin typeface="Cambria Math" panose="02040503050406030204" pitchFamily="18" charset="0"/>
                        </a:rPr>
                        <m:t>=</m:t>
                      </m:r>
                      <m:nary>
                        <m:naryPr>
                          <m:chr m:val="∭"/>
                          <m:ctrlPr>
                            <a:rPr kumimoji="1" lang="en-US" altLang="zh-TW" sz="1600" b="0" i="1" smtClean="0">
                              <a:latin typeface="Cambria Math" panose="02040503050406030204" pitchFamily="18" charset="0"/>
                            </a:rPr>
                          </m:ctrlPr>
                        </m:naryPr>
                        <m:sub>
                          <m:r>
                            <m:rPr>
                              <m:brk m:alnAt="23"/>
                            </m:rPr>
                            <a:rPr kumimoji="1" lang="en-US" altLang="zh-TW" sz="1600" b="0" i="1" smtClean="0">
                              <a:latin typeface="Cambria Math" panose="02040503050406030204" pitchFamily="18" charset="0"/>
                            </a:rPr>
                            <m:t>𝑉</m:t>
                          </m:r>
                        </m:sub>
                        <m:sup/>
                        <m:e>
                          <m:r>
                            <m:rPr>
                              <m:sty m:val="p"/>
                            </m:rPr>
                            <a:rPr kumimoji="1" lang="en-US" altLang="zh-TW" sz="1600" b="0" i="0" smtClean="0">
                              <a:latin typeface="Cambria Math" panose="02040503050406030204" pitchFamily="18" charset="0"/>
                            </a:rPr>
                            <m:t>exp</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𝛽</m:t>
                              </m:r>
                              <m:r>
                                <a:rPr kumimoji="1" lang="en-US" altLang="zh-TW" sz="1600" b="0" i="1" smtClean="0">
                                  <a:latin typeface="Cambria Math" panose="02040503050406030204" pitchFamily="18" charset="0"/>
                                  <a:ea typeface="Cambria Math" panose="02040503050406030204" pitchFamily="18" charset="0"/>
                                </a:rPr>
                                <m:t>𝑥</m:t>
                              </m:r>
                            </m:e>
                          </m:d>
                          <m:r>
                            <m:rPr>
                              <m:sty m:val="p"/>
                            </m:rPr>
                            <a:rPr kumimoji="1" lang="el-GR" altLang="zh-TW" sz="1600" b="0" i="1" smtClean="0">
                              <a:latin typeface="Cambria Math" panose="02040503050406030204" pitchFamily="18" charset="0"/>
                              <a:ea typeface="Cambria Math" panose="02040503050406030204" pitchFamily="18" charset="0"/>
                            </a:rPr>
                            <m:t>Δ</m:t>
                          </m:r>
                          <m:r>
                            <a:rPr kumimoji="1" lang="en-US" altLang="zh-TW" sz="1600" b="0" i="1" smtClean="0">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 </m:t>
                          </m:r>
                          <m:r>
                            <a:rPr kumimoji="1" lang="en-US" altLang="zh-TW" sz="1600" b="0" i="1" smtClean="0">
                              <a:latin typeface="Cambria Math" panose="02040503050406030204" pitchFamily="18" charset="0"/>
                              <a:ea typeface="Cambria Math" panose="02040503050406030204" pitchFamily="18" charset="0"/>
                            </a:rPr>
                            <m:t>𝑑𝑥𝑑𝑦𝑑𝑧</m:t>
                          </m:r>
                        </m:e>
                      </m:nary>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58" name="文字方塊 57">
                <a:extLst>
                  <a:ext uri="{FF2B5EF4-FFF2-40B4-BE49-F238E27FC236}">
                    <a16:creationId xmlns:a16="http://schemas.microsoft.com/office/drawing/2014/main" id="{5ECDFE12-CF97-3F4E-999F-6294EDBA6964}"/>
                  </a:ext>
                </a:extLst>
              </p:cNvPr>
              <p:cNvSpPr txBox="1">
                <a:spLocks noRot="1" noChangeAspect="1" noMove="1" noResize="1" noEditPoints="1" noAdjustHandles="1" noChangeArrowheads="1" noChangeShapeType="1" noTextEdit="1"/>
              </p:cNvSpPr>
              <p:nvPr/>
            </p:nvSpPr>
            <p:spPr>
              <a:xfrm>
                <a:off x="3092115" y="1998763"/>
                <a:ext cx="3046347" cy="575286"/>
              </a:xfrm>
              <a:prstGeom prst="rect">
                <a:avLst/>
              </a:prstGeom>
              <a:blipFill>
                <a:blip r:embed="rId5"/>
                <a:stretch>
                  <a:fillRect l="-7054" t="-161702" b="-2446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925B8B18-C970-FB40-8188-8B0516F2F2EC}"/>
                  </a:ext>
                </a:extLst>
              </p:cNvPr>
              <p:cNvSpPr txBox="1"/>
              <p:nvPr/>
            </p:nvSpPr>
            <p:spPr>
              <a:xfrm>
                <a:off x="710154" y="1587710"/>
                <a:ext cx="6747360" cy="338554"/>
              </a:xfrm>
              <a:prstGeom prst="rect">
                <a:avLst/>
              </a:prstGeom>
              <a:noFill/>
            </p:spPr>
            <p:txBody>
              <a:bodyPr wrap="none" rtlCol="0">
                <a:spAutoFit/>
              </a:bodyPr>
              <a:lstStyle/>
              <a:p>
                <a:r>
                  <a:rPr kumimoji="1" lang="en-US" altLang="zh-TW" sz="1600" dirty="0"/>
                  <a:t>The normalized, time-dependent phenomenological PL intensity </a:t>
                </a:r>
                <a14:m>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oMath>
                </a14:m>
                <a:r>
                  <a:rPr kumimoji="1" lang="en-US" altLang="zh-TW" sz="1600" dirty="0"/>
                  <a:t> is defined by</a:t>
                </a:r>
                <a:endParaRPr kumimoji="1" lang="zh-TW" altLang="en-US" sz="1600" dirty="0"/>
              </a:p>
            </p:txBody>
          </p:sp>
        </mc:Choice>
        <mc:Fallback xmlns="">
          <p:sp>
            <p:nvSpPr>
              <p:cNvPr id="60" name="文字方塊 59">
                <a:extLst>
                  <a:ext uri="{FF2B5EF4-FFF2-40B4-BE49-F238E27FC236}">
                    <a16:creationId xmlns:a16="http://schemas.microsoft.com/office/drawing/2014/main" id="{925B8B18-C970-FB40-8188-8B0516F2F2EC}"/>
                  </a:ext>
                </a:extLst>
              </p:cNvPr>
              <p:cNvSpPr txBox="1">
                <a:spLocks noRot="1" noChangeAspect="1" noMove="1" noResize="1" noEditPoints="1" noAdjustHandles="1" noChangeArrowheads="1" noChangeShapeType="1" noTextEdit="1"/>
              </p:cNvSpPr>
              <p:nvPr/>
            </p:nvSpPr>
            <p:spPr>
              <a:xfrm>
                <a:off x="710154" y="1587710"/>
                <a:ext cx="6747360" cy="338554"/>
              </a:xfrm>
              <a:prstGeom prst="rect">
                <a:avLst/>
              </a:prstGeom>
              <a:blipFill>
                <a:blip r:embed="rId6"/>
                <a:stretch>
                  <a:fillRect l="-376" t="-3571" b="-178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a:extLst>
                  <a:ext uri="{FF2B5EF4-FFF2-40B4-BE49-F238E27FC236}">
                    <a16:creationId xmlns:a16="http://schemas.microsoft.com/office/drawing/2014/main" id="{B2135FE7-F31B-5F4B-A14F-C33F46687B78}"/>
                  </a:ext>
                </a:extLst>
              </p:cNvPr>
              <p:cNvSpPr txBox="1"/>
              <p:nvPr/>
            </p:nvSpPr>
            <p:spPr>
              <a:xfrm>
                <a:off x="710154" y="2657562"/>
                <a:ext cx="7449867" cy="584775"/>
              </a:xfrm>
              <a:prstGeom prst="rect">
                <a:avLst/>
              </a:prstGeom>
              <a:noFill/>
            </p:spPr>
            <p:txBody>
              <a:bodyPr wrap="square" rtlCol="0">
                <a:spAutoFit/>
              </a:bodyPr>
              <a:lstStyle/>
              <a:p>
                <a:r>
                  <a:rPr kumimoji="1" lang="en-US" altLang="zh-TW" sz="1600" dirty="0"/>
                  <a:t>where </a:t>
                </a:r>
                <a14:m>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𝛽</m:t>
                    </m:r>
                  </m:oMath>
                </a14:m>
                <a:r>
                  <a:rPr kumimoji="1" lang="en-US" altLang="zh-TW" sz="1600" dirty="0"/>
                  <a:t> is the self-absorption coefficient. In addition, charge neutrality of excess carriers and charged impurity is</a:t>
                </a:r>
                <a:endParaRPr kumimoji="1" lang="zh-TW" altLang="en-US" sz="1600" dirty="0"/>
              </a:p>
            </p:txBody>
          </p:sp>
        </mc:Choice>
        <mc:Fallback xmlns="">
          <p:sp>
            <p:nvSpPr>
              <p:cNvPr id="61" name="文字方塊 60">
                <a:extLst>
                  <a:ext uri="{FF2B5EF4-FFF2-40B4-BE49-F238E27FC236}">
                    <a16:creationId xmlns:a16="http://schemas.microsoft.com/office/drawing/2014/main" id="{B2135FE7-F31B-5F4B-A14F-C33F46687B78}"/>
                  </a:ext>
                </a:extLst>
              </p:cNvPr>
              <p:cNvSpPr txBox="1">
                <a:spLocks noRot="1" noChangeAspect="1" noMove="1" noResize="1" noEditPoints="1" noAdjustHandles="1" noChangeArrowheads="1" noChangeShapeType="1" noTextEdit="1"/>
              </p:cNvSpPr>
              <p:nvPr/>
            </p:nvSpPr>
            <p:spPr>
              <a:xfrm>
                <a:off x="710154" y="2657562"/>
                <a:ext cx="7449867" cy="584775"/>
              </a:xfrm>
              <a:prstGeom prst="rect">
                <a:avLst/>
              </a:prstGeom>
              <a:blipFill>
                <a:blip r:embed="rId7"/>
                <a:stretch>
                  <a:fillRect l="-340" t="-2128" b="-106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2" name="文字方塊 61">
                <a:extLst>
                  <a:ext uri="{FF2B5EF4-FFF2-40B4-BE49-F238E27FC236}">
                    <a16:creationId xmlns:a16="http://schemas.microsoft.com/office/drawing/2014/main" id="{3FFD1690-A1E5-064F-B327-DED47F7A36FF}"/>
                  </a:ext>
                </a:extLst>
              </p:cNvPr>
              <p:cNvSpPr txBox="1"/>
              <p:nvPr/>
            </p:nvSpPr>
            <p:spPr>
              <a:xfrm>
                <a:off x="2871895" y="3261263"/>
                <a:ext cx="140358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sz="1600" i="1" smtClean="0">
                          <a:latin typeface="Cambria Math" panose="02040503050406030204" pitchFamily="18" charset="0"/>
                        </a:rPr>
                        <m:t>∆</m:t>
                      </m:r>
                      <m:r>
                        <a:rPr kumimoji="1" lang="en-US" altLang="zh-TW" sz="1600" b="0" i="1" smtClean="0">
                          <a:latin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b="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𝑛</m:t>
                          </m:r>
                        </m:e>
                        <m:sub>
                          <m:r>
                            <a:rPr kumimoji="1" lang="en-US" altLang="zh-TW" sz="1600" b="0" i="1" smtClean="0">
                              <a:latin typeface="Cambria Math" panose="02040503050406030204" pitchFamily="18" charset="0"/>
                              <a:ea typeface="Cambria Math" panose="02040503050406030204" pitchFamily="18" charset="0"/>
                            </a:rPr>
                            <m:t>𝑡</m:t>
                          </m:r>
                        </m:sub>
                      </m:sSub>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𝑝</m:t>
                      </m:r>
                      <m:r>
                        <a:rPr kumimoji="1" lang="en-US" altLang="zh-TW" sz="1600" b="0" i="1" smtClean="0">
                          <a:latin typeface="Cambria Math" panose="02040503050406030204" pitchFamily="18" charset="0"/>
                          <a:ea typeface="Cambria Math" panose="02040503050406030204" pitchFamily="18" charset="0"/>
                        </a:rPr>
                        <m:t>,</m:t>
                      </m:r>
                    </m:oMath>
                  </m:oMathPara>
                </a14:m>
                <a:endParaRPr kumimoji="1" lang="zh-TW" altLang="en-US" sz="1600" dirty="0"/>
              </a:p>
            </p:txBody>
          </p:sp>
        </mc:Choice>
        <mc:Fallback xmlns="">
          <p:sp>
            <p:nvSpPr>
              <p:cNvPr id="62" name="文字方塊 61">
                <a:extLst>
                  <a:ext uri="{FF2B5EF4-FFF2-40B4-BE49-F238E27FC236}">
                    <a16:creationId xmlns:a16="http://schemas.microsoft.com/office/drawing/2014/main" id="{3FFD1690-A1E5-064F-B327-DED47F7A36FF}"/>
                  </a:ext>
                </a:extLst>
              </p:cNvPr>
              <p:cNvSpPr txBox="1">
                <a:spLocks noRot="1" noChangeAspect="1" noMove="1" noResize="1" noEditPoints="1" noAdjustHandles="1" noChangeArrowheads="1" noChangeShapeType="1" noTextEdit="1"/>
              </p:cNvSpPr>
              <p:nvPr/>
            </p:nvSpPr>
            <p:spPr>
              <a:xfrm>
                <a:off x="2871895" y="3261263"/>
                <a:ext cx="1403589" cy="246221"/>
              </a:xfrm>
              <a:prstGeom prst="rect">
                <a:avLst/>
              </a:prstGeom>
              <a:blipFill>
                <a:blip r:embed="rId8"/>
                <a:stretch>
                  <a:fillRect l="-2679"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文字方塊 62">
                <a:extLst>
                  <a:ext uri="{FF2B5EF4-FFF2-40B4-BE49-F238E27FC236}">
                    <a16:creationId xmlns:a16="http://schemas.microsoft.com/office/drawing/2014/main" id="{8F4E0100-3419-DB47-979D-C9DC0F7E47CA}"/>
                  </a:ext>
                </a:extLst>
              </p:cNvPr>
              <p:cNvSpPr txBox="1"/>
              <p:nvPr/>
            </p:nvSpPr>
            <p:spPr>
              <a:xfrm>
                <a:off x="4665479" y="3215097"/>
                <a:ext cx="2591350" cy="338554"/>
              </a:xfrm>
              <a:prstGeom prst="rect">
                <a:avLst/>
              </a:prstGeom>
              <a:noFill/>
            </p:spPr>
            <p:txBody>
              <a:bodyPr wrap="none" rtlCol="0">
                <a:spAutoFit/>
              </a:bodyPr>
              <a:lstStyle/>
              <a:p>
                <a:r>
                  <a:rPr kumimoji="1" lang="en-US" altLang="zh-TW" sz="1600" dirty="0"/>
                  <a:t>(</a:t>
                </a:r>
                <a14:m>
                  <m:oMath xmlns:m="http://schemas.openxmlformats.org/officeDocument/2006/math">
                    <m:r>
                      <a:rPr kumimoji="1" lang="en-US" altLang="zh-TW" sz="1600" b="0" i="1" smtClean="0">
                        <a:latin typeface="Cambria Math" panose="02040503050406030204" pitchFamily="18" charset="0"/>
                      </a:rPr>
                      <m:t>+</m:t>
                    </m:r>
                  </m:oMath>
                </a14:m>
                <a:r>
                  <a:rPr kumimoji="1" lang="en-US" altLang="zh-TW" sz="1600" dirty="0"/>
                  <a:t> for acceptor, </a:t>
                </a:r>
                <a14:m>
                  <m:oMath xmlns:m="http://schemas.openxmlformats.org/officeDocument/2006/math">
                    <m:r>
                      <a:rPr kumimoji="1" lang="en-US" altLang="zh-TW" sz="1600" b="0" i="1" smtClean="0">
                        <a:latin typeface="Cambria Math" panose="02040503050406030204" pitchFamily="18" charset="0"/>
                      </a:rPr>
                      <m:t>−</m:t>
                    </m:r>
                  </m:oMath>
                </a14:m>
                <a:r>
                  <a:rPr kumimoji="1" lang="en-US" altLang="zh-TW" sz="1600" dirty="0"/>
                  <a:t> for donor).</a:t>
                </a:r>
                <a:endParaRPr kumimoji="1" lang="zh-TW" altLang="en-US" sz="1600" dirty="0"/>
              </a:p>
            </p:txBody>
          </p:sp>
        </mc:Choice>
        <mc:Fallback xmlns="">
          <p:sp>
            <p:nvSpPr>
              <p:cNvPr id="63" name="文字方塊 62">
                <a:extLst>
                  <a:ext uri="{FF2B5EF4-FFF2-40B4-BE49-F238E27FC236}">
                    <a16:creationId xmlns:a16="http://schemas.microsoft.com/office/drawing/2014/main" id="{8F4E0100-3419-DB47-979D-C9DC0F7E47CA}"/>
                  </a:ext>
                </a:extLst>
              </p:cNvPr>
              <p:cNvSpPr txBox="1">
                <a:spLocks noRot="1" noChangeAspect="1" noMove="1" noResize="1" noEditPoints="1" noAdjustHandles="1" noChangeArrowheads="1" noChangeShapeType="1" noTextEdit="1"/>
              </p:cNvSpPr>
              <p:nvPr/>
            </p:nvSpPr>
            <p:spPr>
              <a:xfrm>
                <a:off x="4665479" y="3215097"/>
                <a:ext cx="2591350" cy="338554"/>
              </a:xfrm>
              <a:prstGeom prst="rect">
                <a:avLst/>
              </a:prstGeom>
              <a:blipFill>
                <a:blip r:embed="rId9"/>
                <a:stretch>
                  <a:fillRect l="-976" r="-488" b="-17857"/>
                </a:stretch>
              </a:blipFill>
            </p:spPr>
            <p:txBody>
              <a:bodyPr/>
              <a:lstStyle/>
              <a:p>
                <a:r>
                  <a:rPr lang="zh-TW" altLang="en-US">
                    <a:noFill/>
                  </a:rPr>
                  <a:t> </a:t>
                </a:r>
              </a:p>
            </p:txBody>
          </p:sp>
        </mc:Fallback>
      </mc:AlternateContent>
      <p:cxnSp>
        <p:nvCxnSpPr>
          <p:cNvPr id="65" name="直線箭頭接點 64">
            <a:extLst>
              <a:ext uri="{FF2B5EF4-FFF2-40B4-BE49-F238E27FC236}">
                <a16:creationId xmlns:a16="http://schemas.microsoft.com/office/drawing/2014/main" id="{52FC0A51-3DA6-4446-9BF5-4A6835733AE6}"/>
              </a:ext>
            </a:extLst>
          </p:cNvPr>
          <p:cNvCxnSpPr/>
          <p:nvPr/>
        </p:nvCxnSpPr>
        <p:spPr>
          <a:xfrm>
            <a:off x="11308742" y="2857295"/>
            <a:ext cx="0" cy="823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A98E568C-6D98-A447-8756-2410D8D04086}"/>
                  </a:ext>
                </a:extLst>
              </p:cNvPr>
              <p:cNvSpPr/>
              <p:nvPr/>
            </p:nvSpPr>
            <p:spPr>
              <a:xfrm>
                <a:off x="11114504" y="3622921"/>
                <a:ext cx="415498"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𝑥</m:t>
                      </m:r>
                    </m:oMath>
                  </m:oMathPara>
                </a14:m>
                <a:endParaRPr lang="zh-TW" altLang="en-US" dirty="0"/>
              </a:p>
            </p:txBody>
          </p:sp>
        </mc:Choice>
        <mc:Fallback xmlns="">
          <p:sp>
            <p:nvSpPr>
              <p:cNvPr id="66" name="矩形 65">
                <a:extLst>
                  <a:ext uri="{FF2B5EF4-FFF2-40B4-BE49-F238E27FC236}">
                    <a16:creationId xmlns:a16="http://schemas.microsoft.com/office/drawing/2014/main" id="{A98E568C-6D98-A447-8756-2410D8D04086}"/>
                  </a:ext>
                </a:extLst>
              </p:cNvPr>
              <p:cNvSpPr>
                <a:spLocks noRot="1" noChangeAspect="1" noMove="1" noResize="1" noEditPoints="1" noAdjustHandles="1" noChangeArrowheads="1" noChangeShapeType="1" noTextEdit="1"/>
              </p:cNvSpPr>
              <p:nvPr/>
            </p:nvSpPr>
            <p:spPr>
              <a:xfrm>
                <a:off x="11114504" y="3622921"/>
                <a:ext cx="415498" cy="338554"/>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7" name="文字方塊 66">
                <a:extLst>
                  <a:ext uri="{FF2B5EF4-FFF2-40B4-BE49-F238E27FC236}">
                    <a16:creationId xmlns:a16="http://schemas.microsoft.com/office/drawing/2014/main" id="{B04EF8BF-FD38-4D4D-82B0-823D8C1831DF}"/>
                  </a:ext>
                </a:extLst>
              </p:cNvPr>
              <p:cNvSpPr txBox="1"/>
              <p:nvPr/>
            </p:nvSpPr>
            <p:spPr>
              <a:xfrm>
                <a:off x="706561" y="3501695"/>
                <a:ext cx="7453460" cy="584775"/>
              </a:xfrm>
              <a:prstGeom prst="rect">
                <a:avLst/>
              </a:prstGeom>
              <a:noFill/>
            </p:spPr>
            <p:txBody>
              <a:bodyPr wrap="square" rtlCol="0">
                <a:spAutoFit/>
              </a:bodyPr>
              <a:lstStyle/>
              <a:p>
                <a:r>
                  <a:rPr kumimoji="1" lang="en-US" altLang="zh-TW" sz="1600" dirty="0"/>
                  <a:t>After </a:t>
                </a:r>
                <a14:m>
                  <m:oMath xmlns:m="http://schemas.openxmlformats.org/officeDocument/2006/math">
                    <m:r>
                      <a:rPr kumimoji="1" lang="en-US" altLang="zh-TW" sz="1600" b="0" i="1" smtClean="0">
                        <a:latin typeface="Cambria Math" panose="02040503050406030204" pitchFamily="18" charset="0"/>
                      </a:rPr>
                      <m:t>𝑡</m:t>
                    </m:r>
                    <m:r>
                      <a:rPr kumimoji="1" lang="en-US" altLang="zh-TW" sz="1600" b="0" i="1" smtClean="0">
                        <a:latin typeface="Cambria Math" panose="02040503050406030204" pitchFamily="18" charset="0"/>
                      </a:rPr>
                      <m:t>=0</m:t>
                    </m:r>
                  </m:oMath>
                </a14:m>
                <a:r>
                  <a:rPr kumimoji="1" lang="en-US" altLang="zh-TW" sz="1600" dirty="0"/>
                  <a:t> and assuming numbers of excess holes and electrons are at all times equal, </a:t>
                </a:r>
                <a14:m>
                  <m:oMath xmlns:m="http://schemas.openxmlformats.org/officeDocument/2006/math">
                    <m:r>
                      <a:rPr kumimoji="1" lang="zh-TW" altLang="en-US" sz="1600" i="1">
                        <a:latin typeface="Cambria Math" panose="02040503050406030204" pitchFamily="18" charset="0"/>
                      </a:rPr>
                      <m:t>∆</m:t>
                    </m:r>
                    <m:r>
                      <a:rPr kumimoji="1" lang="en-US" altLang="zh-TW" sz="1600" i="1">
                        <a:latin typeface="Cambria Math" panose="02040503050406030204" pitchFamily="18" charset="0"/>
                      </a:rPr>
                      <m:t>𝑛</m:t>
                    </m:r>
                    <m:r>
                      <a:rPr kumimoji="1" lang="en-US" altLang="zh-TW" sz="1600" i="1" smtClean="0">
                        <a:latin typeface="Cambria Math" panose="02040503050406030204" pitchFamily="18" charset="0"/>
                        <a:ea typeface="Cambria Math" panose="02040503050406030204" pitchFamily="18" charset="0"/>
                      </a:rPr>
                      <m:t>≈</m:t>
                    </m:r>
                    <m:r>
                      <a:rPr kumimoji="1" lang="zh-TW" altLang="en-US" sz="1600" i="1">
                        <a:latin typeface="Cambria Math" panose="02040503050406030204" pitchFamily="18" charset="0"/>
                      </a:rPr>
                      <m:t>∆</m:t>
                    </m:r>
                    <m:r>
                      <a:rPr kumimoji="1" lang="en-US" altLang="zh-TW" sz="1600" b="0" i="1" smtClean="0">
                        <a:latin typeface="Cambria Math" panose="02040503050406030204" pitchFamily="18" charset="0"/>
                      </a:rPr>
                      <m:t>𝑝</m:t>
                    </m:r>
                  </m:oMath>
                </a14:m>
                <a:r>
                  <a:rPr kumimoji="1" lang="en-US" altLang="zh-TW" sz="1600" dirty="0"/>
                  <a:t>, “one” continuity equation is sufficient (zinc-doped </a:t>
                </a:r>
                <a:r>
                  <a:rPr kumimoji="1" lang="en-US" altLang="zh-TW" sz="1600" i="1" dirty="0"/>
                  <a:t>p</a:t>
                </a:r>
                <a:r>
                  <a:rPr kumimoji="1" lang="en-US" altLang="zh-TW" sz="1600" dirty="0"/>
                  <a:t>-type InP invalidates this[1]).</a:t>
                </a:r>
                <a:endParaRPr kumimoji="1" lang="zh-TW" altLang="en-US" sz="1600" dirty="0"/>
              </a:p>
            </p:txBody>
          </p:sp>
        </mc:Choice>
        <mc:Fallback xmlns="">
          <p:sp>
            <p:nvSpPr>
              <p:cNvPr id="67" name="文字方塊 66">
                <a:extLst>
                  <a:ext uri="{FF2B5EF4-FFF2-40B4-BE49-F238E27FC236}">
                    <a16:creationId xmlns:a16="http://schemas.microsoft.com/office/drawing/2014/main" id="{B04EF8BF-FD38-4D4D-82B0-823D8C1831DF}"/>
                  </a:ext>
                </a:extLst>
              </p:cNvPr>
              <p:cNvSpPr txBox="1">
                <a:spLocks noRot="1" noChangeAspect="1" noMove="1" noResize="1" noEditPoints="1" noAdjustHandles="1" noChangeArrowheads="1" noChangeShapeType="1" noTextEdit="1"/>
              </p:cNvSpPr>
              <p:nvPr/>
            </p:nvSpPr>
            <p:spPr>
              <a:xfrm>
                <a:off x="706561" y="3501695"/>
                <a:ext cx="7453460" cy="584775"/>
              </a:xfrm>
              <a:prstGeom prst="rect">
                <a:avLst/>
              </a:prstGeom>
              <a:blipFill>
                <a:blip r:embed="rId11"/>
                <a:stretch>
                  <a:fillRect l="-340" t="-4348" b="-86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8" name="文字方塊 67">
                <a:extLst>
                  <a:ext uri="{FF2B5EF4-FFF2-40B4-BE49-F238E27FC236}">
                    <a16:creationId xmlns:a16="http://schemas.microsoft.com/office/drawing/2014/main" id="{601A1A71-FA3A-8E4D-96D6-3D6FEC4D3EFD}"/>
                  </a:ext>
                </a:extLst>
              </p:cNvPr>
              <p:cNvSpPr txBox="1"/>
              <p:nvPr/>
            </p:nvSpPr>
            <p:spPr>
              <a:xfrm>
                <a:off x="2653758" y="4169982"/>
                <a:ext cx="3650294" cy="519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TW" sz="1600" i="1" smtClean="0">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num>
                        <m:den>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𝑡</m:t>
                          </m:r>
                        </m:den>
                      </m:f>
                      <m:r>
                        <a:rPr kumimoji="1" lang="en-US" altLang="zh-TW" sz="1600" i="1">
                          <a:latin typeface="Cambria Math" panose="02040503050406030204" pitchFamily="18" charset="0"/>
                        </a:rPr>
                        <m:t>=</m:t>
                      </m:r>
                      <m:f>
                        <m:fPr>
                          <m:ctrlPr>
                            <a:rPr kumimoji="1" lang="en-US" altLang="zh-TW" sz="1600" i="1" smtClean="0">
                              <a:latin typeface="Cambria Math" panose="02040503050406030204" pitchFamily="18" charset="0"/>
                            </a:rPr>
                          </m:ctrlPr>
                        </m:fPr>
                        <m:num>
                          <m:r>
                            <a:rPr kumimoji="1" lang="en-US" altLang="zh-TW" sz="1600" i="1" smtClean="0">
                              <a:latin typeface="Cambria Math" panose="02040503050406030204" pitchFamily="18" charset="0"/>
                              <a:ea typeface="Cambria Math" panose="02040503050406030204" pitchFamily="18" charset="0"/>
                            </a:rPr>
                            <m:t>𝜕</m:t>
                          </m:r>
                          <m:d>
                            <m:dPr>
                              <m:ctrlPr>
                                <a:rPr kumimoji="1" lang="en-US" altLang="zh-TW" sz="1600" i="1" smtClean="0">
                                  <a:latin typeface="Cambria Math" panose="02040503050406030204" pitchFamily="18" charset="0"/>
                                  <a:ea typeface="Cambria Math" panose="02040503050406030204" pitchFamily="18" charset="0"/>
                                </a:rPr>
                              </m:ctrlPr>
                            </m:dPr>
                            <m:e>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𝑛</m:t>
                                  </m:r>
                                </m:e>
                                <m:sub>
                                  <m:r>
                                    <a:rPr kumimoji="1" lang="en-US" altLang="zh-TW" sz="1600" b="0" i="1" smtClean="0">
                                      <a:latin typeface="Cambria Math" panose="02040503050406030204" pitchFamily="18" charset="0"/>
                                      <a:ea typeface="Cambria Math" panose="02040503050406030204" pitchFamily="18" charset="0"/>
                                    </a:rPr>
                                    <m:t>0</m:t>
                                  </m:r>
                                </m:sub>
                              </m:sSub>
                              <m:r>
                                <a:rPr kumimoji="1" lang="en-US" altLang="zh-TW" sz="1600" b="0" i="1" smtClean="0">
                                  <a:latin typeface="Cambria Math" panose="02040503050406030204" pitchFamily="18" charset="0"/>
                                  <a:ea typeface="Cambria Math" panose="02040503050406030204" pitchFamily="18" charset="0"/>
                                </a:rPr>
                                <m:t>+</m:t>
                              </m:r>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e>
                          </m:d>
                        </m:num>
                        <m:den>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𝑡</m:t>
                          </m:r>
                        </m:den>
                      </m:f>
                      <m:r>
                        <a:rPr kumimoji="1" lang="en-US" altLang="zh-TW" sz="1600" b="0" i="1" smtClean="0">
                          <a:latin typeface="Cambria Math" panose="02040503050406030204" pitchFamily="18" charset="0"/>
                        </a:rPr>
                        <m:t>=</m:t>
                      </m:r>
                      <m:f>
                        <m:fPr>
                          <m:ctrlPr>
                            <a:rPr kumimoji="1" lang="en-US" altLang="zh-TW" sz="1600" i="1">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m:t>
                          </m:r>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𝑡</m:t>
                          </m:r>
                        </m:den>
                      </m:f>
                      <m:r>
                        <a:rPr kumimoji="1" lang="en-US" altLang="zh-TW" sz="1600" i="1">
                          <a:latin typeface="Cambria Math" panose="02040503050406030204" pitchFamily="18" charset="0"/>
                        </a:rPr>
                        <m:t>=</m:t>
                      </m:r>
                      <m:f>
                        <m:fPr>
                          <m:ctrlPr>
                            <a:rPr kumimoji="1" lang="en-US" altLang="zh-TW" sz="1600" i="1" smtClean="0">
                              <a:latin typeface="Cambria Math" panose="02040503050406030204" pitchFamily="18" charset="0"/>
                            </a:rPr>
                          </m:ctrlPr>
                        </m:fPr>
                        <m:num>
                          <m:r>
                            <a:rPr kumimoji="1" lang="en-US" altLang="zh-TW" sz="1600" b="0" i="1" smtClean="0">
                              <a:latin typeface="Cambria Math" panose="02040503050406030204" pitchFamily="18" charset="0"/>
                            </a:rPr>
                            <m:t>1</m:t>
                          </m:r>
                        </m:num>
                        <m:den>
                          <m:r>
                            <a:rPr kumimoji="1" lang="en-US" altLang="zh-TW" sz="1600" b="0" i="1" smtClean="0">
                              <a:latin typeface="Cambria Math" panose="02040503050406030204" pitchFamily="18" charset="0"/>
                            </a:rPr>
                            <m:t>𝑞</m:t>
                          </m:r>
                        </m:den>
                      </m:f>
                      <m:r>
                        <m:rPr>
                          <m:sty m:val="p"/>
                        </m:rPr>
                        <a:rPr kumimoji="1" lang="en-US" altLang="zh-TW" sz="1600" i="1" smtClean="0">
                          <a:latin typeface="Cambria Math" panose="02040503050406030204" pitchFamily="18" charset="0"/>
                          <a:ea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m:t>
                      </m:r>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𝐽</m:t>
                          </m:r>
                        </m:e>
                        <m:sub>
                          <m:r>
                            <a:rPr kumimoji="1" lang="en-US" altLang="zh-TW" sz="1600" b="0" i="1" smtClean="0">
                              <a:latin typeface="Cambria Math" panose="02040503050406030204" pitchFamily="18" charset="0"/>
                              <a:ea typeface="Cambria Math" panose="02040503050406030204" pitchFamily="18" charset="0"/>
                            </a:rPr>
                            <m:t>𝑛</m:t>
                          </m:r>
                        </m:sub>
                      </m:sSub>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b="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𝑅</m:t>
                          </m:r>
                        </m:e>
                        <m:sub>
                          <m:r>
                            <m:rPr>
                              <m:sty m:val="p"/>
                            </m:rPr>
                            <a:rPr kumimoji="1" lang="en-US" altLang="zh-TW" sz="1600" b="0" i="0" smtClean="0">
                              <a:latin typeface="Cambria Math" panose="02040503050406030204" pitchFamily="18" charset="0"/>
                              <a:ea typeface="Cambria Math" panose="02040503050406030204" pitchFamily="18" charset="0"/>
                            </a:rPr>
                            <m:t>net</m:t>
                          </m:r>
                        </m:sub>
                      </m:sSub>
                    </m:oMath>
                  </m:oMathPara>
                </a14:m>
                <a:endParaRPr kumimoji="1" lang="zh-TW" altLang="en-US" sz="1600" dirty="0"/>
              </a:p>
            </p:txBody>
          </p:sp>
        </mc:Choice>
        <mc:Fallback xmlns="">
          <p:sp>
            <p:nvSpPr>
              <p:cNvPr id="68" name="文字方塊 67">
                <a:extLst>
                  <a:ext uri="{FF2B5EF4-FFF2-40B4-BE49-F238E27FC236}">
                    <a16:creationId xmlns:a16="http://schemas.microsoft.com/office/drawing/2014/main" id="{601A1A71-FA3A-8E4D-96D6-3D6FEC4D3EFD}"/>
                  </a:ext>
                </a:extLst>
              </p:cNvPr>
              <p:cNvSpPr txBox="1">
                <a:spLocks noRot="1" noChangeAspect="1" noMove="1" noResize="1" noEditPoints="1" noAdjustHandles="1" noChangeArrowheads="1" noChangeShapeType="1" noTextEdit="1"/>
              </p:cNvSpPr>
              <p:nvPr/>
            </p:nvSpPr>
            <p:spPr>
              <a:xfrm>
                <a:off x="2653758" y="4169982"/>
                <a:ext cx="3650294" cy="519373"/>
              </a:xfrm>
              <a:prstGeom prst="rect">
                <a:avLst/>
              </a:prstGeom>
              <a:blipFill>
                <a:blip r:embed="rId12"/>
                <a:stretch>
                  <a:fillRect l="-694" b="-11905"/>
                </a:stretch>
              </a:blipFill>
            </p:spPr>
            <p:txBody>
              <a:bodyPr/>
              <a:lstStyle/>
              <a:p>
                <a:r>
                  <a:rPr lang="zh-TW" altLang="en-US">
                    <a:noFill/>
                  </a:rPr>
                  <a:t> </a:t>
                </a:r>
              </a:p>
            </p:txBody>
          </p:sp>
        </mc:Fallback>
      </mc:AlternateContent>
      <p:sp>
        <p:nvSpPr>
          <p:cNvPr id="69" name="矩形 68">
            <a:extLst>
              <a:ext uri="{FF2B5EF4-FFF2-40B4-BE49-F238E27FC236}">
                <a16:creationId xmlns:a16="http://schemas.microsoft.com/office/drawing/2014/main" id="{B22EA97B-9750-2C49-9363-3C6FF8B9C4E9}"/>
              </a:ext>
            </a:extLst>
          </p:cNvPr>
          <p:cNvSpPr/>
          <p:nvPr/>
        </p:nvSpPr>
        <p:spPr>
          <a:xfrm>
            <a:off x="706560" y="5780988"/>
            <a:ext cx="7737529" cy="461665"/>
          </a:xfrm>
          <a:prstGeom prst="rect">
            <a:avLst/>
          </a:prstGeom>
        </p:spPr>
        <p:txBody>
          <a:bodyPr wrap="square">
            <a:spAutoFit/>
          </a:bodyPr>
          <a:lstStyle/>
          <a:p>
            <a:r>
              <a:rPr lang="en" altLang="zh-TW" sz="1200" dirty="0"/>
              <a:t>[1] Liu, A., &amp; </a:t>
            </a:r>
            <a:r>
              <a:rPr lang="en" altLang="zh-TW" sz="1200" dirty="0" err="1"/>
              <a:t>Rosenwaks</a:t>
            </a:r>
            <a:r>
              <a:rPr lang="en" altLang="zh-TW" sz="1200" dirty="0"/>
              <a:t>, Y. (1999). </a:t>
            </a:r>
            <a:r>
              <a:rPr lang="en" altLang="zh-TW" sz="1200" b="1" dirty="0"/>
              <a:t>Excess carriers lifetime in InP single crystals: Radiative versus nonradiative recombination</a:t>
            </a:r>
            <a:r>
              <a:rPr lang="en" altLang="zh-TW" sz="1200" dirty="0"/>
              <a:t>. </a:t>
            </a:r>
            <a:r>
              <a:rPr lang="en" altLang="zh-TW" sz="1200" i="1" dirty="0"/>
              <a:t>Journal of applied physics</a:t>
            </a:r>
            <a:r>
              <a:rPr lang="en" altLang="zh-TW" sz="1200" dirty="0"/>
              <a:t>, </a:t>
            </a:r>
            <a:r>
              <a:rPr lang="en" altLang="zh-TW" sz="1200" i="1" dirty="0"/>
              <a:t>86</a:t>
            </a:r>
            <a:r>
              <a:rPr lang="en" altLang="zh-TW" sz="1200" dirty="0"/>
              <a:t>(1), 430-437.</a:t>
            </a:r>
          </a:p>
        </p:txBody>
      </p:sp>
      <mc:AlternateContent xmlns:mc="http://schemas.openxmlformats.org/markup-compatibility/2006" xmlns:a14="http://schemas.microsoft.com/office/drawing/2010/main">
        <mc:Choice Requires="a14">
          <p:sp>
            <p:nvSpPr>
              <p:cNvPr id="70" name="文字方塊 69">
                <a:extLst>
                  <a:ext uri="{FF2B5EF4-FFF2-40B4-BE49-F238E27FC236}">
                    <a16:creationId xmlns:a16="http://schemas.microsoft.com/office/drawing/2014/main" id="{01641600-AE58-D246-9DE8-1FBCBE9BD013}"/>
                  </a:ext>
                </a:extLst>
              </p:cNvPr>
              <p:cNvSpPr txBox="1"/>
              <p:nvPr/>
            </p:nvSpPr>
            <p:spPr>
              <a:xfrm>
                <a:off x="739175" y="4772867"/>
                <a:ext cx="7218194" cy="338554"/>
              </a:xfrm>
              <a:prstGeom prst="rect">
                <a:avLst/>
              </a:prstGeom>
              <a:noFill/>
            </p:spPr>
            <p:txBody>
              <a:bodyPr wrap="none" rtlCol="0">
                <a:spAutoFit/>
              </a:bodyPr>
              <a:lstStyle/>
              <a:p>
                <a:r>
                  <a:rPr kumimoji="1" lang="en-US" altLang="zh-TW" sz="1600" dirty="0"/>
                  <a:t>Since there is no electric field, we have only diffusion current, </a:t>
                </a:r>
                <a14:m>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b="0" i="1" smtClean="0">
                            <a:latin typeface="Cambria Math" panose="02040503050406030204" pitchFamily="18" charset="0"/>
                          </a:rPr>
                          <m:t>𝐽</m:t>
                        </m:r>
                      </m:e>
                      <m:sub>
                        <m:r>
                          <a:rPr kumimoji="1" lang="en-US" altLang="zh-TW" sz="1600" b="0" i="1" smtClean="0">
                            <a:latin typeface="Cambria Math" panose="02040503050406030204" pitchFamily="18" charset="0"/>
                          </a:rPr>
                          <m:t>𝑛</m:t>
                        </m:r>
                      </m:sub>
                    </m:sSub>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𝑞</m:t>
                    </m:r>
                    <m:sSub>
                      <m:sSubPr>
                        <m:ctrlPr>
                          <a:rPr kumimoji="1" lang="en-US" altLang="zh-TW" sz="1600" b="0" i="1" smtClean="0">
                            <a:latin typeface="Cambria Math" panose="02040503050406030204" pitchFamily="18" charset="0"/>
                          </a:rPr>
                        </m:ctrlPr>
                      </m:sSubPr>
                      <m:e>
                        <m:r>
                          <a:rPr kumimoji="1" lang="en-US" altLang="zh-TW" sz="1600" b="0" i="1" smtClean="0">
                            <a:latin typeface="Cambria Math" panose="02040503050406030204" pitchFamily="18" charset="0"/>
                          </a:rPr>
                          <m:t>𝐷</m:t>
                        </m:r>
                      </m:e>
                      <m:sub>
                        <m:r>
                          <a:rPr kumimoji="1" lang="en-US" altLang="zh-TW" sz="1600" b="0" i="1" smtClean="0">
                            <a:latin typeface="Cambria Math" panose="02040503050406030204" pitchFamily="18" charset="0"/>
                          </a:rPr>
                          <m:t>𝑛</m:t>
                        </m:r>
                      </m:sub>
                    </m:sSub>
                    <m:r>
                      <m:rPr>
                        <m:sty m:val="p"/>
                      </m:rPr>
                      <a:rPr kumimoji="1" lang="en-US" altLang="zh-TW" sz="1600" b="0" i="1" smtClean="0">
                        <a:latin typeface="Cambria Math" panose="02040503050406030204" pitchFamily="18" charset="0"/>
                        <a:ea typeface="Cambria Math" panose="02040503050406030204" pitchFamily="18" charset="0"/>
                      </a:rPr>
                      <m:t>∇</m:t>
                    </m:r>
                    <m:d>
                      <m:dPr>
                        <m:ctrlPr>
                          <a:rPr kumimoji="1" lang="en-US" altLang="zh-TW" sz="1600" b="0" i="1" smtClean="0">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e>
                    </m:d>
                  </m:oMath>
                </a14:m>
                <a:r>
                  <a:rPr kumimoji="1" lang="en-US" altLang="zh-TW" sz="1600" dirty="0"/>
                  <a:t>, and thus</a:t>
                </a:r>
                <a:endParaRPr kumimoji="1" lang="zh-TW" altLang="en-US" sz="1600" dirty="0"/>
              </a:p>
            </p:txBody>
          </p:sp>
        </mc:Choice>
        <mc:Fallback xmlns="">
          <p:sp>
            <p:nvSpPr>
              <p:cNvPr id="70" name="文字方塊 69">
                <a:extLst>
                  <a:ext uri="{FF2B5EF4-FFF2-40B4-BE49-F238E27FC236}">
                    <a16:creationId xmlns:a16="http://schemas.microsoft.com/office/drawing/2014/main" id="{01641600-AE58-D246-9DE8-1FBCBE9BD013}"/>
                  </a:ext>
                </a:extLst>
              </p:cNvPr>
              <p:cNvSpPr txBox="1">
                <a:spLocks noRot="1" noChangeAspect="1" noMove="1" noResize="1" noEditPoints="1" noAdjustHandles="1" noChangeArrowheads="1" noChangeShapeType="1" noTextEdit="1"/>
              </p:cNvSpPr>
              <p:nvPr/>
            </p:nvSpPr>
            <p:spPr>
              <a:xfrm>
                <a:off x="739175" y="4772867"/>
                <a:ext cx="7218194" cy="338554"/>
              </a:xfrm>
              <a:prstGeom prst="rect">
                <a:avLst/>
              </a:prstGeom>
              <a:blipFill>
                <a:blip r:embed="rId13"/>
                <a:stretch>
                  <a:fillRect l="-351" t="-3704" b="-2222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0DEB083B-FDC0-4344-B7DD-0B7408BBA246}"/>
                  </a:ext>
                </a:extLst>
              </p:cNvPr>
              <p:cNvSpPr txBox="1"/>
              <p:nvPr/>
            </p:nvSpPr>
            <p:spPr>
              <a:xfrm>
                <a:off x="2653758" y="5157957"/>
                <a:ext cx="3825856"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TW" sz="1600" i="1" smtClean="0">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m:t>
                          </m:r>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𝑡</m:t>
                          </m:r>
                        </m:den>
                      </m:f>
                      <m:r>
                        <a:rPr kumimoji="1" lang="en-US" altLang="zh-TW" sz="1600" i="1">
                          <a:latin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sSup>
                        <m:sSupPr>
                          <m:ctrlPr>
                            <a:rPr kumimoji="1" lang="en-US" altLang="zh-TW" sz="1600" i="1" smtClean="0">
                              <a:latin typeface="Cambria Math" panose="02040503050406030204" pitchFamily="18" charset="0"/>
                            </a:rPr>
                          </m:ctrlPr>
                        </m:sSupPr>
                        <m:e>
                          <m:r>
                            <m:rPr>
                              <m:sty m:val="p"/>
                            </m:rPr>
                            <a:rPr kumimoji="1" lang="en-US" altLang="zh-TW" sz="1600" i="1">
                              <a:latin typeface="Cambria Math" panose="02040503050406030204" pitchFamily="18" charset="0"/>
                              <a:ea typeface="Cambria Math" panose="02040503050406030204" pitchFamily="18" charset="0"/>
                            </a:rPr>
                            <m:t>∇</m:t>
                          </m:r>
                        </m:e>
                        <m:sup>
                          <m:r>
                            <a:rPr kumimoji="1" lang="en-US" altLang="zh-TW" sz="1600" b="0" i="1" smtClean="0">
                              <a:latin typeface="Cambria Math" panose="02040503050406030204" pitchFamily="18" charset="0"/>
                            </a:rPr>
                            <m:t>2</m:t>
                          </m:r>
                        </m:sup>
                      </m:sSup>
                      <m:d>
                        <m:dPr>
                          <m:ctrlPr>
                            <a:rPr kumimoji="1" lang="en-US" altLang="zh-TW" sz="1600" i="1" smtClean="0">
                              <a:latin typeface="Cambria Math" panose="02040503050406030204" pitchFamily="18" charset="0"/>
                            </a:rPr>
                          </m:ctrlPr>
                        </m:dPr>
                        <m:e>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e>
                      </m:d>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b="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𝑅</m:t>
                          </m:r>
                        </m:e>
                        <m:sub>
                          <m:r>
                            <m:rPr>
                              <m:sty m:val="p"/>
                            </m:rPr>
                            <a:rPr kumimoji="1" lang="en-US" altLang="zh-TW" sz="1600" b="0" i="0" smtClean="0">
                              <a:latin typeface="Cambria Math" panose="02040503050406030204" pitchFamily="18" charset="0"/>
                              <a:ea typeface="Cambria Math" panose="02040503050406030204" pitchFamily="18" charset="0"/>
                            </a:rPr>
                            <m:t>net</m:t>
                          </m:r>
                        </m:sub>
                      </m:sSub>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f>
                        <m:fPr>
                          <m:ctrlPr>
                            <a:rPr kumimoji="1" lang="en-US" altLang="zh-TW" sz="1600" i="1" smtClean="0">
                              <a:latin typeface="Cambria Math" panose="02040503050406030204" pitchFamily="18" charset="0"/>
                            </a:rPr>
                          </m:ctrlPr>
                        </m:fPr>
                        <m:num>
                          <m:sSup>
                            <m:sSupPr>
                              <m:ctrlPr>
                                <a:rPr kumimoji="1" lang="en-US" altLang="zh-TW" sz="1600" i="1" smtClean="0">
                                  <a:latin typeface="Cambria Math" panose="02040503050406030204" pitchFamily="18" charset="0"/>
                                </a:rPr>
                              </m:ctrlPr>
                            </m:sSupPr>
                            <m:e>
                              <m:r>
                                <a:rPr kumimoji="1" lang="en-US" altLang="zh-TW" sz="1600" i="1" smtClean="0">
                                  <a:latin typeface="Cambria Math" panose="02040503050406030204" pitchFamily="18" charset="0"/>
                                  <a:ea typeface="Cambria Math" panose="02040503050406030204" pitchFamily="18" charset="0"/>
                                </a:rPr>
                                <m:t>𝜕</m:t>
                              </m:r>
                            </m:e>
                            <m:sup>
                              <m:r>
                                <a:rPr kumimoji="1" lang="en-US" altLang="zh-TW" sz="1600" b="0" i="1" smtClean="0">
                                  <a:latin typeface="Cambria Math" panose="02040503050406030204" pitchFamily="18" charset="0"/>
                                </a:rPr>
                                <m:t>2</m:t>
                              </m:r>
                            </m:sup>
                          </m:sSup>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smtClean="0">
                              <a:latin typeface="Cambria Math" panose="02040503050406030204" pitchFamily="18" charset="0"/>
                              <a:ea typeface="Cambria Math" panose="02040503050406030204" pitchFamily="18" charset="0"/>
                            </a:rPr>
                            <m:t>𝜕</m:t>
                          </m:r>
                          <m:sSup>
                            <m:sSupPr>
                              <m:ctrlPr>
                                <a:rPr kumimoji="1" lang="en-US" altLang="zh-TW" sz="1600" i="1" smtClean="0">
                                  <a:latin typeface="Cambria Math" panose="02040503050406030204" pitchFamily="18" charset="0"/>
                                  <a:ea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𝑥</m:t>
                              </m:r>
                            </m:e>
                            <m:sup>
                              <m:r>
                                <a:rPr kumimoji="1" lang="en-US" altLang="zh-TW" sz="1600" b="0" i="1" smtClean="0">
                                  <a:latin typeface="Cambria Math" panose="02040503050406030204" pitchFamily="18" charset="0"/>
                                  <a:ea typeface="Cambria Math" panose="02040503050406030204" pitchFamily="18" charset="0"/>
                                </a:rPr>
                                <m:t>2</m:t>
                              </m:r>
                            </m:sup>
                          </m:sSup>
                        </m:den>
                      </m:f>
                      <m:r>
                        <a:rPr kumimoji="1" lang="en-US" altLang="zh-TW" sz="1600" b="0" i="1" smtClean="0">
                          <a:latin typeface="Cambria Math" panose="02040503050406030204" pitchFamily="18" charset="0"/>
                        </a:rPr>
                        <m:t>−</m:t>
                      </m:r>
                      <m:sSub>
                        <m:sSubPr>
                          <m:ctrlPr>
                            <a:rPr kumimoji="1" lang="en-US" altLang="zh-TW" sz="1600" i="1">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𝑅</m:t>
                          </m:r>
                        </m:e>
                        <m:sub>
                          <m:r>
                            <m:rPr>
                              <m:sty m:val="p"/>
                            </m:rPr>
                            <a:rPr kumimoji="1" lang="en-US" altLang="zh-TW" sz="1600">
                              <a:latin typeface="Cambria Math" panose="02040503050406030204" pitchFamily="18" charset="0"/>
                              <a:ea typeface="Cambria Math" panose="02040503050406030204" pitchFamily="18" charset="0"/>
                            </a:rPr>
                            <m:t>net</m:t>
                          </m:r>
                        </m:sub>
                      </m:sSub>
                      <m:r>
                        <a:rPr kumimoji="1" lang="en-US" altLang="zh-TW" sz="1600" b="0" i="1" smtClean="0">
                          <a:latin typeface="Cambria Math" panose="02040503050406030204" pitchFamily="18" charset="0"/>
                          <a:ea typeface="Cambria Math" panose="02040503050406030204" pitchFamily="18" charset="0"/>
                        </a:rPr>
                        <m:t>.</m:t>
                      </m:r>
                    </m:oMath>
                  </m:oMathPara>
                </a14:m>
                <a:endParaRPr kumimoji="1" lang="zh-TW" altLang="en-US" sz="1600" dirty="0"/>
              </a:p>
            </p:txBody>
          </p:sp>
        </mc:Choice>
        <mc:Fallback xmlns="">
          <p:sp>
            <p:nvSpPr>
              <p:cNvPr id="71" name="文字方塊 70">
                <a:extLst>
                  <a:ext uri="{FF2B5EF4-FFF2-40B4-BE49-F238E27FC236}">
                    <a16:creationId xmlns:a16="http://schemas.microsoft.com/office/drawing/2014/main" id="{0DEB083B-FDC0-4344-B7DD-0B7408BBA246}"/>
                  </a:ext>
                </a:extLst>
              </p:cNvPr>
              <p:cNvSpPr txBox="1">
                <a:spLocks noRot="1" noChangeAspect="1" noMove="1" noResize="1" noEditPoints="1" noAdjustHandles="1" noChangeArrowheads="1" noChangeShapeType="1" noTextEdit="1"/>
              </p:cNvSpPr>
              <p:nvPr/>
            </p:nvSpPr>
            <p:spPr>
              <a:xfrm>
                <a:off x="2653758" y="5157957"/>
                <a:ext cx="3825856" cy="494110"/>
              </a:xfrm>
              <a:prstGeom prst="rect">
                <a:avLst/>
              </a:prstGeom>
              <a:blipFill>
                <a:blip r:embed="rId14"/>
                <a:stretch>
                  <a:fillRect l="-662" b="-125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1138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xit" presetSubtype="0" fill="hold" grpId="0" nodeType="withEffect">
                                  <p:stCondLst>
                                    <p:cond delay="0"/>
                                  </p:stCondLst>
                                  <p:childTnLst>
                                    <p:animEffect transition="out" filter="fade">
                                      <p:cBhvr>
                                        <p:cTn id="9" dur="500"/>
                                        <p:tgtEl>
                                          <p:spTgt spid="47"/>
                                        </p:tgtEl>
                                      </p:cBhvr>
                                    </p:animEffect>
                                    <p:set>
                                      <p:cBhvr>
                                        <p:cTn id="10" dur="1" fill="hold">
                                          <p:stCondLst>
                                            <p:cond delay="499"/>
                                          </p:stCondLst>
                                        </p:cTn>
                                        <p:tgtEl>
                                          <p:spTgt spid="4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xit" presetSubtype="0" fill="hold" grpId="0" nodeType="with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xit" presetSubtype="0" fill="hold" grpId="0" nodeType="withEffect">
                                  <p:stCondLst>
                                    <p:cond delay="0"/>
                                  </p:stCondLst>
                                  <p:childTnLst>
                                    <p:animEffect transition="out" filter="fade">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6"/>
                                        </p:tgtEl>
                                      </p:cBhvr>
                                    </p:animEffect>
                                    <p:set>
                                      <p:cBhvr>
                                        <p:cTn id="28" dur="1" fill="hold">
                                          <p:stCondLst>
                                            <p:cond delay="499"/>
                                          </p:stCondLst>
                                        </p:cTn>
                                        <p:tgtEl>
                                          <p:spTgt spid="5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P spid="47" grpId="0" animBg="1"/>
      <p:bldP spid="25" grpId="0" animBg="1"/>
      <p:bldP spid="54" grpId="0"/>
      <p:bldP spid="55" grpId="0"/>
      <p:bldP spid="56" grpId="0"/>
      <p:bldP spid="57" grpId="0"/>
      <p:bldP spid="58" grpId="0"/>
      <p:bldP spid="60" grpId="0"/>
      <p:bldP spid="61" grpId="0"/>
      <p:bldP spid="62" grpId="0"/>
      <p:bldP spid="63" grpId="0"/>
      <p:bldP spid="67" grpId="0"/>
      <p:bldP spid="68" grpId="0"/>
      <p:bldP spid="69" grpId="0"/>
      <p:bldP spid="70"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接點 21">
            <a:extLst>
              <a:ext uri="{FF2B5EF4-FFF2-40B4-BE49-F238E27FC236}">
                <a16:creationId xmlns:a16="http://schemas.microsoft.com/office/drawing/2014/main" id="{87EF55B5-A23E-0145-91B2-D9EEDC756991}"/>
              </a:ext>
            </a:extLst>
          </p:cNvPr>
          <p:cNvCxnSpPr>
            <a:cxnSpLocks/>
          </p:cNvCxnSpPr>
          <p:nvPr/>
        </p:nvCxnSpPr>
        <p:spPr>
          <a:xfrm>
            <a:off x="706561" y="1591733"/>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1242771C-18DC-1740-A8EB-3163C3857253}"/>
              </a:ext>
            </a:extLst>
          </p:cNvPr>
          <p:cNvSpPr txBox="1"/>
          <p:nvPr/>
        </p:nvSpPr>
        <p:spPr>
          <a:xfrm>
            <a:off x="739175" y="878447"/>
            <a:ext cx="10742877" cy="646331"/>
          </a:xfrm>
          <a:prstGeom prst="rect">
            <a:avLst/>
          </a:prstGeom>
          <a:noFill/>
        </p:spPr>
        <p:txBody>
          <a:bodyPr wrap="none" rtlCol="0">
            <a:spAutoFit/>
          </a:bodyPr>
          <a:lstStyle/>
          <a:p>
            <a:pPr algn="ctr"/>
            <a:r>
              <a:rPr kumimoji="1" lang="en-US" altLang="zh-TW" sz="3600" dirty="0"/>
              <a:t>Photoluminescence decay theory of lifetime measurement</a:t>
            </a:r>
            <a:endParaRPr kumimoji="1" lang="zh-TW" altLang="en-US" sz="3600" dirty="0">
              <a:latin typeface="+mj-lt"/>
            </a:endParaRPr>
          </a:p>
        </p:txBody>
      </p:sp>
      <p:sp>
        <p:nvSpPr>
          <p:cNvPr id="52" name="圓角矩形 51">
            <a:extLst>
              <a:ext uri="{FF2B5EF4-FFF2-40B4-BE49-F238E27FC236}">
                <a16:creationId xmlns:a16="http://schemas.microsoft.com/office/drawing/2014/main" id="{2A024DD0-C95A-F441-9BED-1FC214DAAD8F}"/>
              </a:ext>
            </a:extLst>
          </p:cNvPr>
          <p:cNvSpPr/>
          <p:nvPr/>
        </p:nvSpPr>
        <p:spPr>
          <a:xfrm>
            <a:off x="9414099" y="3042105"/>
            <a:ext cx="1611255" cy="32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i="1" dirty="0"/>
              <a:t>n</a:t>
            </a:r>
            <a:r>
              <a:rPr kumimoji="1" lang="en-US" altLang="zh-TW" dirty="0"/>
              <a:t>-type InP</a:t>
            </a:r>
            <a:endParaRPr kumimoji="1" lang="zh-TW" altLang="en-US" dirty="0"/>
          </a:p>
        </p:txBody>
      </p:sp>
      <p:sp>
        <p:nvSpPr>
          <p:cNvPr id="45" name="向右箭號 44">
            <a:extLst>
              <a:ext uri="{FF2B5EF4-FFF2-40B4-BE49-F238E27FC236}">
                <a16:creationId xmlns:a16="http://schemas.microsoft.com/office/drawing/2014/main" id="{9F940BC5-2574-184D-905F-FD97FE85CD12}"/>
              </a:ext>
            </a:extLst>
          </p:cNvPr>
          <p:cNvSpPr/>
          <p:nvPr/>
        </p:nvSpPr>
        <p:spPr>
          <a:xfrm rot="5400000">
            <a:off x="9825541" y="3688931"/>
            <a:ext cx="791305" cy="454272"/>
          </a:xfrm>
          <a:prstGeom prst="stripedRightArrow">
            <a:avLst/>
          </a:prstGeom>
          <a:gradFill flip="none" rotWithShape="1">
            <a:gsLst>
              <a:gs pos="37000">
                <a:schemeClr val="accent1">
                  <a:lumMod val="5000"/>
                  <a:lumOff val="95000"/>
                </a:schemeClr>
              </a:gs>
              <a:gs pos="81000">
                <a:srgbClr val="FFFF00">
                  <a:lumMod val="96000"/>
                </a:srgbClr>
              </a:gs>
              <a:gs pos="73000">
                <a:srgbClr val="FFFF00"/>
              </a:gs>
              <a:gs pos="100000">
                <a:srgbClr val="FFFF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a:extLst>
              <a:ext uri="{FF2B5EF4-FFF2-40B4-BE49-F238E27FC236}">
                <a16:creationId xmlns:a16="http://schemas.microsoft.com/office/drawing/2014/main" id="{8691DD40-D00D-A646-8367-D763D2C2BA97}"/>
              </a:ext>
            </a:extLst>
          </p:cNvPr>
          <p:cNvSpPr/>
          <p:nvPr/>
        </p:nvSpPr>
        <p:spPr>
          <a:xfrm>
            <a:off x="9308986" y="4429669"/>
            <a:ext cx="1821480" cy="148156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8" name="直線箭頭接點 7">
            <a:extLst>
              <a:ext uri="{FF2B5EF4-FFF2-40B4-BE49-F238E27FC236}">
                <a16:creationId xmlns:a16="http://schemas.microsoft.com/office/drawing/2014/main" id="{319967EA-1C09-B74E-8AF1-90C81B6C2CE4}"/>
              </a:ext>
            </a:extLst>
          </p:cNvPr>
          <p:cNvCxnSpPr/>
          <p:nvPr/>
        </p:nvCxnSpPr>
        <p:spPr>
          <a:xfrm>
            <a:off x="9512188" y="5741955"/>
            <a:ext cx="11227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箭頭接點 47">
            <a:extLst>
              <a:ext uri="{FF2B5EF4-FFF2-40B4-BE49-F238E27FC236}">
                <a16:creationId xmlns:a16="http://schemas.microsoft.com/office/drawing/2014/main" id="{F98B622B-8C1E-9149-9BCD-37E2BC8D9A93}"/>
              </a:ext>
            </a:extLst>
          </p:cNvPr>
          <p:cNvCxnSpPr>
            <a:cxnSpLocks/>
          </p:cNvCxnSpPr>
          <p:nvPr/>
        </p:nvCxnSpPr>
        <p:spPr>
          <a:xfrm flipV="1">
            <a:off x="9522901" y="4787044"/>
            <a:ext cx="0" cy="9549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手繪多邊形 24">
            <a:extLst>
              <a:ext uri="{FF2B5EF4-FFF2-40B4-BE49-F238E27FC236}">
                <a16:creationId xmlns:a16="http://schemas.microsoft.com/office/drawing/2014/main" id="{5B13E9C5-D982-1D42-84A3-74B9FD42D710}"/>
              </a:ext>
            </a:extLst>
          </p:cNvPr>
          <p:cNvSpPr/>
          <p:nvPr/>
        </p:nvSpPr>
        <p:spPr>
          <a:xfrm>
            <a:off x="9545429" y="5119385"/>
            <a:ext cx="717683" cy="622570"/>
          </a:xfrm>
          <a:custGeom>
            <a:avLst/>
            <a:gdLst>
              <a:gd name="connsiteX0" fmla="*/ 0 w 920885"/>
              <a:gd name="connsiteY0" fmla="*/ 622570 h 622570"/>
              <a:gd name="connsiteX1" fmla="*/ 12970 w 920885"/>
              <a:gd name="connsiteY1" fmla="*/ 421532 h 622570"/>
              <a:gd name="connsiteX2" fmla="*/ 19455 w 920885"/>
              <a:gd name="connsiteY2" fmla="*/ 395592 h 622570"/>
              <a:gd name="connsiteX3" fmla="*/ 32425 w 920885"/>
              <a:gd name="connsiteY3" fmla="*/ 311285 h 622570"/>
              <a:gd name="connsiteX4" fmla="*/ 38910 w 920885"/>
              <a:gd name="connsiteY4" fmla="*/ 278860 h 622570"/>
              <a:gd name="connsiteX5" fmla="*/ 51881 w 920885"/>
              <a:gd name="connsiteY5" fmla="*/ 239949 h 622570"/>
              <a:gd name="connsiteX6" fmla="*/ 58366 w 920885"/>
              <a:gd name="connsiteY6" fmla="*/ 194553 h 622570"/>
              <a:gd name="connsiteX7" fmla="*/ 71336 w 920885"/>
              <a:gd name="connsiteY7" fmla="*/ 155643 h 622570"/>
              <a:gd name="connsiteX8" fmla="*/ 77821 w 920885"/>
              <a:gd name="connsiteY8" fmla="*/ 136187 h 622570"/>
              <a:gd name="connsiteX9" fmla="*/ 90791 w 920885"/>
              <a:gd name="connsiteY9" fmla="*/ 71336 h 622570"/>
              <a:gd name="connsiteX10" fmla="*/ 97276 w 920885"/>
              <a:gd name="connsiteY10" fmla="*/ 51881 h 622570"/>
              <a:gd name="connsiteX11" fmla="*/ 110247 w 920885"/>
              <a:gd name="connsiteY11" fmla="*/ 6485 h 622570"/>
              <a:gd name="connsiteX12" fmla="*/ 129702 w 920885"/>
              <a:gd name="connsiteY12" fmla="*/ 0 h 622570"/>
              <a:gd name="connsiteX13" fmla="*/ 181583 w 920885"/>
              <a:gd name="connsiteY13" fmla="*/ 6485 h 622570"/>
              <a:gd name="connsiteX14" fmla="*/ 207523 w 920885"/>
              <a:gd name="connsiteY14" fmla="*/ 38911 h 622570"/>
              <a:gd name="connsiteX15" fmla="*/ 220493 w 920885"/>
              <a:gd name="connsiteY15" fmla="*/ 77822 h 622570"/>
              <a:gd name="connsiteX16" fmla="*/ 233464 w 920885"/>
              <a:gd name="connsiteY16" fmla="*/ 90792 h 622570"/>
              <a:gd name="connsiteX17" fmla="*/ 259404 w 920885"/>
              <a:gd name="connsiteY17" fmla="*/ 129702 h 622570"/>
              <a:gd name="connsiteX18" fmla="*/ 265889 w 920885"/>
              <a:gd name="connsiteY18" fmla="*/ 149158 h 622570"/>
              <a:gd name="connsiteX19" fmla="*/ 291830 w 920885"/>
              <a:gd name="connsiteY19" fmla="*/ 181583 h 622570"/>
              <a:gd name="connsiteX20" fmla="*/ 304800 w 920885"/>
              <a:gd name="connsiteY20" fmla="*/ 201039 h 622570"/>
              <a:gd name="connsiteX21" fmla="*/ 311285 w 920885"/>
              <a:gd name="connsiteY21" fmla="*/ 226979 h 622570"/>
              <a:gd name="connsiteX22" fmla="*/ 330740 w 920885"/>
              <a:gd name="connsiteY22" fmla="*/ 239949 h 622570"/>
              <a:gd name="connsiteX23" fmla="*/ 343710 w 920885"/>
              <a:gd name="connsiteY23" fmla="*/ 259405 h 622570"/>
              <a:gd name="connsiteX24" fmla="*/ 356681 w 920885"/>
              <a:gd name="connsiteY24" fmla="*/ 272375 h 622570"/>
              <a:gd name="connsiteX25" fmla="*/ 395591 w 920885"/>
              <a:gd name="connsiteY25" fmla="*/ 324256 h 622570"/>
              <a:gd name="connsiteX26" fmla="*/ 415047 w 920885"/>
              <a:gd name="connsiteY26" fmla="*/ 337226 h 622570"/>
              <a:gd name="connsiteX27" fmla="*/ 447472 w 920885"/>
              <a:gd name="connsiteY27" fmla="*/ 369651 h 622570"/>
              <a:gd name="connsiteX28" fmla="*/ 460442 w 920885"/>
              <a:gd name="connsiteY28" fmla="*/ 382622 h 622570"/>
              <a:gd name="connsiteX29" fmla="*/ 499353 w 920885"/>
              <a:gd name="connsiteY29" fmla="*/ 395592 h 622570"/>
              <a:gd name="connsiteX30" fmla="*/ 518808 w 920885"/>
              <a:gd name="connsiteY30" fmla="*/ 402077 h 622570"/>
              <a:gd name="connsiteX31" fmla="*/ 544749 w 920885"/>
              <a:gd name="connsiteY31" fmla="*/ 434502 h 622570"/>
              <a:gd name="connsiteX32" fmla="*/ 564204 w 920885"/>
              <a:gd name="connsiteY32" fmla="*/ 440987 h 622570"/>
              <a:gd name="connsiteX33" fmla="*/ 616085 w 920885"/>
              <a:gd name="connsiteY33" fmla="*/ 466928 h 622570"/>
              <a:gd name="connsiteX34" fmla="*/ 616085 w 920885"/>
              <a:gd name="connsiteY34" fmla="*/ 466928 h 622570"/>
              <a:gd name="connsiteX35" fmla="*/ 635540 w 920885"/>
              <a:gd name="connsiteY35" fmla="*/ 479898 h 622570"/>
              <a:gd name="connsiteX36" fmla="*/ 674451 w 920885"/>
              <a:gd name="connsiteY36" fmla="*/ 492868 h 622570"/>
              <a:gd name="connsiteX37" fmla="*/ 693906 w 920885"/>
              <a:gd name="connsiteY37" fmla="*/ 499353 h 622570"/>
              <a:gd name="connsiteX38" fmla="*/ 713361 w 920885"/>
              <a:gd name="connsiteY38" fmla="*/ 512324 h 622570"/>
              <a:gd name="connsiteX39" fmla="*/ 752272 w 920885"/>
              <a:gd name="connsiteY39" fmla="*/ 525294 h 622570"/>
              <a:gd name="connsiteX40" fmla="*/ 771727 w 920885"/>
              <a:gd name="connsiteY40" fmla="*/ 531779 h 622570"/>
              <a:gd name="connsiteX41" fmla="*/ 797668 w 920885"/>
              <a:gd name="connsiteY41" fmla="*/ 538264 h 622570"/>
              <a:gd name="connsiteX42" fmla="*/ 836578 w 920885"/>
              <a:gd name="connsiteY42" fmla="*/ 551234 h 622570"/>
              <a:gd name="connsiteX43" fmla="*/ 875489 w 920885"/>
              <a:gd name="connsiteY43" fmla="*/ 564205 h 622570"/>
              <a:gd name="connsiteX44" fmla="*/ 894944 w 920885"/>
              <a:gd name="connsiteY44" fmla="*/ 577175 h 622570"/>
              <a:gd name="connsiteX45" fmla="*/ 907915 w 920885"/>
              <a:gd name="connsiteY45" fmla="*/ 590145 h 622570"/>
              <a:gd name="connsiteX46" fmla="*/ 920885 w 920885"/>
              <a:gd name="connsiteY46" fmla="*/ 590145 h 6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0885" h="622570">
                <a:moveTo>
                  <a:pt x="0" y="622570"/>
                </a:moveTo>
                <a:cubicBezTo>
                  <a:pt x="2584" y="568303"/>
                  <a:pt x="4322" y="482071"/>
                  <a:pt x="12970" y="421532"/>
                </a:cubicBezTo>
                <a:cubicBezTo>
                  <a:pt x="14230" y="412709"/>
                  <a:pt x="17293" y="404239"/>
                  <a:pt x="19455" y="395592"/>
                </a:cubicBezTo>
                <a:cubicBezTo>
                  <a:pt x="29665" y="303702"/>
                  <a:pt x="19945" y="367447"/>
                  <a:pt x="32425" y="311285"/>
                </a:cubicBezTo>
                <a:cubicBezTo>
                  <a:pt x="34816" y="300525"/>
                  <a:pt x="36010" y="289494"/>
                  <a:pt x="38910" y="278860"/>
                </a:cubicBezTo>
                <a:cubicBezTo>
                  <a:pt x="42507" y="265670"/>
                  <a:pt x="51881" y="239949"/>
                  <a:pt x="51881" y="239949"/>
                </a:cubicBezTo>
                <a:cubicBezTo>
                  <a:pt x="54043" y="224817"/>
                  <a:pt x="54929" y="209447"/>
                  <a:pt x="58366" y="194553"/>
                </a:cubicBezTo>
                <a:cubicBezTo>
                  <a:pt x="61440" y="181232"/>
                  <a:pt x="67013" y="168613"/>
                  <a:pt x="71336" y="155643"/>
                </a:cubicBezTo>
                <a:cubicBezTo>
                  <a:pt x="73498" y="149158"/>
                  <a:pt x="76480" y="142890"/>
                  <a:pt x="77821" y="136187"/>
                </a:cubicBezTo>
                <a:cubicBezTo>
                  <a:pt x="82144" y="114570"/>
                  <a:pt x="83820" y="92250"/>
                  <a:pt x="90791" y="71336"/>
                </a:cubicBezTo>
                <a:cubicBezTo>
                  <a:pt x="92953" y="64851"/>
                  <a:pt x="95398" y="58454"/>
                  <a:pt x="97276" y="51881"/>
                </a:cubicBezTo>
                <a:cubicBezTo>
                  <a:pt x="97344" y="51642"/>
                  <a:pt x="107136" y="9596"/>
                  <a:pt x="110247" y="6485"/>
                </a:cubicBezTo>
                <a:cubicBezTo>
                  <a:pt x="115081" y="1651"/>
                  <a:pt x="123217" y="2162"/>
                  <a:pt x="129702" y="0"/>
                </a:cubicBezTo>
                <a:cubicBezTo>
                  <a:pt x="146996" y="2162"/>
                  <a:pt x="164890" y="1477"/>
                  <a:pt x="181583" y="6485"/>
                </a:cubicBezTo>
                <a:cubicBezTo>
                  <a:pt x="188492" y="8558"/>
                  <a:pt x="205912" y="35286"/>
                  <a:pt x="207523" y="38911"/>
                </a:cubicBezTo>
                <a:cubicBezTo>
                  <a:pt x="213076" y="51405"/>
                  <a:pt x="210825" y="68155"/>
                  <a:pt x="220493" y="77822"/>
                </a:cubicBezTo>
                <a:cubicBezTo>
                  <a:pt x="224817" y="82145"/>
                  <a:pt x="229795" y="85901"/>
                  <a:pt x="233464" y="90792"/>
                </a:cubicBezTo>
                <a:cubicBezTo>
                  <a:pt x="242817" y="103262"/>
                  <a:pt x="259404" y="129702"/>
                  <a:pt x="259404" y="129702"/>
                </a:cubicBezTo>
                <a:cubicBezTo>
                  <a:pt x="261566" y="136187"/>
                  <a:pt x="262832" y="143044"/>
                  <a:pt x="265889" y="149158"/>
                </a:cubicBezTo>
                <a:cubicBezTo>
                  <a:pt x="279197" y="175775"/>
                  <a:pt x="275743" y="161474"/>
                  <a:pt x="291830" y="181583"/>
                </a:cubicBezTo>
                <a:cubicBezTo>
                  <a:pt x="296699" y="187669"/>
                  <a:pt x="300477" y="194554"/>
                  <a:pt x="304800" y="201039"/>
                </a:cubicBezTo>
                <a:cubicBezTo>
                  <a:pt x="306962" y="209686"/>
                  <a:pt x="306341" y="219563"/>
                  <a:pt x="311285" y="226979"/>
                </a:cubicBezTo>
                <a:cubicBezTo>
                  <a:pt x="315608" y="233464"/>
                  <a:pt x="325229" y="234438"/>
                  <a:pt x="330740" y="239949"/>
                </a:cubicBezTo>
                <a:cubicBezTo>
                  <a:pt x="336251" y="245460"/>
                  <a:pt x="338841" y="253319"/>
                  <a:pt x="343710" y="259405"/>
                </a:cubicBezTo>
                <a:cubicBezTo>
                  <a:pt x="347530" y="264179"/>
                  <a:pt x="353012" y="267484"/>
                  <a:pt x="356681" y="272375"/>
                </a:cubicBezTo>
                <a:cubicBezTo>
                  <a:pt x="372234" y="293112"/>
                  <a:pt x="377003" y="309386"/>
                  <a:pt x="395591" y="324256"/>
                </a:cubicBezTo>
                <a:cubicBezTo>
                  <a:pt x="401677" y="329125"/>
                  <a:pt x="408562" y="332903"/>
                  <a:pt x="415047" y="337226"/>
                </a:cubicBezTo>
                <a:cubicBezTo>
                  <a:pt x="437283" y="370579"/>
                  <a:pt x="416590" y="344944"/>
                  <a:pt x="447472" y="369651"/>
                </a:cubicBezTo>
                <a:cubicBezTo>
                  <a:pt x="452246" y="373471"/>
                  <a:pt x="454973" y="379888"/>
                  <a:pt x="460442" y="382622"/>
                </a:cubicBezTo>
                <a:cubicBezTo>
                  <a:pt x="472670" y="388736"/>
                  <a:pt x="486383" y="391269"/>
                  <a:pt x="499353" y="395592"/>
                </a:cubicBezTo>
                <a:lnTo>
                  <a:pt x="518808" y="402077"/>
                </a:lnTo>
                <a:cubicBezTo>
                  <a:pt x="524700" y="410916"/>
                  <a:pt x="534480" y="428341"/>
                  <a:pt x="544749" y="434502"/>
                </a:cubicBezTo>
                <a:cubicBezTo>
                  <a:pt x="550611" y="438019"/>
                  <a:pt x="557719" y="438825"/>
                  <a:pt x="564204" y="440987"/>
                </a:cubicBezTo>
                <a:cubicBezTo>
                  <a:pt x="586841" y="463626"/>
                  <a:pt x="571373" y="452025"/>
                  <a:pt x="616085" y="466928"/>
                </a:cubicBezTo>
                <a:lnTo>
                  <a:pt x="616085" y="466928"/>
                </a:lnTo>
                <a:cubicBezTo>
                  <a:pt x="622570" y="471251"/>
                  <a:pt x="628418" y="476733"/>
                  <a:pt x="635540" y="479898"/>
                </a:cubicBezTo>
                <a:cubicBezTo>
                  <a:pt x="648034" y="485451"/>
                  <a:pt x="661481" y="488545"/>
                  <a:pt x="674451" y="492868"/>
                </a:cubicBezTo>
                <a:lnTo>
                  <a:pt x="693906" y="499353"/>
                </a:lnTo>
                <a:cubicBezTo>
                  <a:pt x="700391" y="503677"/>
                  <a:pt x="706239" y="509158"/>
                  <a:pt x="713361" y="512324"/>
                </a:cubicBezTo>
                <a:cubicBezTo>
                  <a:pt x="725854" y="517877"/>
                  <a:pt x="739302" y="520971"/>
                  <a:pt x="752272" y="525294"/>
                </a:cubicBezTo>
                <a:cubicBezTo>
                  <a:pt x="758757" y="527456"/>
                  <a:pt x="765095" y="530121"/>
                  <a:pt x="771727" y="531779"/>
                </a:cubicBezTo>
                <a:cubicBezTo>
                  <a:pt x="780374" y="533941"/>
                  <a:pt x="789131" y="535703"/>
                  <a:pt x="797668" y="538264"/>
                </a:cubicBezTo>
                <a:cubicBezTo>
                  <a:pt x="810763" y="542192"/>
                  <a:pt x="823608" y="546911"/>
                  <a:pt x="836578" y="551234"/>
                </a:cubicBezTo>
                <a:cubicBezTo>
                  <a:pt x="836583" y="551236"/>
                  <a:pt x="875484" y="564201"/>
                  <a:pt x="875489" y="564205"/>
                </a:cubicBezTo>
                <a:cubicBezTo>
                  <a:pt x="881974" y="568528"/>
                  <a:pt x="888858" y="572306"/>
                  <a:pt x="894944" y="577175"/>
                </a:cubicBezTo>
                <a:cubicBezTo>
                  <a:pt x="899719" y="580995"/>
                  <a:pt x="902446" y="587411"/>
                  <a:pt x="907915" y="590145"/>
                </a:cubicBezTo>
                <a:cubicBezTo>
                  <a:pt x="911782" y="592078"/>
                  <a:pt x="916562" y="590145"/>
                  <a:pt x="920885" y="59014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9" name="文字方塊 48">
            <a:extLst>
              <a:ext uri="{FF2B5EF4-FFF2-40B4-BE49-F238E27FC236}">
                <a16:creationId xmlns:a16="http://schemas.microsoft.com/office/drawing/2014/main" id="{258ED5C6-FA7C-314A-AF9D-D355CA91E6E4}"/>
              </a:ext>
            </a:extLst>
          </p:cNvPr>
          <p:cNvSpPr txBox="1"/>
          <p:nvPr/>
        </p:nvSpPr>
        <p:spPr>
          <a:xfrm>
            <a:off x="9344165" y="4459209"/>
            <a:ext cx="875561" cy="338554"/>
          </a:xfrm>
          <a:prstGeom prst="rect">
            <a:avLst/>
          </a:prstGeom>
          <a:noFill/>
        </p:spPr>
        <p:txBody>
          <a:bodyPr wrap="none" rtlCol="0">
            <a:spAutoFit/>
          </a:bodyPr>
          <a:lstStyle/>
          <a:p>
            <a:r>
              <a:rPr kumimoji="1" lang="en-US" altLang="zh-TW" sz="1600" dirty="0">
                <a:solidFill>
                  <a:schemeClr val="bg1"/>
                </a:solidFill>
              </a:rPr>
              <a:t>Intensity</a:t>
            </a:r>
            <a:endParaRPr kumimoji="1" lang="zh-TW" altLang="en-US" sz="1600" dirty="0">
              <a:solidFill>
                <a:schemeClr val="bg1"/>
              </a:solidFill>
            </a:endParaRPr>
          </a:p>
        </p:txBody>
      </p:sp>
      <p:sp>
        <p:nvSpPr>
          <p:cNvPr id="50" name="文字方塊 49">
            <a:extLst>
              <a:ext uri="{FF2B5EF4-FFF2-40B4-BE49-F238E27FC236}">
                <a16:creationId xmlns:a16="http://schemas.microsoft.com/office/drawing/2014/main" id="{1437AD2C-A899-4E41-9B94-DC6CA386DBF6}"/>
              </a:ext>
            </a:extLst>
          </p:cNvPr>
          <p:cNvSpPr txBox="1"/>
          <p:nvPr/>
        </p:nvSpPr>
        <p:spPr>
          <a:xfrm>
            <a:off x="10570519" y="5553223"/>
            <a:ext cx="601447" cy="338554"/>
          </a:xfrm>
          <a:prstGeom prst="rect">
            <a:avLst/>
          </a:prstGeom>
          <a:noFill/>
        </p:spPr>
        <p:txBody>
          <a:bodyPr wrap="none" rtlCol="0">
            <a:spAutoFit/>
          </a:bodyPr>
          <a:lstStyle/>
          <a:p>
            <a:r>
              <a:rPr kumimoji="1" lang="en-US" altLang="zh-TW" sz="1600" dirty="0">
                <a:solidFill>
                  <a:schemeClr val="bg1"/>
                </a:solidFill>
              </a:rPr>
              <a:t>Time</a:t>
            </a:r>
            <a:endParaRPr kumimoji="1" lang="zh-TW" altLang="en-US" sz="1600" dirty="0">
              <a:solidFill>
                <a:schemeClr val="bg1"/>
              </a:solidFill>
            </a:endParaRPr>
          </a:p>
        </p:txBody>
      </p:sp>
      <p:cxnSp>
        <p:nvCxnSpPr>
          <p:cNvPr id="65" name="直線箭頭接點 64">
            <a:extLst>
              <a:ext uri="{FF2B5EF4-FFF2-40B4-BE49-F238E27FC236}">
                <a16:creationId xmlns:a16="http://schemas.microsoft.com/office/drawing/2014/main" id="{52FC0A51-3DA6-4446-9BF5-4A6835733AE6}"/>
              </a:ext>
            </a:extLst>
          </p:cNvPr>
          <p:cNvCxnSpPr/>
          <p:nvPr/>
        </p:nvCxnSpPr>
        <p:spPr>
          <a:xfrm>
            <a:off x="11308742" y="2857295"/>
            <a:ext cx="0" cy="823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A98E568C-6D98-A447-8756-2410D8D04086}"/>
                  </a:ext>
                </a:extLst>
              </p:cNvPr>
              <p:cNvSpPr/>
              <p:nvPr/>
            </p:nvSpPr>
            <p:spPr>
              <a:xfrm>
                <a:off x="11114504" y="3622921"/>
                <a:ext cx="415498"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𝑥</m:t>
                      </m:r>
                    </m:oMath>
                  </m:oMathPara>
                </a14:m>
                <a:endParaRPr lang="zh-TW" altLang="en-US" dirty="0"/>
              </a:p>
            </p:txBody>
          </p:sp>
        </mc:Choice>
        <mc:Fallback xmlns="">
          <p:sp>
            <p:nvSpPr>
              <p:cNvPr id="66" name="矩形 65">
                <a:extLst>
                  <a:ext uri="{FF2B5EF4-FFF2-40B4-BE49-F238E27FC236}">
                    <a16:creationId xmlns:a16="http://schemas.microsoft.com/office/drawing/2014/main" id="{A98E568C-6D98-A447-8756-2410D8D04086}"/>
                  </a:ext>
                </a:extLst>
              </p:cNvPr>
              <p:cNvSpPr>
                <a:spLocks noRot="1" noChangeAspect="1" noMove="1" noResize="1" noEditPoints="1" noAdjustHandles="1" noChangeArrowheads="1" noChangeShapeType="1" noTextEdit="1"/>
              </p:cNvSpPr>
              <p:nvPr/>
            </p:nvSpPr>
            <p:spPr>
              <a:xfrm>
                <a:off x="11114504" y="3622921"/>
                <a:ext cx="415498" cy="338554"/>
              </a:xfrm>
              <a:prstGeom prst="rect">
                <a:avLst/>
              </a:prstGeom>
              <a:blipFill>
                <a:blip r:embed="rId2"/>
                <a:stretch>
                  <a:fillRect/>
                </a:stretch>
              </a:blipFill>
            </p:spPr>
            <p:txBody>
              <a:bodyPr/>
              <a:lstStyle/>
              <a:p>
                <a:r>
                  <a:rPr lang="zh-TW" altLang="en-US">
                    <a:noFill/>
                  </a:rPr>
                  <a:t> </a:t>
                </a:r>
              </a:p>
            </p:txBody>
          </p:sp>
        </mc:Fallback>
      </mc:AlternateContent>
      <p:sp>
        <p:nvSpPr>
          <p:cNvPr id="3" name="文字方塊 2">
            <a:extLst>
              <a:ext uri="{FF2B5EF4-FFF2-40B4-BE49-F238E27FC236}">
                <a16:creationId xmlns:a16="http://schemas.microsoft.com/office/drawing/2014/main" id="{A109F946-CF4E-7E42-86C4-863AEAB95B7C}"/>
              </a:ext>
            </a:extLst>
          </p:cNvPr>
          <p:cNvSpPr txBox="1"/>
          <p:nvPr/>
        </p:nvSpPr>
        <p:spPr>
          <a:xfrm>
            <a:off x="706561" y="1723937"/>
            <a:ext cx="6526017" cy="338554"/>
          </a:xfrm>
          <a:prstGeom prst="rect">
            <a:avLst/>
          </a:prstGeom>
          <a:noFill/>
        </p:spPr>
        <p:txBody>
          <a:bodyPr wrap="none" rtlCol="0">
            <a:spAutoFit/>
          </a:bodyPr>
          <a:lstStyle/>
          <a:p>
            <a:r>
              <a:rPr kumimoji="1" lang="en-US" altLang="zh-TW" sz="1600" dirty="0"/>
              <a:t>Since the equilibrium is disturbed, the net recombination rate generally becomes</a:t>
            </a:r>
            <a:endParaRPr kumimoji="1" lang="zh-TW" altLang="en-US" sz="1600" dirty="0"/>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379BAF6D-0389-F741-944B-DCFD357F365B}"/>
                  </a:ext>
                </a:extLst>
              </p:cNvPr>
              <p:cNvSpPr txBox="1"/>
              <p:nvPr/>
            </p:nvSpPr>
            <p:spPr>
              <a:xfrm>
                <a:off x="3154285" y="2186653"/>
                <a:ext cx="188788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smtClean="0">
                              <a:latin typeface="Cambria Math" panose="02040503050406030204" pitchFamily="18" charset="0"/>
                            </a:rPr>
                          </m:ctrlPr>
                        </m:sSubPr>
                        <m:e>
                          <m:r>
                            <a:rPr kumimoji="1" lang="en-US" altLang="zh-TW" sz="1600" b="0" i="1" smtClean="0">
                              <a:latin typeface="Cambria Math" panose="02040503050406030204" pitchFamily="18" charset="0"/>
                            </a:rPr>
                            <m:t>𝑅</m:t>
                          </m:r>
                        </m:e>
                        <m:sub>
                          <m:r>
                            <m:rPr>
                              <m:sty m:val="p"/>
                            </m:rPr>
                            <a:rPr kumimoji="1" lang="en-US" altLang="zh-TW" sz="1600" b="0" i="0" smtClean="0">
                              <a:latin typeface="Cambria Math" panose="02040503050406030204" pitchFamily="18" charset="0"/>
                            </a:rPr>
                            <m:t>net</m:t>
                          </m:r>
                        </m:sub>
                      </m:sSub>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𝐴</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𝑛𝑝</m:t>
                          </m:r>
                          <m:r>
                            <a:rPr kumimoji="1" lang="en-US" altLang="zh-TW" sz="1600" b="0" i="1" smtClean="0">
                              <a:latin typeface="Cambria Math" panose="02040503050406030204" pitchFamily="18" charset="0"/>
                            </a:rPr>
                            <m:t>−</m:t>
                          </m:r>
                          <m:sSub>
                            <m:sSubPr>
                              <m:ctrlPr>
                                <a:rPr kumimoji="1" lang="en-US" altLang="zh-TW" sz="1600" b="0" i="1" smtClean="0">
                                  <a:latin typeface="Cambria Math" panose="02040503050406030204" pitchFamily="18" charset="0"/>
                                </a:rPr>
                              </m:ctrlPr>
                            </m:sSubPr>
                            <m:e>
                              <m:r>
                                <a:rPr kumimoji="1" lang="en-US" altLang="zh-TW" sz="1600" b="0" i="1" smtClean="0">
                                  <a:latin typeface="Cambria Math" panose="02040503050406030204" pitchFamily="18" charset="0"/>
                                </a:rPr>
                                <m:t>𝑛</m:t>
                              </m:r>
                            </m:e>
                            <m:sub>
                              <m:r>
                                <a:rPr kumimoji="1" lang="en-US" altLang="zh-TW" sz="1600" b="0" i="1" smtClean="0">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b="0" i="1" smtClean="0">
                                  <a:latin typeface="Cambria Math" panose="02040503050406030204" pitchFamily="18" charset="0"/>
                                </a:rPr>
                                <m:t>𝑝</m:t>
                              </m:r>
                            </m:e>
                            <m:sub>
                              <m:r>
                                <a:rPr kumimoji="1" lang="en-US" altLang="zh-TW" sz="1600" i="1">
                                  <a:latin typeface="Cambria Math" panose="02040503050406030204" pitchFamily="18" charset="0"/>
                                </a:rPr>
                                <m:t>0</m:t>
                              </m:r>
                            </m:sub>
                          </m:sSub>
                        </m:e>
                      </m:d>
                    </m:oMath>
                  </m:oMathPara>
                </a14:m>
                <a:endParaRPr kumimoji="1" lang="zh-TW" altLang="en-US" sz="1600" dirty="0"/>
              </a:p>
            </p:txBody>
          </p:sp>
        </mc:Choice>
        <mc:Fallback xmlns="">
          <p:sp>
            <p:nvSpPr>
              <p:cNvPr id="6" name="文字方塊 5">
                <a:extLst>
                  <a:ext uri="{FF2B5EF4-FFF2-40B4-BE49-F238E27FC236}">
                    <a16:creationId xmlns:a16="http://schemas.microsoft.com/office/drawing/2014/main" id="{379BAF6D-0389-F741-944B-DCFD357F365B}"/>
                  </a:ext>
                </a:extLst>
              </p:cNvPr>
              <p:cNvSpPr txBox="1">
                <a:spLocks noRot="1" noChangeAspect="1" noMove="1" noResize="1" noEditPoints="1" noAdjustHandles="1" noChangeArrowheads="1" noChangeShapeType="1" noTextEdit="1"/>
              </p:cNvSpPr>
              <p:nvPr/>
            </p:nvSpPr>
            <p:spPr>
              <a:xfrm>
                <a:off x="3154285" y="2186653"/>
                <a:ext cx="1887888" cy="246221"/>
              </a:xfrm>
              <a:prstGeom prst="rect">
                <a:avLst/>
              </a:prstGeom>
              <a:blipFill>
                <a:blip r:embed="rId3"/>
                <a:stretch>
                  <a:fillRect l="-1333"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ED36DAF4-A361-A043-A83C-FBA011E489F3}"/>
                  </a:ext>
                </a:extLst>
              </p:cNvPr>
              <p:cNvSpPr txBox="1"/>
              <p:nvPr/>
            </p:nvSpPr>
            <p:spPr>
              <a:xfrm>
                <a:off x="3631049" y="2603436"/>
                <a:ext cx="292291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𝐴</m:t>
                      </m:r>
                      <m:d>
                        <m:dPr>
                          <m:begChr m:val="["/>
                          <m:endChr m:val="]"/>
                          <m:ctrlPr>
                            <a:rPr kumimoji="1" lang="en-US" altLang="zh-TW" sz="1600" b="0" i="1" smtClean="0">
                              <a:latin typeface="Cambria Math" panose="02040503050406030204" pitchFamily="18" charset="0"/>
                            </a:rPr>
                          </m:ctrlPr>
                        </m:dPr>
                        <m:e>
                          <m:d>
                            <m:dPr>
                              <m:ctrlPr>
                                <a:rPr kumimoji="1" lang="en-US" altLang="zh-TW" sz="1600" b="0" i="1" smtClean="0">
                                  <a:latin typeface="Cambria Math" panose="02040503050406030204" pitchFamily="18" charset="0"/>
                                </a:rPr>
                              </m:ctrlPr>
                            </m:dPr>
                            <m:e>
                              <m:sSub>
                                <m:sSubPr>
                                  <m:ctrlPr>
                                    <a:rPr kumimoji="1" lang="en-US" altLang="zh-TW" sz="1600" b="0" i="1" smtClean="0">
                                      <a:latin typeface="Cambria Math" panose="02040503050406030204" pitchFamily="18" charset="0"/>
                                    </a:rPr>
                                  </m:ctrlPr>
                                </m:sSubPr>
                                <m:e>
                                  <m:r>
                                    <a:rPr kumimoji="1" lang="en-US" altLang="zh-TW" sz="1600" b="0" i="1" smtClean="0">
                                      <a:latin typeface="Cambria Math" panose="02040503050406030204" pitchFamily="18" charset="0"/>
                                    </a:rPr>
                                    <m:t>𝑛</m:t>
                                  </m:r>
                                </m:e>
                                <m:sub>
                                  <m:r>
                                    <a:rPr kumimoji="1" lang="en-US" altLang="zh-TW" sz="1600" b="0" i="1" smtClean="0">
                                      <a:latin typeface="Cambria Math" panose="02040503050406030204" pitchFamily="18" charset="0"/>
                                    </a:rPr>
                                    <m:t>0</m:t>
                                  </m:r>
                                </m:sub>
                              </m:sSub>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e>
                          </m:d>
                          <m:d>
                            <m:dPr>
                              <m:ctrlPr>
                                <a:rPr kumimoji="1" lang="en-US" altLang="zh-TW" sz="1600" i="1">
                                  <a:latin typeface="Cambria Math" panose="02040503050406030204" pitchFamily="18" charset="0"/>
                                </a:rPr>
                              </m:ctrlPr>
                            </m:dPr>
                            <m:e>
                              <m:sSub>
                                <m:sSubPr>
                                  <m:ctrlPr>
                                    <a:rPr kumimoji="1" lang="en-US" altLang="zh-TW" sz="1600" i="1">
                                      <a:latin typeface="Cambria Math" panose="02040503050406030204" pitchFamily="18" charset="0"/>
                                    </a:rPr>
                                  </m:ctrlPr>
                                </m:sSubPr>
                                <m:e>
                                  <m:r>
                                    <a:rPr kumimoji="1" lang="en-US" altLang="zh-TW" sz="1600" b="0" i="1" smtClean="0">
                                      <a:latin typeface="Cambria Math" panose="02040503050406030204" pitchFamily="18" charset="0"/>
                                    </a:rPr>
                                    <m:t>𝑝</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𝑝</m:t>
                              </m:r>
                            </m:e>
                          </m:d>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𝑝</m:t>
                              </m:r>
                            </m:e>
                            <m:sub>
                              <m:r>
                                <a:rPr kumimoji="1" lang="en-US" altLang="zh-TW" sz="1600" i="1">
                                  <a:latin typeface="Cambria Math" panose="02040503050406030204" pitchFamily="18" charset="0"/>
                                </a:rPr>
                                <m:t>0</m:t>
                              </m:r>
                            </m:sub>
                          </m:sSub>
                        </m:e>
                      </m:d>
                    </m:oMath>
                  </m:oMathPara>
                </a14:m>
                <a:endParaRPr kumimoji="1" lang="zh-TW" altLang="en-US" sz="1600" dirty="0"/>
              </a:p>
            </p:txBody>
          </p:sp>
        </mc:Choice>
        <mc:Fallback xmlns="">
          <p:sp>
            <p:nvSpPr>
              <p:cNvPr id="34" name="文字方塊 33">
                <a:extLst>
                  <a:ext uri="{FF2B5EF4-FFF2-40B4-BE49-F238E27FC236}">
                    <a16:creationId xmlns:a16="http://schemas.microsoft.com/office/drawing/2014/main" id="{ED36DAF4-A361-A043-A83C-FBA011E489F3}"/>
                  </a:ext>
                </a:extLst>
              </p:cNvPr>
              <p:cNvSpPr txBox="1">
                <a:spLocks noRot="1" noChangeAspect="1" noMove="1" noResize="1" noEditPoints="1" noAdjustHandles="1" noChangeArrowheads="1" noChangeShapeType="1" noTextEdit="1"/>
              </p:cNvSpPr>
              <p:nvPr/>
            </p:nvSpPr>
            <p:spPr>
              <a:xfrm>
                <a:off x="3631049" y="2603436"/>
                <a:ext cx="2922915" cy="246221"/>
              </a:xfrm>
              <a:prstGeom prst="rect">
                <a:avLst/>
              </a:prstGeom>
              <a:blipFill>
                <a:blip r:embed="rId4"/>
                <a:stretch>
                  <a:fillRect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ED7F7B89-7710-D248-918B-1900433D8F23}"/>
                  </a:ext>
                </a:extLst>
              </p:cNvPr>
              <p:cNvSpPr txBox="1"/>
              <p:nvPr/>
            </p:nvSpPr>
            <p:spPr>
              <a:xfrm>
                <a:off x="3631049" y="3024109"/>
                <a:ext cx="173374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rPr>
                        <m:t>𝐴</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rPr>
                        <m:t>𝐴</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𝑝</m:t>
                      </m:r>
                      <m:r>
                        <a:rPr kumimoji="1" lang="en-US" altLang="zh-TW" sz="1600" b="0" i="1" smtClean="0">
                          <a:latin typeface="Cambria Math" panose="02040503050406030204" pitchFamily="18" charset="0"/>
                          <a:ea typeface="Cambria Math" panose="02040503050406030204" pitchFamily="18" charset="0"/>
                        </a:rPr>
                        <m:t>.</m:t>
                      </m:r>
                    </m:oMath>
                  </m:oMathPara>
                </a14:m>
                <a:endParaRPr kumimoji="1" lang="zh-TW" altLang="en-US" sz="1600" dirty="0"/>
              </a:p>
            </p:txBody>
          </p:sp>
        </mc:Choice>
        <mc:Fallback xmlns="">
          <p:sp>
            <p:nvSpPr>
              <p:cNvPr id="35" name="文字方塊 34">
                <a:extLst>
                  <a:ext uri="{FF2B5EF4-FFF2-40B4-BE49-F238E27FC236}">
                    <a16:creationId xmlns:a16="http://schemas.microsoft.com/office/drawing/2014/main" id="{ED7F7B89-7710-D248-918B-1900433D8F23}"/>
                  </a:ext>
                </a:extLst>
              </p:cNvPr>
              <p:cNvSpPr txBox="1">
                <a:spLocks noRot="1" noChangeAspect="1" noMove="1" noResize="1" noEditPoints="1" noAdjustHandles="1" noChangeArrowheads="1" noChangeShapeType="1" noTextEdit="1"/>
              </p:cNvSpPr>
              <p:nvPr/>
            </p:nvSpPr>
            <p:spPr>
              <a:xfrm>
                <a:off x="3631049" y="3024109"/>
                <a:ext cx="1733743" cy="246221"/>
              </a:xfrm>
              <a:prstGeom prst="rect">
                <a:avLst/>
              </a:prstGeom>
              <a:blipFill>
                <a:blip r:embed="rId5"/>
                <a:stretch>
                  <a:fillRect l="-730" b="-190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513CA725-F934-6344-B683-7E14CFAEEA8C}"/>
                  </a:ext>
                </a:extLst>
              </p:cNvPr>
              <p:cNvSpPr txBox="1"/>
              <p:nvPr/>
            </p:nvSpPr>
            <p:spPr>
              <a:xfrm>
                <a:off x="739174" y="3385006"/>
                <a:ext cx="7625893" cy="694357"/>
              </a:xfrm>
              <a:prstGeom prst="rect">
                <a:avLst/>
              </a:prstGeom>
              <a:noFill/>
            </p:spPr>
            <p:txBody>
              <a:bodyPr wrap="square" rtlCol="0">
                <a:spAutoFit/>
              </a:bodyPr>
              <a:lstStyle/>
              <a:p>
                <a:r>
                  <a:rPr kumimoji="1" lang="en-US" altLang="zh-TW" sz="1600" dirty="0"/>
                  <a:t>If diffusivity is negligible, and </a:t>
                </a:r>
                <a14:m>
                  <m:oMath xmlns:m="http://schemas.openxmlformats.org/officeDocument/2006/math">
                    <m:r>
                      <a:rPr kumimoji="1" lang="en-US" altLang="zh-TW" sz="1600" i="1">
                        <a:latin typeface="Cambria Math" panose="02040503050406030204" pitchFamily="18" charset="0"/>
                      </a:rPr>
                      <m:t>𝐴</m:t>
                    </m:r>
                  </m:oMath>
                </a14:m>
                <a:r>
                  <a:rPr kumimoji="1" lang="en-US" altLang="zh-TW" sz="1600" dirty="0"/>
                  <a:t> is independent of excess carrier number (</a:t>
                </a:r>
                <a:r>
                  <a:rPr kumimoji="1" lang="en-US" altLang="zh-TW" sz="1600" b="1" dirty="0"/>
                  <a:t>constant lifetime</a:t>
                </a:r>
                <a:r>
                  <a:rPr kumimoji="1" lang="en-US" altLang="zh-TW" sz="1600" dirty="0"/>
                  <a:t>), </a:t>
                </a:r>
                <a14:m>
                  <m:oMath xmlns:m="http://schemas.openxmlformats.org/officeDocument/2006/math">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oMath>
                </a14:m>
                <a:r>
                  <a:rPr kumimoji="1" lang="en-US" altLang="zh-TW" sz="1600" dirty="0"/>
                  <a:t>, </a:t>
                </a:r>
                <a14:m>
                  <m:oMath xmlns:m="http://schemas.openxmlformats.org/officeDocument/2006/math">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𝑝</m:t>
                    </m:r>
                  </m:oMath>
                </a14:m>
                <a:r>
                  <a:rPr kumimoji="1" lang="en-US" altLang="zh-TW" sz="1600" dirty="0"/>
                  <a:t>, then </a:t>
                </a:r>
                <a14:m>
                  <m:oMath xmlns:m="http://schemas.openxmlformats.org/officeDocument/2006/math">
                    <m:f>
                      <m:fPr>
                        <m:ctrlPr>
                          <a:rPr kumimoji="1" lang="en-US" altLang="zh-TW" sz="1600" i="1" smtClean="0">
                            <a:latin typeface="Cambria Math" panose="02040503050406030204" pitchFamily="18" charset="0"/>
                          </a:rPr>
                        </m:ctrlPr>
                      </m:fPr>
                      <m:num>
                        <m:r>
                          <a:rPr kumimoji="1" lang="en-US" altLang="zh-TW" sz="1600" b="0" i="1" smtClean="0">
                            <a:latin typeface="Cambria Math" panose="02040503050406030204" pitchFamily="18" charset="0"/>
                          </a:rPr>
                          <m:t>𝑑</m:t>
                        </m:r>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num>
                      <m:den>
                        <m:r>
                          <a:rPr kumimoji="1" lang="en-US" altLang="zh-TW" sz="1600" b="0" i="1" smtClean="0">
                            <a:latin typeface="Cambria Math" panose="02040503050406030204" pitchFamily="18" charset="0"/>
                          </a:rPr>
                          <m:t>𝑑𝑡</m:t>
                        </m:r>
                      </m:den>
                    </m:f>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rPr>
                      <m:t>𝐴</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oMath>
                </a14:m>
                <a:r>
                  <a:rPr kumimoji="1" lang="en-US" altLang="zh-TW" sz="1600" dirty="0"/>
                  <a:t> such that</a:t>
                </a:r>
                <a:endParaRPr kumimoji="1" lang="zh-TW" altLang="en-US" sz="1600" dirty="0"/>
              </a:p>
            </p:txBody>
          </p:sp>
        </mc:Choice>
        <mc:Fallback xmlns="">
          <p:sp>
            <p:nvSpPr>
              <p:cNvPr id="7" name="文字方塊 6">
                <a:extLst>
                  <a:ext uri="{FF2B5EF4-FFF2-40B4-BE49-F238E27FC236}">
                    <a16:creationId xmlns:a16="http://schemas.microsoft.com/office/drawing/2014/main" id="{513CA725-F934-6344-B683-7E14CFAEEA8C}"/>
                  </a:ext>
                </a:extLst>
              </p:cNvPr>
              <p:cNvSpPr txBox="1">
                <a:spLocks noRot="1" noChangeAspect="1" noMove="1" noResize="1" noEditPoints="1" noAdjustHandles="1" noChangeArrowheads="1" noChangeShapeType="1" noTextEdit="1"/>
              </p:cNvSpPr>
              <p:nvPr/>
            </p:nvSpPr>
            <p:spPr>
              <a:xfrm>
                <a:off x="739174" y="3385006"/>
                <a:ext cx="7625893" cy="694357"/>
              </a:xfrm>
              <a:prstGeom prst="rect">
                <a:avLst/>
              </a:prstGeom>
              <a:blipFill>
                <a:blip r:embed="rId6"/>
                <a:stretch>
                  <a:fillRect l="-332" t="-3636" r="-166" b="-363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4318557B-2C74-C441-888A-95D2A7554B5F}"/>
                  </a:ext>
                </a:extLst>
              </p:cNvPr>
              <p:cNvSpPr txBox="1"/>
              <p:nvPr/>
            </p:nvSpPr>
            <p:spPr>
              <a:xfrm>
                <a:off x="3392433" y="4092149"/>
                <a:ext cx="2571025" cy="4866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sz="1600" i="1" smtClean="0">
                          <a:latin typeface="Cambria Math" panose="02040503050406030204" pitchFamily="18" charset="0"/>
                        </a:rPr>
                        <m:t>∆</m:t>
                      </m:r>
                      <m:r>
                        <a:rPr kumimoji="1" lang="en-US" altLang="zh-TW" sz="1600" b="0" i="1" smtClean="0">
                          <a:latin typeface="Cambria Math" panose="02040503050406030204" pitchFamily="18" charset="0"/>
                        </a:rPr>
                        <m:t>𝑛</m:t>
                      </m:r>
                      <m:r>
                        <a:rPr kumimoji="1" lang="en-US" altLang="zh-TW" sz="1600" b="0" i="1" smtClean="0">
                          <a:latin typeface="Cambria Math" panose="02040503050406030204" pitchFamily="18" charset="0"/>
                        </a:rPr>
                        <m:t>=</m:t>
                      </m:r>
                      <m:r>
                        <a:rPr kumimoji="1" lang="zh-TW" altLang="en-US" sz="1600" i="1">
                          <a:latin typeface="Cambria Math" panose="02040503050406030204" pitchFamily="18" charset="0"/>
                        </a:rPr>
                        <m:t>∆</m:t>
                      </m:r>
                      <m:r>
                        <a:rPr kumimoji="1" lang="en-US" altLang="zh-TW" sz="1600" i="1">
                          <a:latin typeface="Cambria Math" panose="02040503050406030204" pitchFamily="18" charset="0"/>
                        </a:rPr>
                        <m:t>𝑛</m:t>
                      </m:r>
                      <m:d>
                        <m:dPr>
                          <m:ctrlPr>
                            <a:rPr kumimoji="1" lang="en-US" altLang="zh-TW" sz="1600" i="1" smtClean="0">
                              <a:latin typeface="Cambria Math" panose="02040503050406030204" pitchFamily="18" charset="0"/>
                            </a:rPr>
                          </m:ctrlPr>
                        </m:dPr>
                        <m:e>
                          <m:r>
                            <a:rPr kumimoji="1" lang="en-US" altLang="zh-TW" sz="1600" b="0" i="1" smtClean="0">
                              <a:latin typeface="Cambria Math" panose="02040503050406030204" pitchFamily="18" charset="0"/>
                            </a:rPr>
                            <m:t>0</m:t>
                          </m:r>
                        </m:e>
                      </m:d>
                      <m:r>
                        <m:rPr>
                          <m:sty m:val="p"/>
                        </m:rPr>
                        <a:rPr kumimoji="1" lang="en-US" altLang="zh-TW" sz="1600" b="0" i="0" smtClean="0">
                          <a:latin typeface="Cambria Math" panose="02040503050406030204" pitchFamily="18" charset="0"/>
                        </a:rPr>
                        <m:t>exp</m:t>
                      </m:r>
                      <m:d>
                        <m:dPr>
                          <m:begChr m:val="["/>
                          <m:endChr m:val="]"/>
                          <m:ctrlPr>
                            <a:rPr kumimoji="1" lang="en-US" altLang="zh-TW" sz="1600" b="0" i="1" smtClean="0">
                              <a:latin typeface="Cambria Math" panose="02040503050406030204" pitchFamily="18" charset="0"/>
                            </a:rPr>
                          </m:ctrlPr>
                        </m:dPr>
                        <m:e>
                          <m:r>
                            <a:rPr kumimoji="1" lang="en-US" altLang="zh-TW" sz="1600" i="1">
                              <a:latin typeface="Cambria Math" panose="02040503050406030204" pitchFamily="18" charset="0"/>
                            </a:rPr>
                            <m:t>−</m:t>
                          </m:r>
                          <m:f>
                            <m:fPr>
                              <m:ctrlPr>
                                <a:rPr kumimoji="1" lang="en-US" altLang="zh-TW" sz="1600" i="1">
                                  <a:latin typeface="Cambria Math" panose="02040503050406030204" pitchFamily="18" charset="0"/>
                                </a:rPr>
                              </m:ctrlPr>
                            </m:fPr>
                            <m:num>
                              <m:r>
                                <a:rPr kumimoji="1" lang="en-US" altLang="zh-TW" sz="1600" i="1">
                                  <a:latin typeface="Cambria Math" panose="02040503050406030204" pitchFamily="18" charset="0"/>
                                </a:rPr>
                                <m:t>𝑡</m:t>
                              </m:r>
                            </m:num>
                            <m:den>
                              <m:sSup>
                                <m:sSupPr>
                                  <m:ctrlPr>
                                    <a:rPr kumimoji="1" lang="en-US" altLang="zh-TW" sz="1600" i="1">
                                      <a:latin typeface="Cambria Math" panose="02040503050406030204" pitchFamily="18" charset="0"/>
                                    </a:rPr>
                                  </m:ctrlPr>
                                </m:sSupPr>
                                <m:e>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𝐴</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e>
                                  </m:d>
                                </m:e>
                                <m:sup>
                                  <m:r>
                                    <a:rPr kumimoji="1" lang="en-US" altLang="zh-TW" sz="1600" i="1">
                                      <a:latin typeface="Cambria Math" panose="02040503050406030204" pitchFamily="18" charset="0"/>
                                    </a:rPr>
                                    <m:t>−1</m:t>
                                  </m:r>
                                </m:sup>
                              </m:sSup>
                            </m:den>
                          </m:f>
                        </m:e>
                      </m:d>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9" name="文字方塊 8">
                <a:extLst>
                  <a:ext uri="{FF2B5EF4-FFF2-40B4-BE49-F238E27FC236}">
                    <a16:creationId xmlns:a16="http://schemas.microsoft.com/office/drawing/2014/main" id="{4318557B-2C74-C441-888A-95D2A7554B5F}"/>
                  </a:ext>
                </a:extLst>
              </p:cNvPr>
              <p:cNvSpPr txBox="1">
                <a:spLocks noRot="1" noChangeAspect="1" noMove="1" noResize="1" noEditPoints="1" noAdjustHandles="1" noChangeArrowheads="1" noChangeShapeType="1" noTextEdit="1"/>
              </p:cNvSpPr>
              <p:nvPr/>
            </p:nvSpPr>
            <p:spPr>
              <a:xfrm>
                <a:off x="3392433" y="4092149"/>
                <a:ext cx="2571025" cy="486608"/>
              </a:xfrm>
              <a:prstGeom prst="rect">
                <a:avLst/>
              </a:prstGeom>
              <a:blipFill>
                <a:blip r:embed="rId7"/>
                <a:stretch>
                  <a:fillRect l="-980" b="-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3DCA1E70-3709-244F-9EC6-5B8F02CE8413}"/>
                  </a:ext>
                </a:extLst>
              </p:cNvPr>
              <p:cNvSpPr txBox="1"/>
              <p:nvPr/>
            </p:nvSpPr>
            <p:spPr>
              <a:xfrm>
                <a:off x="739175" y="4692741"/>
                <a:ext cx="7908166" cy="584775"/>
              </a:xfrm>
              <a:prstGeom prst="rect">
                <a:avLst/>
              </a:prstGeom>
              <a:noFill/>
            </p:spPr>
            <p:txBody>
              <a:bodyPr wrap="square" rtlCol="0">
                <a:spAutoFit/>
              </a:bodyPr>
              <a:lstStyle/>
              <a:p>
                <a:r>
                  <a:rPr kumimoji="1" lang="en-US" altLang="zh-TW" sz="1600" dirty="0"/>
                  <a:t>Therefore, we define the so-called “effective” lifetime as </a:t>
                </a:r>
                <a14:m>
                  <m:oMath xmlns:m="http://schemas.openxmlformats.org/officeDocument/2006/math">
                    <m:r>
                      <a:rPr kumimoji="1" lang="zh-TW" altLang="en-US" sz="1600" i="1">
                        <a:latin typeface="Cambria Math" panose="02040503050406030204" pitchFamily="18" charset="0"/>
                      </a:rPr>
                      <m:t>𝜏</m:t>
                    </m:r>
                    <m:r>
                      <a:rPr kumimoji="1" lang="zh-TW" altLang="en-US" sz="1600" i="1">
                        <a:latin typeface="Cambria Math" panose="02040503050406030204" pitchFamily="18" charset="0"/>
                      </a:rPr>
                      <m:t>≡</m:t>
                    </m:r>
                    <m:sSup>
                      <m:sSupPr>
                        <m:ctrlPr>
                          <a:rPr kumimoji="1" lang="en-US" altLang="zh-TW" sz="1600" i="1">
                            <a:latin typeface="Cambria Math" panose="02040503050406030204" pitchFamily="18" charset="0"/>
                          </a:rPr>
                        </m:ctrlPr>
                      </m:sSupPr>
                      <m:e>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𝐴</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𝑛</m:t>
                                </m:r>
                              </m:e>
                              <m:sub>
                                <m:r>
                                  <a:rPr kumimoji="1" lang="en-US" altLang="zh-TW" sz="1600" i="1">
                                    <a:latin typeface="Cambria Math" panose="02040503050406030204" pitchFamily="18" charset="0"/>
                                  </a:rPr>
                                  <m:t>0</m:t>
                                </m:r>
                              </m:sub>
                            </m:sSub>
                          </m:e>
                        </m:d>
                      </m:e>
                      <m:sup>
                        <m:r>
                          <a:rPr kumimoji="1" lang="en-US" altLang="zh-TW" sz="1600" i="1">
                            <a:latin typeface="Cambria Math" panose="02040503050406030204" pitchFamily="18" charset="0"/>
                          </a:rPr>
                          <m:t>−1</m:t>
                        </m:r>
                      </m:sup>
                    </m:sSup>
                  </m:oMath>
                </a14:m>
                <a:r>
                  <a:rPr kumimoji="1" lang="en-US" altLang="zh-TW" sz="1600" dirty="0"/>
                  <a:t>. Hence the continuity equation becomes</a:t>
                </a:r>
                <a:endParaRPr kumimoji="1" lang="zh-TW" altLang="en-US" sz="1600" dirty="0"/>
              </a:p>
            </p:txBody>
          </p:sp>
        </mc:Choice>
        <mc:Fallback xmlns="">
          <p:sp>
            <p:nvSpPr>
              <p:cNvPr id="10" name="文字方塊 9">
                <a:extLst>
                  <a:ext uri="{FF2B5EF4-FFF2-40B4-BE49-F238E27FC236}">
                    <a16:creationId xmlns:a16="http://schemas.microsoft.com/office/drawing/2014/main" id="{3DCA1E70-3709-244F-9EC6-5B8F02CE8413}"/>
                  </a:ext>
                </a:extLst>
              </p:cNvPr>
              <p:cNvSpPr txBox="1">
                <a:spLocks noRot="1" noChangeAspect="1" noMove="1" noResize="1" noEditPoints="1" noAdjustHandles="1" noChangeArrowheads="1" noChangeShapeType="1" noTextEdit="1"/>
              </p:cNvSpPr>
              <p:nvPr/>
            </p:nvSpPr>
            <p:spPr>
              <a:xfrm>
                <a:off x="739175" y="4692741"/>
                <a:ext cx="7908166" cy="584775"/>
              </a:xfrm>
              <a:prstGeom prst="rect">
                <a:avLst/>
              </a:prstGeom>
              <a:blipFill>
                <a:blip r:embed="rId8"/>
                <a:stretch>
                  <a:fillRect l="-321" t="-2128" b="-85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911D6629-2AF8-8C49-B4DE-3D30A2106BEF}"/>
                  </a:ext>
                </a:extLst>
              </p:cNvPr>
              <p:cNvSpPr txBox="1"/>
              <p:nvPr/>
            </p:nvSpPr>
            <p:spPr>
              <a:xfrm>
                <a:off x="3528553" y="5422708"/>
                <a:ext cx="1972911"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TW" sz="1600" i="1" smtClean="0">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m:t>
                          </m:r>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𝑡</m:t>
                          </m:r>
                        </m:den>
                      </m:f>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f>
                        <m:fPr>
                          <m:ctrlPr>
                            <a:rPr kumimoji="1" lang="en-US" altLang="zh-TW" sz="1600" i="1" smtClean="0">
                              <a:latin typeface="Cambria Math" panose="02040503050406030204" pitchFamily="18" charset="0"/>
                            </a:rPr>
                          </m:ctrlPr>
                        </m:fPr>
                        <m:num>
                          <m:sSup>
                            <m:sSupPr>
                              <m:ctrlPr>
                                <a:rPr kumimoji="1" lang="en-US" altLang="zh-TW" sz="1600" i="1" smtClean="0">
                                  <a:latin typeface="Cambria Math" panose="02040503050406030204" pitchFamily="18" charset="0"/>
                                </a:rPr>
                              </m:ctrlPr>
                            </m:sSupPr>
                            <m:e>
                              <m:r>
                                <a:rPr kumimoji="1" lang="en-US" altLang="zh-TW" sz="1600" i="1" smtClean="0">
                                  <a:latin typeface="Cambria Math" panose="02040503050406030204" pitchFamily="18" charset="0"/>
                                  <a:ea typeface="Cambria Math" panose="02040503050406030204" pitchFamily="18" charset="0"/>
                                </a:rPr>
                                <m:t>𝜕</m:t>
                              </m:r>
                            </m:e>
                            <m:sup>
                              <m:r>
                                <a:rPr kumimoji="1" lang="en-US" altLang="zh-TW" sz="1600" b="0" i="1" smtClean="0">
                                  <a:latin typeface="Cambria Math" panose="02040503050406030204" pitchFamily="18" charset="0"/>
                                </a:rPr>
                                <m:t>2</m:t>
                              </m:r>
                            </m:sup>
                          </m:sSup>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smtClean="0">
                              <a:latin typeface="Cambria Math" panose="02040503050406030204" pitchFamily="18" charset="0"/>
                              <a:ea typeface="Cambria Math" panose="02040503050406030204" pitchFamily="18" charset="0"/>
                            </a:rPr>
                            <m:t>𝜕</m:t>
                          </m:r>
                          <m:sSup>
                            <m:sSupPr>
                              <m:ctrlPr>
                                <a:rPr kumimoji="1" lang="en-US" altLang="zh-TW" sz="1600" i="1" smtClean="0">
                                  <a:latin typeface="Cambria Math" panose="02040503050406030204" pitchFamily="18" charset="0"/>
                                  <a:ea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𝑥</m:t>
                              </m:r>
                            </m:e>
                            <m:sup>
                              <m:r>
                                <a:rPr kumimoji="1" lang="en-US" altLang="zh-TW" sz="1600" b="0" i="1" smtClean="0">
                                  <a:latin typeface="Cambria Math" panose="02040503050406030204" pitchFamily="18" charset="0"/>
                                  <a:ea typeface="Cambria Math" panose="02040503050406030204" pitchFamily="18" charset="0"/>
                                </a:rPr>
                                <m:t>2</m:t>
                              </m:r>
                            </m:sup>
                          </m:sSup>
                        </m:den>
                      </m:f>
                      <m:r>
                        <a:rPr kumimoji="1" lang="en-US" altLang="zh-TW" sz="1600" b="0" i="1" smtClean="0">
                          <a:latin typeface="Cambria Math" panose="02040503050406030204" pitchFamily="18" charset="0"/>
                        </a:rPr>
                        <m:t>−</m:t>
                      </m:r>
                      <m:f>
                        <m:fPr>
                          <m:ctrlPr>
                            <a:rPr kumimoji="1" lang="en-US" altLang="zh-TW" sz="1600" b="0" i="1" smtClean="0">
                              <a:solidFill>
                                <a:srgbClr val="FF0000"/>
                              </a:solidFill>
                              <a:latin typeface="Cambria Math" panose="02040503050406030204" pitchFamily="18" charset="0"/>
                            </a:rPr>
                          </m:ctrlPr>
                        </m:fPr>
                        <m:num>
                          <m:r>
                            <m:rPr>
                              <m:sty m:val="p"/>
                            </m:rPr>
                            <a:rPr kumimoji="1" lang="el-GR" altLang="zh-TW" sz="1600" i="1">
                              <a:solidFill>
                                <a:srgbClr val="FF0000"/>
                              </a:solidFill>
                              <a:latin typeface="Cambria Math" panose="02040503050406030204" pitchFamily="18" charset="0"/>
                              <a:ea typeface="Cambria Math" panose="02040503050406030204" pitchFamily="18" charset="0"/>
                            </a:rPr>
                            <m:t>Δ</m:t>
                          </m:r>
                          <m:r>
                            <a:rPr kumimoji="1" lang="en-US" altLang="zh-TW" sz="1600" i="1">
                              <a:solidFill>
                                <a:srgbClr val="FF0000"/>
                              </a:solidFill>
                              <a:latin typeface="Cambria Math" panose="02040503050406030204" pitchFamily="18" charset="0"/>
                              <a:ea typeface="Cambria Math" panose="02040503050406030204" pitchFamily="18" charset="0"/>
                            </a:rPr>
                            <m:t>𝑛</m:t>
                          </m:r>
                        </m:num>
                        <m:den>
                          <m:r>
                            <a:rPr kumimoji="1" lang="zh-TW" altLang="en-US" sz="1600" i="1">
                              <a:solidFill>
                                <a:srgbClr val="FF0000"/>
                              </a:solidFill>
                              <a:latin typeface="Cambria Math" panose="02040503050406030204" pitchFamily="18" charset="0"/>
                            </a:rPr>
                            <m:t>𝜏</m:t>
                          </m:r>
                        </m:den>
                      </m:f>
                      <m:r>
                        <a:rPr kumimoji="1" lang="en-US" altLang="zh-TW" sz="1600" b="0" i="1" smtClean="0">
                          <a:latin typeface="Cambria Math" panose="02040503050406030204" pitchFamily="18" charset="0"/>
                        </a:rPr>
                        <m:t>.</m:t>
                      </m:r>
                    </m:oMath>
                  </m:oMathPara>
                </a14:m>
                <a:endParaRPr kumimoji="1" lang="zh-TW" altLang="en-US" sz="1600" dirty="0"/>
              </a:p>
            </p:txBody>
          </p:sp>
        </mc:Choice>
        <mc:Fallback xmlns="">
          <p:sp>
            <p:nvSpPr>
              <p:cNvPr id="40" name="文字方塊 39">
                <a:extLst>
                  <a:ext uri="{FF2B5EF4-FFF2-40B4-BE49-F238E27FC236}">
                    <a16:creationId xmlns:a16="http://schemas.microsoft.com/office/drawing/2014/main" id="{911D6629-2AF8-8C49-B4DE-3D30A2106BEF}"/>
                  </a:ext>
                </a:extLst>
              </p:cNvPr>
              <p:cNvSpPr txBox="1">
                <a:spLocks noRot="1" noChangeAspect="1" noMove="1" noResize="1" noEditPoints="1" noAdjustHandles="1" noChangeArrowheads="1" noChangeShapeType="1" noTextEdit="1"/>
              </p:cNvSpPr>
              <p:nvPr/>
            </p:nvSpPr>
            <p:spPr>
              <a:xfrm>
                <a:off x="3528553" y="5422708"/>
                <a:ext cx="1972911" cy="494110"/>
              </a:xfrm>
              <a:prstGeom prst="rect">
                <a:avLst/>
              </a:prstGeom>
              <a:blipFill>
                <a:blip r:embed="rId9"/>
                <a:stretch>
                  <a:fillRect l="-1923" b="-12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5A187E62-57DE-5446-904F-EA930A013D3B}"/>
                  </a:ext>
                </a:extLst>
              </p:cNvPr>
              <p:cNvSpPr txBox="1"/>
              <p:nvPr/>
            </p:nvSpPr>
            <p:spPr>
              <a:xfrm>
                <a:off x="9694326" y="2548389"/>
                <a:ext cx="10508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i="1" smtClean="0">
                          <a:latin typeface="Cambria Math" panose="02040503050406030204" pitchFamily="18" charset="0"/>
                        </a:rPr>
                        <m:t>∆</m:t>
                      </m:r>
                      <m:r>
                        <a:rPr kumimoji="1" lang="en-US" altLang="zh-TW" b="0" i="1" smtClean="0">
                          <a:latin typeface="Cambria Math" panose="02040503050406030204" pitchFamily="18" charset="0"/>
                        </a:rPr>
                        <m:t>𝑛</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r>
                            <a:rPr kumimoji="1" lang="en-US" altLang="zh-TW" i="1">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rPr>
                            <m:t>0</m:t>
                          </m:r>
                        </m:e>
                      </m:d>
                    </m:oMath>
                  </m:oMathPara>
                </a14:m>
                <a:endParaRPr kumimoji="1" lang="zh-TW" altLang="en-US" dirty="0"/>
              </a:p>
            </p:txBody>
          </p:sp>
        </mc:Choice>
        <mc:Fallback xmlns="">
          <p:sp>
            <p:nvSpPr>
              <p:cNvPr id="41" name="文字方塊 40">
                <a:extLst>
                  <a:ext uri="{FF2B5EF4-FFF2-40B4-BE49-F238E27FC236}">
                    <a16:creationId xmlns:a16="http://schemas.microsoft.com/office/drawing/2014/main" id="{5A187E62-57DE-5446-904F-EA930A013D3B}"/>
                  </a:ext>
                </a:extLst>
              </p:cNvPr>
              <p:cNvSpPr txBox="1">
                <a:spLocks noRot="1" noChangeAspect="1" noMove="1" noResize="1" noEditPoints="1" noAdjustHandles="1" noChangeArrowheads="1" noChangeShapeType="1" noTextEdit="1"/>
              </p:cNvSpPr>
              <p:nvPr/>
            </p:nvSpPr>
            <p:spPr>
              <a:xfrm>
                <a:off x="9694326" y="2548389"/>
                <a:ext cx="1050800" cy="276999"/>
              </a:xfrm>
              <a:prstGeom prst="rect">
                <a:avLst/>
              </a:prstGeom>
              <a:blipFill>
                <a:blip r:embed="rId10"/>
                <a:stretch>
                  <a:fillRect l="-3571" b="-1363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5655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接點 21">
            <a:extLst>
              <a:ext uri="{FF2B5EF4-FFF2-40B4-BE49-F238E27FC236}">
                <a16:creationId xmlns:a16="http://schemas.microsoft.com/office/drawing/2014/main" id="{87EF55B5-A23E-0145-91B2-D9EEDC756991}"/>
              </a:ext>
            </a:extLst>
          </p:cNvPr>
          <p:cNvCxnSpPr>
            <a:cxnSpLocks/>
          </p:cNvCxnSpPr>
          <p:nvPr/>
        </p:nvCxnSpPr>
        <p:spPr>
          <a:xfrm>
            <a:off x="706561" y="1591733"/>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1242771C-18DC-1740-A8EB-3163C3857253}"/>
              </a:ext>
            </a:extLst>
          </p:cNvPr>
          <p:cNvSpPr txBox="1"/>
          <p:nvPr/>
        </p:nvSpPr>
        <p:spPr>
          <a:xfrm>
            <a:off x="739175" y="878447"/>
            <a:ext cx="10742877" cy="646331"/>
          </a:xfrm>
          <a:prstGeom prst="rect">
            <a:avLst/>
          </a:prstGeom>
          <a:noFill/>
        </p:spPr>
        <p:txBody>
          <a:bodyPr wrap="none" rtlCol="0">
            <a:spAutoFit/>
          </a:bodyPr>
          <a:lstStyle/>
          <a:p>
            <a:pPr algn="ctr"/>
            <a:r>
              <a:rPr kumimoji="1" lang="en-US" altLang="zh-TW" sz="3600" dirty="0"/>
              <a:t>Photoluminescence decay theory of lifetime measurement</a:t>
            </a:r>
            <a:endParaRPr kumimoji="1" lang="zh-TW" altLang="en-US" sz="3600" dirty="0">
              <a:latin typeface="+mj-lt"/>
            </a:endParaRPr>
          </a:p>
        </p:txBody>
      </p:sp>
      <p:sp>
        <p:nvSpPr>
          <p:cNvPr id="52" name="圓角矩形 51">
            <a:extLst>
              <a:ext uri="{FF2B5EF4-FFF2-40B4-BE49-F238E27FC236}">
                <a16:creationId xmlns:a16="http://schemas.microsoft.com/office/drawing/2014/main" id="{2A024DD0-C95A-F441-9BED-1FC214DAAD8F}"/>
              </a:ext>
            </a:extLst>
          </p:cNvPr>
          <p:cNvSpPr/>
          <p:nvPr/>
        </p:nvSpPr>
        <p:spPr>
          <a:xfrm>
            <a:off x="9414099" y="3042105"/>
            <a:ext cx="1611255" cy="32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i="1" dirty="0"/>
              <a:t>n</a:t>
            </a:r>
            <a:r>
              <a:rPr kumimoji="1" lang="en-US" altLang="zh-TW" dirty="0"/>
              <a:t>-type InP</a:t>
            </a:r>
            <a:endParaRPr kumimoji="1" lang="zh-TW" altLang="en-US" dirty="0"/>
          </a:p>
        </p:txBody>
      </p:sp>
      <p:sp>
        <p:nvSpPr>
          <p:cNvPr id="45" name="向右箭號 44">
            <a:extLst>
              <a:ext uri="{FF2B5EF4-FFF2-40B4-BE49-F238E27FC236}">
                <a16:creationId xmlns:a16="http://schemas.microsoft.com/office/drawing/2014/main" id="{9F940BC5-2574-184D-905F-FD97FE85CD12}"/>
              </a:ext>
            </a:extLst>
          </p:cNvPr>
          <p:cNvSpPr/>
          <p:nvPr/>
        </p:nvSpPr>
        <p:spPr>
          <a:xfrm rot="5400000">
            <a:off x="9825541" y="3688931"/>
            <a:ext cx="791305" cy="454272"/>
          </a:xfrm>
          <a:prstGeom prst="stripedRightArrow">
            <a:avLst/>
          </a:prstGeom>
          <a:gradFill flip="none" rotWithShape="1">
            <a:gsLst>
              <a:gs pos="37000">
                <a:schemeClr val="accent1">
                  <a:lumMod val="5000"/>
                  <a:lumOff val="95000"/>
                </a:schemeClr>
              </a:gs>
              <a:gs pos="81000">
                <a:srgbClr val="FFFF00">
                  <a:lumMod val="96000"/>
                </a:srgbClr>
              </a:gs>
              <a:gs pos="73000">
                <a:srgbClr val="FFFF00"/>
              </a:gs>
              <a:gs pos="100000">
                <a:srgbClr val="FFFF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a:extLst>
              <a:ext uri="{FF2B5EF4-FFF2-40B4-BE49-F238E27FC236}">
                <a16:creationId xmlns:a16="http://schemas.microsoft.com/office/drawing/2014/main" id="{8691DD40-D00D-A646-8367-D763D2C2BA97}"/>
              </a:ext>
            </a:extLst>
          </p:cNvPr>
          <p:cNvSpPr/>
          <p:nvPr/>
        </p:nvSpPr>
        <p:spPr>
          <a:xfrm>
            <a:off x="9308986" y="4429669"/>
            <a:ext cx="1821480" cy="148156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8" name="直線箭頭接點 7">
            <a:extLst>
              <a:ext uri="{FF2B5EF4-FFF2-40B4-BE49-F238E27FC236}">
                <a16:creationId xmlns:a16="http://schemas.microsoft.com/office/drawing/2014/main" id="{319967EA-1C09-B74E-8AF1-90C81B6C2CE4}"/>
              </a:ext>
            </a:extLst>
          </p:cNvPr>
          <p:cNvCxnSpPr/>
          <p:nvPr/>
        </p:nvCxnSpPr>
        <p:spPr>
          <a:xfrm>
            <a:off x="9512188" y="5741955"/>
            <a:ext cx="11227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箭頭接點 47">
            <a:extLst>
              <a:ext uri="{FF2B5EF4-FFF2-40B4-BE49-F238E27FC236}">
                <a16:creationId xmlns:a16="http://schemas.microsoft.com/office/drawing/2014/main" id="{F98B622B-8C1E-9149-9BCD-37E2BC8D9A93}"/>
              </a:ext>
            </a:extLst>
          </p:cNvPr>
          <p:cNvCxnSpPr>
            <a:cxnSpLocks/>
          </p:cNvCxnSpPr>
          <p:nvPr/>
        </p:nvCxnSpPr>
        <p:spPr>
          <a:xfrm flipV="1">
            <a:off x="9522901" y="4787044"/>
            <a:ext cx="0" cy="9549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手繪多邊形 24">
            <a:extLst>
              <a:ext uri="{FF2B5EF4-FFF2-40B4-BE49-F238E27FC236}">
                <a16:creationId xmlns:a16="http://schemas.microsoft.com/office/drawing/2014/main" id="{5B13E9C5-D982-1D42-84A3-74B9FD42D710}"/>
              </a:ext>
            </a:extLst>
          </p:cNvPr>
          <p:cNvSpPr/>
          <p:nvPr/>
        </p:nvSpPr>
        <p:spPr>
          <a:xfrm>
            <a:off x="9545429" y="5119385"/>
            <a:ext cx="717683" cy="622570"/>
          </a:xfrm>
          <a:custGeom>
            <a:avLst/>
            <a:gdLst>
              <a:gd name="connsiteX0" fmla="*/ 0 w 920885"/>
              <a:gd name="connsiteY0" fmla="*/ 622570 h 622570"/>
              <a:gd name="connsiteX1" fmla="*/ 12970 w 920885"/>
              <a:gd name="connsiteY1" fmla="*/ 421532 h 622570"/>
              <a:gd name="connsiteX2" fmla="*/ 19455 w 920885"/>
              <a:gd name="connsiteY2" fmla="*/ 395592 h 622570"/>
              <a:gd name="connsiteX3" fmla="*/ 32425 w 920885"/>
              <a:gd name="connsiteY3" fmla="*/ 311285 h 622570"/>
              <a:gd name="connsiteX4" fmla="*/ 38910 w 920885"/>
              <a:gd name="connsiteY4" fmla="*/ 278860 h 622570"/>
              <a:gd name="connsiteX5" fmla="*/ 51881 w 920885"/>
              <a:gd name="connsiteY5" fmla="*/ 239949 h 622570"/>
              <a:gd name="connsiteX6" fmla="*/ 58366 w 920885"/>
              <a:gd name="connsiteY6" fmla="*/ 194553 h 622570"/>
              <a:gd name="connsiteX7" fmla="*/ 71336 w 920885"/>
              <a:gd name="connsiteY7" fmla="*/ 155643 h 622570"/>
              <a:gd name="connsiteX8" fmla="*/ 77821 w 920885"/>
              <a:gd name="connsiteY8" fmla="*/ 136187 h 622570"/>
              <a:gd name="connsiteX9" fmla="*/ 90791 w 920885"/>
              <a:gd name="connsiteY9" fmla="*/ 71336 h 622570"/>
              <a:gd name="connsiteX10" fmla="*/ 97276 w 920885"/>
              <a:gd name="connsiteY10" fmla="*/ 51881 h 622570"/>
              <a:gd name="connsiteX11" fmla="*/ 110247 w 920885"/>
              <a:gd name="connsiteY11" fmla="*/ 6485 h 622570"/>
              <a:gd name="connsiteX12" fmla="*/ 129702 w 920885"/>
              <a:gd name="connsiteY12" fmla="*/ 0 h 622570"/>
              <a:gd name="connsiteX13" fmla="*/ 181583 w 920885"/>
              <a:gd name="connsiteY13" fmla="*/ 6485 h 622570"/>
              <a:gd name="connsiteX14" fmla="*/ 207523 w 920885"/>
              <a:gd name="connsiteY14" fmla="*/ 38911 h 622570"/>
              <a:gd name="connsiteX15" fmla="*/ 220493 w 920885"/>
              <a:gd name="connsiteY15" fmla="*/ 77822 h 622570"/>
              <a:gd name="connsiteX16" fmla="*/ 233464 w 920885"/>
              <a:gd name="connsiteY16" fmla="*/ 90792 h 622570"/>
              <a:gd name="connsiteX17" fmla="*/ 259404 w 920885"/>
              <a:gd name="connsiteY17" fmla="*/ 129702 h 622570"/>
              <a:gd name="connsiteX18" fmla="*/ 265889 w 920885"/>
              <a:gd name="connsiteY18" fmla="*/ 149158 h 622570"/>
              <a:gd name="connsiteX19" fmla="*/ 291830 w 920885"/>
              <a:gd name="connsiteY19" fmla="*/ 181583 h 622570"/>
              <a:gd name="connsiteX20" fmla="*/ 304800 w 920885"/>
              <a:gd name="connsiteY20" fmla="*/ 201039 h 622570"/>
              <a:gd name="connsiteX21" fmla="*/ 311285 w 920885"/>
              <a:gd name="connsiteY21" fmla="*/ 226979 h 622570"/>
              <a:gd name="connsiteX22" fmla="*/ 330740 w 920885"/>
              <a:gd name="connsiteY22" fmla="*/ 239949 h 622570"/>
              <a:gd name="connsiteX23" fmla="*/ 343710 w 920885"/>
              <a:gd name="connsiteY23" fmla="*/ 259405 h 622570"/>
              <a:gd name="connsiteX24" fmla="*/ 356681 w 920885"/>
              <a:gd name="connsiteY24" fmla="*/ 272375 h 622570"/>
              <a:gd name="connsiteX25" fmla="*/ 395591 w 920885"/>
              <a:gd name="connsiteY25" fmla="*/ 324256 h 622570"/>
              <a:gd name="connsiteX26" fmla="*/ 415047 w 920885"/>
              <a:gd name="connsiteY26" fmla="*/ 337226 h 622570"/>
              <a:gd name="connsiteX27" fmla="*/ 447472 w 920885"/>
              <a:gd name="connsiteY27" fmla="*/ 369651 h 622570"/>
              <a:gd name="connsiteX28" fmla="*/ 460442 w 920885"/>
              <a:gd name="connsiteY28" fmla="*/ 382622 h 622570"/>
              <a:gd name="connsiteX29" fmla="*/ 499353 w 920885"/>
              <a:gd name="connsiteY29" fmla="*/ 395592 h 622570"/>
              <a:gd name="connsiteX30" fmla="*/ 518808 w 920885"/>
              <a:gd name="connsiteY30" fmla="*/ 402077 h 622570"/>
              <a:gd name="connsiteX31" fmla="*/ 544749 w 920885"/>
              <a:gd name="connsiteY31" fmla="*/ 434502 h 622570"/>
              <a:gd name="connsiteX32" fmla="*/ 564204 w 920885"/>
              <a:gd name="connsiteY32" fmla="*/ 440987 h 622570"/>
              <a:gd name="connsiteX33" fmla="*/ 616085 w 920885"/>
              <a:gd name="connsiteY33" fmla="*/ 466928 h 622570"/>
              <a:gd name="connsiteX34" fmla="*/ 616085 w 920885"/>
              <a:gd name="connsiteY34" fmla="*/ 466928 h 622570"/>
              <a:gd name="connsiteX35" fmla="*/ 635540 w 920885"/>
              <a:gd name="connsiteY35" fmla="*/ 479898 h 622570"/>
              <a:gd name="connsiteX36" fmla="*/ 674451 w 920885"/>
              <a:gd name="connsiteY36" fmla="*/ 492868 h 622570"/>
              <a:gd name="connsiteX37" fmla="*/ 693906 w 920885"/>
              <a:gd name="connsiteY37" fmla="*/ 499353 h 622570"/>
              <a:gd name="connsiteX38" fmla="*/ 713361 w 920885"/>
              <a:gd name="connsiteY38" fmla="*/ 512324 h 622570"/>
              <a:gd name="connsiteX39" fmla="*/ 752272 w 920885"/>
              <a:gd name="connsiteY39" fmla="*/ 525294 h 622570"/>
              <a:gd name="connsiteX40" fmla="*/ 771727 w 920885"/>
              <a:gd name="connsiteY40" fmla="*/ 531779 h 622570"/>
              <a:gd name="connsiteX41" fmla="*/ 797668 w 920885"/>
              <a:gd name="connsiteY41" fmla="*/ 538264 h 622570"/>
              <a:gd name="connsiteX42" fmla="*/ 836578 w 920885"/>
              <a:gd name="connsiteY42" fmla="*/ 551234 h 622570"/>
              <a:gd name="connsiteX43" fmla="*/ 875489 w 920885"/>
              <a:gd name="connsiteY43" fmla="*/ 564205 h 622570"/>
              <a:gd name="connsiteX44" fmla="*/ 894944 w 920885"/>
              <a:gd name="connsiteY44" fmla="*/ 577175 h 622570"/>
              <a:gd name="connsiteX45" fmla="*/ 907915 w 920885"/>
              <a:gd name="connsiteY45" fmla="*/ 590145 h 622570"/>
              <a:gd name="connsiteX46" fmla="*/ 920885 w 920885"/>
              <a:gd name="connsiteY46" fmla="*/ 590145 h 6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0885" h="622570">
                <a:moveTo>
                  <a:pt x="0" y="622570"/>
                </a:moveTo>
                <a:cubicBezTo>
                  <a:pt x="2584" y="568303"/>
                  <a:pt x="4322" y="482071"/>
                  <a:pt x="12970" y="421532"/>
                </a:cubicBezTo>
                <a:cubicBezTo>
                  <a:pt x="14230" y="412709"/>
                  <a:pt x="17293" y="404239"/>
                  <a:pt x="19455" y="395592"/>
                </a:cubicBezTo>
                <a:cubicBezTo>
                  <a:pt x="29665" y="303702"/>
                  <a:pt x="19945" y="367447"/>
                  <a:pt x="32425" y="311285"/>
                </a:cubicBezTo>
                <a:cubicBezTo>
                  <a:pt x="34816" y="300525"/>
                  <a:pt x="36010" y="289494"/>
                  <a:pt x="38910" y="278860"/>
                </a:cubicBezTo>
                <a:cubicBezTo>
                  <a:pt x="42507" y="265670"/>
                  <a:pt x="51881" y="239949"/>
                  <a:pt x="51881" y="239949"/>
                </a:cubicBezTo>
                <a:cubicBezTo>
                  <a:pt x="54043" y="224817"/>
                  <a:pt x="54929" y="209447"/>
                  <a:pt x="58366" y="194553"/>
                </a:cubicBezTo>
                <a:cubicBezTo>
                  <a:pt x="61440" y="181232"/>
                  <a:pt x="67013" y="168613"/>
                  <a:pt x="71336" y="155643"/>
                </a:cubicBezTo>
                <a:cubicBezTo>
                  <a:pt x="73498" y="149158"/>
                  <a:pt x="76480" y="142890"/>
                  <a:pt x="77821" y="136187"/>
                </a:cubicBezTo>
                <a:cubicBezTo>
                  <a:pt x="82144" y="114570"/>
                  <a:pt x="83820" y="92250"/>
                  <a:pt x="90791" y="71336"/>
                </a:cubicBezTo>
                <a:cubicBezTo>
                  <a:pt x="92953" y="64851"/>
                  <a:pt x="95398" y="58454"/>
                  <a:pt x="97276" y="51881"/>
                </a:cubicBezTo>
                <a:cubicBezTo>
                  <a:pt x="97344" y="51642"/>
                  <a:pt x="107136" y="9596"/>
                  <a:pt x="110247" y="6485"/>
                </a:cubicBezTo>
                <a:cubicBezTo>
                  <a:pt x="115081" y="1651"/>
                  <a:pt x="123217" y="2162"/>
                  <a:pt x="129702" y="0"/>
                </a:cubicBezTo>
                <a:cubicBezTo>
                  <a:pt x="146996" y="2162"/>
                  <a:pt x="164890" y="1477"/>
                  <a:pt x="181583" y="6485"/>
                </a:cubicBezTo>
                <a:cubicBezTo>
                  <a:pt x="188492" y="8558"/>
                  <a:pt x="205912" y="35286"/>
                  <a:pt x="207523" y="38911"/>
                </a:cubicBezTo>
                <a:cubicBezTo>
                  <a:pt x="213076" y="51405"/>
                  <a:pt x="210825" y="68155"/>
                  <a:pt x="220493" y="77822"/>
                </a:cubicBezTo>
                <a:cubicBezTo>
                  <a:pt x="224817" y="82145"/>
                  <a:pt x="229795" y="85901"/>
                  <a:pt x="233464" y="90792"/>
                </a:cubicBezTo>
                <a:cubicBezTo>
                  <a:pt x="242817" y="103262"/>
                  <a:pt x="259404" y="129702"/>
                  <a:pt x="259404" y="129702"/>
                </a:cubicBezTo>
                <a:cubicBezTo>
                  <a:pt x="261566" y="136187"/>
                  <a:pt x="262832" y="143044"/>
                  <a:pt x="265889" y="149158"/>
                </a:cubicBezTo>
                <a:cubicBezTo>
                  <a:pt x="279197" y="175775"/>
                  <a:pt x="275743" y="161474"/>
                  <a:pt x="291830" y="181583"/>
                </a:cubicBezTo>
                <a:cubicBezTo>
                  <a:pt x="296699" y="187669"/>
                  <a:pt x="300477" y="194554"/>
                  <a:pt x="304800" y="201039"/>
                </a:cubicBezTo>
                <a:cubicBezTo>
                  <a:pt x="306962" y="209686"/>
                  <a:pt x="306341" y="219563"/>
                  <a:pt x="311285" y="226979"/>
                </a:cubicBezTo>
                <a:cubicBezTo>
                  <a:pt x="315608" y="233464"/>
                  <a:pt x="325229" y="234438"/>
                  <a:pt x="330740" y="239949"/>
                </a:cubicBezTo>
                <a:cubicBezTo>
                  <a:pt x="336251" y="245460"/>
                  <a:pt x="338841" y="253319"/>
                  <a:pt x="343710" y="259405"/>
                </a:cubicBezTo>
                <a:cubicBezTo>
                  <a:pt x="347530" y="264179"/>
                  <a:pt x="353012" y="267484"/>
                  <a:pt x="356681" y="272375"/>
                </a:cubicBezTo>
                <a:cubicBezTo>
                  <a:pt x="372234" y="293112"/>
                  <a:pt x="377003" y="309386"/>
                  <a:pt x="395591" y="324256"/>
                </a:cubicBezTo>
                <a:cubicBezTo>
                  <a:pt x="401677" y="329125"/>
                  <a:pt x="408562" y="332903"/>
                  <a:pt x="415047" y="337226"/>
                </a:cubicBezTo>
                <a:cubicBezTo>
                  <a:pt x="437283" y="370579"/>
                  <a:pt x="416590" y="344944"/>
                  <a:pt x="447472" y="369651"/>
                </a:cubicBezTo>
                <a:cubicBezTo>
                  <a:pt x="452246" y="373471"/>
                  <a:pt x="454973" y="379888"/>
                  <a:pt x="460442" y="382622"/>
                </a:cubicBezTo>
                <a:cubicBezTo>
                  <a:pt x="472670" y="388736"/>
                  <a:pt x="486383" y="391269"/>
                  <a:pt x="499353" y="395592"/>
                </a:cubicBezTo>
                <a:lnTo>
                  <a:pt x="518808" y="402077"/>
                </a:lnTo>
                <a:cubicBezTo>
                  <a:pt x="524700" y="410916"/>
                  <a:pt x="534480" y="428341"/>
                  <a:pt x="544749" y="434502"/>
                </a:cubicBezTo>
                <a:cubicBezTo>
                  <a:pt x="550611" y="438019"/>
                  <a:pt x="557719" y="438825"/>
                  <a:pt x="564204" y="440987"/>
                </a:cubicBezTo>
                <a:cubicBezTo>
                  <a:pt x="586841" y="463626"/>
                  <a:pt x="571373" y="452025"/>
                  <a:pt x="616085" y="466928"/>
                </a:cubicBezTo>
                <a:lnTo>
                  <a:pt x="616085" y="466928"/>
                </a:lnTo>
                <a:cubicBezTo>
                  <a:pt x="622570" y="471251"/>
                  <a:pt x="628418" y="476733"/>
                  <a:pt x="635540" y="479898"/>
                </a:cubicBezTo>
                <a:cubicBezTo>
                  <a:pt x="648034" y="485451"/>
                  <a:pt x="661481" y="488545"/>
                  <a:pt x="674451" y="492868"/>
                </a:cubicBezTo>
                <a:lnTo>
                  <a:pt x="693906" y="499353"/>
                </a:lnTo>
                <a:cubicBezTo>
                  <a:pt x="700391" y="503677"/>
                  <a:pt x="706239" y="509158"/>
                  <a:pt x="713361" y="512324"/>
                </a:cubicBezTo>
                <a:cubicBezTo>
                  <a:pt x="725854" y="517877"/>
                  <a:pt x="739302" y="520971"/>
                  <a:pt x="752272" y="525294"/>
                </a:cubicBezTo>
                <a:cubicBezTo>
                  <a:pt x="758757" y="527456"/>
                  <a:pt x="765095" y="530121"/>
                  <a:pt x="771727" y="531779"/>
                </a:cubicBezTo>
                <a:cubicBezTo>
                  <a:pt x="780374" y="533941"/>
                  <a:pt x="789131" y="535703"/>
                  <a:pt x="797668" y="538264"/>
                </a:cubicBezTo>
                <a:cubicBezTo>
                  <a:pt x="810763" y="542192"/>
                  <a:pt x="823608" y="546911"/>
                  <a:pt x="836578" y="551234"/>
                </a:cubicBezTo>
                <a:cubicBezTo>
                  <a:pt x="836583" y="551236"/>
                  <a:pt x="875484" y="564201"/>
                  <a:pt x="875489" y="564205"/>
                </a:cubicBezTo>
                <a:cubicBezTo>
                  <a:pt x="881974" y="568528"/>
                  <a:pt x="888858" y="572306"/>
                  <a:pt x="894944" y="577175"/>
                </a:cubicBezTo>
                <a:cubicBezTo>
                  <a:pt x="899719" y="580995"/>
                  <a:pt x="902446" y="587411"/>
                  <a:pt x="907915" y="590145"/>
                </a:cubicBezTo>
                <a:cubicBezTo>
                  <a:pt x="911782" y="592078"/>
                  <a:pt x="916562" y="590145"/>
                  <a:pt x="920885" y="59014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9" name="文字方塊 48">
            <a:extLst>
              <a:ext uri="{FF2B5EF4-FFF2-40B4-BE49-F238E27FC236}">
                <a16:creationId xmlns:a16="http://schemas.microsoft.com/office/drawing/2014/main" id="{258ED5C6-FA7C-314A-AF9D-D355CA91E6E4}"/>
              </a:ext>
            </a:extLst>
          </p:cNvPr>
          <p:cNvSpPr txBox="1"/>
          <p:nvPr/>
        </p:nvSpPr>
        <p:spPr>
          <a:xfrm>
            <a:off x="9344165" y="4459209"/>
            <a:ext cx="875561" cy="338554"/>
          </a:xfrm>
          <a:prstGeom prst="rect">
            <a:avLst/>
          </a:prstGeom>
          <a:noFill/>
        </p:spPr>
        <p:txBody>
          <a:bodyPr wrap="none" rtlCol="0">
            <a:spAutoFit/>
          </a:bodyPr>
          <a:lstStyle/>
          <a:p>
            <a:r>
              <a:rPr kumimoji="1" lang="en-US" altLang="zh-TW" sz="1600" dirty="0">
                <a:solidFill>
                  <a:schemeClr val="bg1"/>
                </a:solidFill>
              </a:rPr>
              <a:t>Intensity</a:t>
            </a:r>
            <a:endParaRPr kumimoji="1" lang="zh-TW" altLang="en-US" sz="1600" dirty="0">
              <a:solidFill>
                <a:schemeClr val="bg1"/>
              </a:solidFill>
            </a:endParaRPr>
          </a:p>
        </p:txBody>
      </p:sp>
      <p:sp>
        <p:nvSpPr>
          <p:cNvPr id="50" name="文字方塊 49">
            <a:extLst>
              <a:ext uri="{FF2B5EF4-FFF2-40B4-BE49-F238E27FC236}">
                <a16:creationId xmlns:a16="http://schemas.microsoft.com/office/drawing/2014/main" id="{1437AD2C-A899-4E41-9B94-DC6CA386DBF6}"/>
              </a:ext>
            </a:extLst>
          </p:cNvPr>
          <p:cNvSpPr txBox="1"/>
          <p:nvPr/>
        </p:nvSpPr>
        <p:spPr>
          <a:xfrm>
            <a:off x="10570519" y="5553223"/>
            <a:ext cx="601447" cy="338554"/>
          </a:xfrm>
          <a:prstGeom prst="rect">
            <a:avLst/>
          </a:prstGeom>
          <a:noFill/>
        </p:spPr>
        <p:txBody>
          <a:bodyPr wrap="none" rtlCol="0">
            <a:spAutoFit/>
          </a:bodyPr>
          <a:lstStyle/>
          <a:p>
            <a:r>
              <a:rPr kumimoji="1" lang="en-US" altLang="zh-TW" sz="1600" dirty="0">
                <a:solidFill>
                  <a:schemeClr val="bg1"/>
                </a:solidFill>
              </a:rPr>
              <a:t>Time</a:t>
            </a:r>
            <a:endParaRPr kumimoji="1" lang="zh-TW" altLang="en-US" sz="1600" dirty="0">
              <a:solidFill>
                <a:schemeClr val="bg1"/>
              </a:solidFill>
            </a:endParaRPr>
          </a:p>
        </p:txBody>
      </p: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43414C4D-AA7C-414E-A608-DC52EA9DFBA6}"/>
                  </a:ext>
                </a:extLst>
              </p:cNvPr>
              <p:cNvSpPr txBox="1"/>
              <p:nvPr/>
            </p:nvSpPr>
            <p:spPr>
              <a:xfrm>
                <a:off x="9694326" y="2548389"/>
                <a:ext cx="10508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i="1" smtClean="0">
                          <a:latin typeface="Cambria Math" panose="02040503050406030204" pitchFamily="18" charset="0"/>
                        </a:rPr>
                        <m:t>∆</m:t>
                      </m:r>
                      <m:r>
                        <a:rPr kumimoji="1" lang="en-US" altLang="zh-TW" b="0" i="1" smtClean="0">
                          <a:latin typeface="Cambria Math" panose="02040503050406030204" pitchFamily="18" charset="0"/>
                        </a:rPr>
                        <m:t>𝑛</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r>
                            <a:rPr kumimoji="1" lang="en-US" altLang="zh-TW" i="1">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rPr>
                            <m:t>0</m:t>
                          </m:r>
                        </m:e>
                      </m:d>
                    </m:oMath>
                  </m:oMathPara>
                </a14:m>
                <a:endParaRPr kumimoji="1" lang="zh-TW" altLang="en-US" dirty="0"/>
              </a:p>
            </p:txBody>
          </p:sp>
        </mc:Choice>
        <mc:Fallback xmlns="">
          <p:sp>
            <p:nvSpPr>
              <p:cNvPr id="54" name="文字方塊 53">
                <a:extLst>
                  <a:ext uri="{FF2B5EF4-FFF2-40B4-BE49-F238E27FC236}">
                    <a16:creationId xmlns:a16="http://schemas.microsoft.com/office/drawing/2014/main" id="{43414C4D-AA7C-414E-A608-DC52EA9DFBA6}"/>
                  </a:ext>
                </a:extLst>
              </p:cNvPr>
              <p:cNvSpPr txBox="1">
                <a:spLocks noRot="1" noChangeAspect="1" noMove="1" noResize="1" noEditPoints="1" noAdjustHandles="1" noChangeArrowheads="1" noChangeShapeType="1" noTextEdit="1"/>
              </p:cNvSpPr>
              <p:nvPr/>
            </p:nvSpPr>
            <p:spPr>
              <a:xfrm>
                <a:off x="9694326" y="2548389"/>
                <a:ext cx="1050800" cy="276999"/>
              </a:xfrm>
              <a:prstGeom prst="rect">
                <a:avLst/>
              </a:prstGeom>
              <a:blipFill>
                <a:blip r:embed="rId2"/>
                <a:stretch>
                  <a:fillRect l="-3571" b="-13636"/>
                </a:stretch>
              </a:blipFill>
            </p:spPr>
            <p:txBody>
              <a:bodyPr/>
              <a:lstStyle/>
              <a:p>
                <a:r>
                  <a:rPr lang="zh-TW" altLang="en-US">
                    <a:noFill/>
                  </a:rPr>
                  <a:t> </a:t>
                </a:r>
              </a:p>
            </p:txBody>
          </p:sp>
        </mc:Fallback>
      </mc:AlternateContent>
      <p:cxnSp>
        <p:nvCxnSpPr>
          <p:cNvPr id="65" name="直線箭頭接點 64">
            <a:extLst>
              <a:ext uri="{FF2B5EF4-FFF2-40B4-BE49-F238E27FC236}">
                <a16:creationId xmlns:a16="http://schemas.microsoft.com/office/drawing/2014/main" id="{52FC0A51-3DA6-4446-9BF5-4A6835733AE6}"/>
              </a:ext>
            </a:extLst>
          </p:cNvPr>
          <p:cNvCxnSpPr/>
          <p:nvPr/>
        </p:nvCxnSpPr>
        <p:spPr>
          <a:xfrm>
            <a:off x="11308742" y="2857295"/>
            <a:ext cx="0" cy="823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A98E568C-6D98-A447-8756-2410D8D04086}"/>
                  </a:ext>
                </a:extLst>
              </p:cNvPr>
              <p:cNvSpPr/>
              <p:nvPr/>
            </p:nvSpPr>
            <p:spPr>
              <a:xfrm>
                <a:off x="11114504" y="3622921"/>
                <a:ext cx="415498"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𝑥</m:t>
                      </m:r>
                    </m:oMath>
                  </m:oMathPara>
                </a14:m>
                <a:endParaRPr lang="zh-TW" altLang="en-US" dirty="0"/>
              </a:p>
            </p:txBody>
          </p:sp>
        </mc:Choice>
        <mc:Fallback xmlns="">
          <p:sp>
            <p:nvSpPr>
              <p:cNvPr id="66" name="矩形 65">
                <a:extLst>
                  <a:ext uri="{FF2B5EF4-FFF2-40B4-BE49-F238E27FC236}">
                    <a16:creationId xmlns:a16="http://schemas.microsoft.com/office/drawing/2014/main" id="{A98E568C-6D98-A447-8756-2410D8D04086}"/>
                  </a:ext>
                </a:extLst>
              </p:cNvPr>
              <p:cNvSpPr>
                <a:spLocks noRot="1" noChangeAspect="1" noMove="1" noResize="1" noEditPoints="1" noAdjustHandles="1" noChangeArrowheads="1" noChangeShapeType="1" noTextEdit="1"/>
              </p:cNvSpPr>
              <p:nvPr/>
            </p:nvSpPr>
            <p:spPr>
              <a:xfrm>
                <a:off x="11114504" y="3622921"/>
                <a:ext cx="415498" cy="33855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911D6629-2AF8-8C49-B4DE-3D30A2106BEF}"/>
                  </a:ext>
                </a:extLst>
              </p:cNvPr>
              <p:cNvSpPr txBox="1"/>
              <p:nvPr/>
            </p:nvSpPr>
            <p:spPr>
              <a:xfrm>
                <a:off x="1024363" y="1824838"/>
                <a:ext cx="1897058"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TW" sz="1600" i="1" smtClean="0">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m:t>
                          </m:r>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𝑡</m:t>
                          </m:r>
                        </m:den>
                      </m:f>
                      <m:r>
                        <a:rPr kumimoji="1" lang="en-US" altLang="zh-TW" sz="1600" b="0" i="1" smtClean="0">
                          <a:latin typeface="Cambria Math" panose="02040503050406030204" pitchFamily="18" charset="0"/>
                          <a:ea typeface="Cambria Math" panose="02040503050406030204" pitchFamily="18" charset="0"/>
                        </a:rPr>
                        <m:t>=</m:t>
                      </m:r>
                      <m:sSub>
                        <m:sSubPr>
                          <m:ctrlPr>
                            <a:rPr kumimoji="1" lang="en-US" altLang="zh-TW" sz="1600" i="1" smtClean="0">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f>
                        <m:fPr>
                          <m:ctrlPr>
                            <a:rPr kumimoji="1" lang="en-US" altLang="zh-TW" sz="1600" i="1" smtClean="0">
                              <a:latin typeface="Cambria Math" panose="02040503050406030204" pitchFamily="18" charset="0"/>
                            </a:rPr>
                          </m:ctrlPr>
                        </m:fPr>
                        <m:num>
                          <m:sSup>
                            <m:sSupPr>
                              <m:ctrlPr>
                                <a:rPr kumimoji="1" lang="en-US" altLang="zh-TW" sz="1600" i="1" smtClean="0">
                                  <a:latin typeface="Cambria Math" panose="02040503050406030204" pitchFamily="18" charset="0"/>
                                </a:rPr>
                              </m:ctrlPr>
                            </m:sSupPr>
                            <m:e>
                              <m:r>
                                <a:rPr kumimoji="1" lang="en-US" altLang="zh-TW" sz="1600" i="1" smtClean="0">
                                  <a:latin typeface="Cambria Math" panose="02040503050406030204" pitchFamily="18" charset="0"/>
                                  <a:ea typeface="Cambria Math" panose="02040503050406030204" pitchFamily="18" charset="0"/>
                                </a:rPr>
                                <m:t>𝜕</m:t>
                              </m:r>
                            </m:e>
                            <m:sup>
                              <m:r>
                                <a:rPr kumimoji="1" lang="en-US" altLang="zh-TW" sz="1600" b="0" i="1" smtClean="0">
                                  <a:latin typeface="Cambria Math" panose="02040503050406030204" pitchFamily="18" charset="0"/>
                                </a:rPr>
                                <m:t>2</m:t>
                              </m:r>
                            </m:sup>
                          </m:sSup>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en-US" altLang="zh-TW" sz="1600" i="1" smtClean="0">
                              <a:latin typeface="Cambria Math" panose="02040503050406030204" pitchFamily="18" charset="0"/>
                              <a:ea typeface="Cambria Math" panose="02040503050406030204" pitchFamily="18" charset="0"/>
                            </a:rPr>
                            <m:t>𝜕</m:t>
                          </m:r>
                          <m:sSup>
                            <m:sSupPr>
                              <m:ctrlPr>
                                <a:rPr kumimoji="1" lang="en-US" altLang="zh-TW" sz="1600" i="1" smtClean="0">
                                  <a:latin typeface="Cambria Math" panose="02040503050406030204" pitchFamily="18" charset="0"/>
                                  <a:ea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𝑥</m:t>
                              </m:r>
                            </m:e>
                            <m:sup>
                              <m:r>
                                <a:rPr kumimoji="1" lang="en-US" altLang="zh-TW" sz="1600" b="0" i="1" smtClean="0">
                                  <a:latin typeface="Cambria Math" panose="02040503050406030204" pitchFamily="18" charset="0"/>
                                  <a:ea typeface="Cambria Math" panose="02040503050406030204" pitchFamily="18" charset="0"/>
                                </a:rPr>
                                <m:t>2</m:t>
                              </m:r>
                            </m:sup>
                          </m:sSup>
                        </m:den>
                      </m:f>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num>
                        <m:den>
                          <m:r>
                            <a:rPr kumimoji="1" lang="zh-TW" altLang="en-US" sz="1600" i="1">
                              <a:latin typeface="Cambria Math" panose="02040503050406030204" pitchFamily="18" charset="0"/>
                            </a:rPr>
                            <m:t>𝜏</m:t>
                          </m:r>
                        </m:den>
                      </m:f>
                    </m:oMath>
                  </m:oMathPara>
                </a14:m>
                <a:endParaRPr kumimoji="1" lang="zh-TW" altLang="en-US" sz="1600" dirty="0"/>
              </a:p>
            </p:txBody>
          </p:sp>
        </mc:Choice>
        <mc:Fallback xmlns="">
          <p:sp>
            <p:nvSpPr>
              <p:cNvPr id="40" name="文字方塊 39">
                <a:extLst>
                  <a:ext uri="{FF2B5EF4-FFF2-40B4-BE49-F238E27FC236}">
                    <a16:creationId xmlns:a16="http://schemas.microsoft.com/office/drawing/2014/main" id="{911D6629-2AF8-8C49-B4DE-3D30A2106BEF}"/>
                  </a:ext>
                </a:extLst>
              </p:cNvPr>
              <p:cNvSpPr txBox="1">
                <a:spLocks noRot="1" noChangeAspect="1" noMove="1" noResize="1" noEditPoints="1" noAdjustHandles="1" noChangeArrowheads="1" noChangeShapeType="1" noTextEdit="1"/>
              </p:cNvSpPr>
              <p:nvPr/>
            </p:nvSpPr>
            <p:spPr>
              <a:xfrm>
                <a:off x="1024363" y="1824838"/>
                <a:ext cx="1897058" cy="494110"/>
              </a:xfrm>
              <a:prstGeom prst="rect">
                <a:avLst/>
              </a:prstGeom>
              <a:blipFill>
                <a:blip r:embed="rId4"/>
                <a:stretch>
                  <a:fillRect l="-2000" b="-1282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F9C6813D-98E0-C046-A867-9E53B3495203}"/>
                  </a:ext>
                </a:extLst>
              </p:cNvPr>
              <p:cNvSpPr txBox="1"/>
              <p:nvPr/>
            </p:nvSpPr>
            <p:spPr>
              <a:xfrm>
                <a:off x="5725791" y="1820094"/>
                <a:ext cx="2375971" cy="575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r>
                        <a:rPr kumimoji="1" lang="en-US" altLang="zh-TW" sz="1600" b="0" i="1" smtClean="0">
                          <a:latin typeface="Cambria Math" panose="02040503050406030204" pitchFamily="18" charset="0"/>
                        </a:rPr>
                        <m:t>=</m:t>
                      </m:r>
                      <m:nary>
                        <m:naryPr>
                          <m:ctrlPr>
                            <a:rPr kumimoji="1" lang="en-US" altLang="zh-TW" sz="1600" b="0" i="1" smtClean="0">
                              <a:latin typeface="Cambria Math" panose="02040503050406030204" pitchFamily="18" charset="0"/>
                            </a:rPr>
                          </m:ctrlPr>
                        </m:naryPr>
                        <m:sub>
                          <m:r>
                            <m:rPr>
                              <m:brk m:alnAt="23"/>
                            </m:rPr>
                            <a:rPr kumimoji="1" lang="en-US" altLang="zh-TW" sz="1600" b="0" i="1" smtClean="0">
                              <a:latin typeface="Cambria Math" panose="02040503050406030204" pitchFamily="18" charset="0"/>
                            </a:rPr>
                            <m:t>𝑉</m:t>
                          </m:r>
                        </m:sub>
                        <m:sup/>
                        <m:e>
                          <m:r>
                            <m:rPr>
                              <m:sty m:val="p"/>
                            </m:rPr>
                            <a:rPr kumimoji="1" lang="en-US" altLang="zh-TW" sz="1600">
                              <a:latin typeface="Cambria Math" panose="02040503050406030204" pitchFamily="18" charset="0"/>
                            </a:rPr>
                            <m:t>exp</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𝛽</m:t>
                              </m:r>
                              <m:r>
                                <a:rPr kumimoji="1" lang="en-US" altLang="zh-TW" sz="1600" i="1">
                                  <a:latin typeface="Cambria Math" panose="02040503050406030204" pitchFamily="18" charset="0"/>
                                  <a:ea typeface="Cambria Math" panose="02040503050406030204" pitchFamily="18" charset="0"/>
                                </a:rPr>
                                <m:t>𝑥</m:t>
                              </m:r>
                            </m:e>
                          </m:d>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 </m:t>
                          </m:r>
                          <m:r>
                            <a:rPr kumimoji="1" lang="en-US" altLang="zh-TW" sz="1600" i="1">
                              <a:latin typeface="Cambria Math" panose="02040503050406030204" pitchFamily="18" charset="0"/>
                              <a:ea typeface="Cambria Math" panose="02040503050406030204" pitchFamily="18" charset="0"/>
                            </a:rPr>
                            <m:t>𝑑</m:t>
                          </m:r>
                          <m:r>
                            <a:rPr kumimoji="1" lang="en-US" altLang="zh-TW" sz="1600" b="0" i="1" smtClean="0">
                              <a:latin typeface="Cambria Math" panose="02040503050406030204" pitchFamily="18" charset="0"/>
                              <a:ea typeface="Cambria Math" panose="02040503050406030204" pitchFamily="18" charset="0"/>
                            </a:rPr>
                            <m:t>𝑉</m:t>
                          </m:r>
                        </m:e>
                      </m:nary>
                    </m:oMath>
                  </m:oMathPara>
                </a14:m>
                <a:endParaRPr kumimoji="1" lang="zh-TW" altLang="en-US" sz="1600" dirty="0"/>
              </a:p>
            </p:txBody>
          </p:sp>
        </mc:Choice>
        <mc:Fallback xmlns="">
          <p:sp>
            <p:nvSpPr>
              <p:cNvPr id="23" name="文字方塊 22">
                <a:extLst>
                  <a:ext uri="{FF2B5EF4-FFF2-40B4-BE49-F238E27FC236}">
                    <a16:creationId xmlns:a16="http://schemas.microsoft.com/office/drawing/2014/main" id="{F9C6813D-98E0-C046-A867-9E53B3495203}"/>
                  </a:ext>
                </a:extLst>
              </p:cNvPr>
              <p:cNvSpPr txBox="1">
                <a:spLocks noRot="1" noChangeAspect="1" noMove="1" noResize="1" noEditPoints="1" noAdjustHandles="1" noChangeArrowheads="1" noChangeShapeType="1" noTextEdit="1"/>
              </p:cNvSpPr>
              <p:nvPr/>
            </p:nvSpPr>
            <p:spPr>
              <a:xfrm>
                <a:off x="5725791" y="1820094"/>
                <a:ext cx="2375971" cy="575286"/>
              </a:xfrm>
              <a:prstGeom prst="rect">
                <a:avLst/>
              </a:prstGeom>
              <a:blipFill>
                <a:blip r:embed="rId5"/>
                <a:stretch>
                  <a:fillRect l="-9574" t="-161702" r="-1064" b="-244681"/>
                </a:stretch>
              </a:blipFill>
            </p:spPr>
            <p:txBody>
              <a:bodyPr/>
              <a:lstStyle/>
              <a:p>
                <a:r>
                  <a:rPr lang="zh-TW" altLang="en-US">
                    <a:noFill/>
                  </a:rPr>
                  <a:t> </a:t>
                </a:r>
              </a:p>
            </p:txBody>
          </p:sp>
        </mc:Fallback>
      </mc:AlternateContent>
      <p:cxnSp>
        <p:nvCxnSpPr>
          <p:cNvPr id="5" name="直線箭頭接點 4">
            <a:extLst>
              <a:ext uri="{FF2B5EF4-FFF2-40B4-BE49-F238E27FC236}">
                <a16:creationId xmlns:a16="http://schemas.microsoft.com/office/drawing/2014/main" id="{205AF08D-3CEA-6B42-9229-542305A15935}"/>
              </a:ext>
            </a:extLst>
          </p:cNvPr>
          <p:cNvCxnSpPr>
            <a:cxnSpLocks/>
          </p:cNvCxnSpPr>
          <p:nvPr/>
        </p:nvCxnSpPr>
        <p:spPr>
          <a:xfrm>
            <a:off x="3366033" y="2110502"/>
            <a:ext cx="21448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2B4C3AE4-278E-0145-A70B-1F14A22405F3}"/>
              </a:ext>
            </a:extLst>
          </p:cNvPr>
          <p:cNvSpPr txBox="1"/>
          <p:nvPr/>
        </p:nvSpPr>
        <p:spPr>
          <a:xfrm>
            <a:off x="3253144" y="2157324"/>
            <a:ext cx="2257778" cy="307777"/>
          </a:xfrm>
          <a:prstGeom prst="rect">
            <a:avLst/>
          </a:prstGeom>
          <a:noFill/>
        </p:spPr>
        <p:txBody>
          <a:bodyPr wrap="square" rtlCol="0">
            <a:spAutoFit/>
          </a:bodyPr>
          <a:lstStyle/>
          <a:p>
            <a:pPr algn="ctr"/>
            <a:r>
              <a:rPr kumimoji="1" lang="en-US" altLang="zh-TW" sz="1400" dirty="0">
                <a:solidFill>
                  <a:srgbClr val="FF0000"/>
                </a:solidFill>
              </a:rPr>
              <a:t>Initial &amp; boundary condition</a:t>
            </a:r>
            <a:endParaRPr kumimoji="1" lang="zh-TW" altLang="en-US" sz="1400" dirty="0">
              <a:solidFill>
                <a:srgbClr val="FF0000"/>
              </a:solidFill>
            </a:endParaRPr>
          </a:p>
        </p:txBody>
      </p: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D48EBBD7-E947-CA48-95BD-15D1B710F23D}"/>
                  </a:ext>
                </a:extLst>
              </p:cNvPr>
              <p:cNvSpPr txBox="1"/>
              <p:nvPr/>
            </p:nvSpPr>
            <p:spPr>
              <a:xfrm>
                <a:off x="3289642" y="1778221"/>
                <a:ext cx="2184781" cy="307777"/>
              </a:xfrm>
              <a:prstGeom prst="rect">
                <a:avLst/>
              </a:prstGeom>
              <a:noFill/>
            </p:spPr>
            <p:txBody>
              <a:bodyPr wrap="square" rtlCol="0">
                <a:spAutoFit/>
              </a:bodyPr>
              <a:lstStyle/>
              <a:p>
                <a:pPr algn="ctr"/>
                <a:r>
                  <a:rPr kumimoji="1" lang="en-US" altLang="zh-TW" sz="1400" dirty="0"/>
                  <a:t>Find </a:t>
                </a:r>
                <a14:m>
                  <m:oMath xmlns:m="http://schemas.openxmlformats.org/officeDocument/2006/math">
                    <m:r>
                      <a:rPr kumimoji="1" lang="en-US" altLang="zh-TW" sz="140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𝑛</m:t>
                    </m:r>
                  </m:oMath>
                </a14:m>
                <a:r>
                  <a:rPr kumimoji="1" lang="en-US" altLang="zh-TW" sz="1400" dirty="0"/>
                  <a:t>  &amp;  Plug in</a:t>
                </a:r>
                <a:endParaRPr kumimoji="1" lang="zh-TW" altLang="en-US" sz="1400" dirty="0"/>
              </a:p>
            </p:txBody>
          </p:sp>
        </mc:Choice>
        <mc:Fallback xmlns="">
          <p:sp>
            <p:nvSpPr>
              <p:cNvPr id="28" name="文字方塊 27">
                <a:extLst>
                  <a:ext uri="{FF2B5EF4-FFF2-40B4-BE49-F238E27FC236}">
                    <a16:creationId xmlns:a16="http://schemas.microsoft.com/office/drawing/2014/main" id="{D48EBBD7-E947-CA48-95BD-15D1B710F23D}"/>
                  </a:ext>
                </a:extLst>
              </p:cNvPr>
              <p:cNvSpPr txBox="1">
                <a:spLocks noRot="1" noChangeAspect="1" noMove="1" noResize="1" noEditPoints="1" noAdjustHandles="1" noChangeArrowheads="1" noChangeShapeType="1" noTextEdit="1"/>
              </p:cNvSpPr>
              <p:nvPr/>
            </p:nvSpPr>
            <p:spPr>
              <a:xfrm>
                <a:off x="3289642" y="1778221"/>
                <a:ext cx="2184781" cy="307777"/>
              </a:xfrm>
              <a:prstGeom prst="rect">
                <a:avLst/>
              </a:prstGeom>
              <a:blipFill>
                <a:blip r:embed="rId6"/>
                <a:stretch>
                  <a:fillRect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BDB2BD8B-4A3C-9049-A80A-0ABF4DE60C04}"/>
                  </a:ext>
                </a:extLst>
              </p:cNvPr>
              <p:cNvSpPr txBox="1"/>
              <p:nvPr/>
            </p:nvSpPr>
            <p:spPr>
              <a:xfrm>
                <a:off x="751097" y="2612570"/>
                <a:ext cx="8232470" cy="338554"/>
              </a:xfrm>
              <a:prstGeom prst="rect">
                <a:avLst/>
              </a:prstGeom>
              <a:noFill/>
            </p:spPr>
            <p:txBody>
              <a:bodyPr wrap="square" rtlCol="0">
                <a:spAutoFit/>
              </a:bodyPr>
              <a:lstStyle/>
              <a:p>
                <a:r>
                  <a:rPr kumimoji="1" lang="en-US" altLang="zh-TW" sz="1600" dirty="0"/>
                  <a:t>We then make the usual transformation, </a:t>
                </a:r>
                <a14:m>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m:t>
                    </m:r>
                    <m:r>
                      <m:rPr>
                        <m:sty m:val="p"/>
                      </m:rPr>
                      <a:rPr kumimoji="1" lang="en-US" altLang="zh-TW" sz="1600" b="0" i="0" smtClean="0">
                        <a:latin typeface="Cambria Math" panose="02040503050406030204" pitchFamily="18" charset="0"/>
                        <a:ea typeface="Cambria Math" panose="02040503050406030204" pitchFamily="18" charset="0"/>
                      </a:rPr>
                      <m:t>exp</m:t>
                    </m:r>
                    <m:d>
                      <m:dPr>
                        <m:ctrlPr>
                          <a:rPr kumimoji="1" lang="en-US" altLang="zh-TW" sz="1600" b="0" i="1" smtClean="0">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𝑡</m:t>
                        </m:r>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𝜏</m:t>
                        </m:r>
                      </m:e>
                    </m:d>
                    <m:r>
                      <a:rPr kumimoji="1" lang="en-US" altLang="zh-TW" sz="1600" b="0" i="1" smtClean="0">
                        <a:latin typeface="Cambria Math" panose="02040503050406030204" pitchFamily="18" charset="0"/>
                        <a:ea typeface="Cambria Math" panose="02040503050406030204" pitchFamily="18" charset="0"/>
                      </a:rPr>
                      <m:t>𝑢</m:t>
                    </m:r>
                    <m:d>
                      <m:dPr>
                        <m:ctrlPr>
                          <a:rPr kumimoji="1" lang="en-US" altLang="zh-TW" sz="1600" b="0" i="1" smtClean="0">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𝑥</m:t>
                        </m:r>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𝑡</m:t>
                        </m:r>
                      </m:e>
                    </m:d>
                  </m:oMath>
                </a14:m>
                <a:r>
                  <a:rPr kumimoji="1" lang="en-US" altLang="zh-TW" sz="1600" dirty="0"/>
                  <a:t>. The continuity equation becomes</a:t>
                </a:r>
                <a:endParaRPr kumimoji="1" lang="zh-TW" altLang="en-US" sz="1600" dirty="0"/>
              </a:p>
            </p:txBody>
          </p:sp>
        </mc:Choice>
        <mc:Fallback xmlns="">
          <p:sp>
            <p:nvSpPr>
              <p:cNvPr id="13" name="文字方塊 12">
                <a:extLst>
                  <a:ext uri="{FF2B5EF4-FFF2-40B4-BE49-F238E27FC236}">
                    <a16:creationId xmlns:a16="http://schemas.microsoft.com/office/drawing/2014/main" id="{BDB2BD8B-4A3C-9049-A80A-0ABF4DE60C04}"/>
                  </a:ext>
                </a:extLst>
              </p:cNvPr>
              <p:cNvSpPr txBox="1">
                <a:spLocks noRot="1" noChangeAspect="1" noMove="1" noResize="1" noEditPoints="1" noAdjustHandles="1" noChangeArrowheads="1" noChangeShapeType="1" noTextEdit="1"/>
              </p:cNvSpPr>
              <p:nvPr/>
            </p:nvSpPr>
            <p:spPr>
              <a:xfrm>
                <a:off x="751097" y="2612570"/>
                <a:ext cx="8232470" cy="338554"/>
              </a:xfrm>
              <a:prstGeom prst="rect">
                <a:avLst/>
              </a:prstGeom>
              <a:blipFill>
                <a:blip r:embed="rId7"/>
                <a:stretch>
                  <a:fillRect l="-308" t="-3704" b="-2222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D6688305-C925-4241-9555-0F06C39537C8}"/>
                  </a:ext>
                </a:extLst>
              </p:cNvPr>
              <p:cNvSpPr txBox="1"/>
              <p:nvPr/>
            </p:nvSpPr>
            <p:spPr>
              <a:xfrm>
                <a:off x="990797" y="3212467"/>
                <a:ext cx="1169294"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f>
                        <m:fPr>
                          <m:ctrlPr>
                            <a:rPr kumimoji="1" lang="en-US" altLang="zh-TW" sz="1600" b="0" i="1" smtClean="0">
                              <a:latin typeface="Cambria Math" panose="02040503050406030204" pitchFamily="18" charset="0"/>
                            </a:rPr>
                          </m:ctrlPr>
                        </m:fPr>
                        <m:num>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m:t>
                              </m:r>
                            </m:e>
                            <m:sup>
                              <m:r>
                                <a:rPr kumimoji="1" lang="en-US" altLang="zh-TW" sz="1600" b="0" i="1" smtClean="0">
                                  <a:latin typeface="Cambria Math" panose="02040503050406030204" pitchFamily="18" charset="0"/>
                                </a:rPr>
                                <m:t>2</m:t>
                              </m:r>
                            </m:sup>
                          </m:sSup>
                          <m:r>
                            <a:rPr kumimoji="1" lang="en-US" altLang="zh-TW" sz="1600" b="0" i="1" smtClean="0">
                              <a:latin typeface="Cambria Math" panose="02040503050406030204" pitchFamily="18" charset="0"/>
                            </a:rPr>
                            <m:t>𝑢</m:t>
                          </m:r>
                        </m:num>
                        <m:den>
                          <m:r>
                            <a:rPr kumimoji="1" lang="en-US" altLang="zh-TW" sz="1600" b="0" i="1" smtClean="0">
                              <a:latin typeface="Cambria Math" panose="02040503050406030204" pitchFamily="18" charset="0"/>
                              <a:ea typeface="Cambria Math" panose="02040503050406030204" pitchFamily="18" charset="0"/>
                            </a:rPr>
                            <m:t>𝜕</m:t>
                          </m:r>
                          <m:sSup>
                            <m:sSupPr>
                              <m:ctrlPr>
                                <a:rPr kumimoji="1" lang="en-US" altLang="zh-TW" sz="1600" b="0" i="1" smtClean="0">
                                  <a:latin typeface="Cambria Math" panose="02040503050406030204" pitchFamily="18" charset="0"/>
                                  <a:ea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𝑥</m:t>
                              </m:r>
                            </m:e>
                            <m:sup>
                              <m:r>
                                <a:rPr kumimoji="1" lang="en-US" altLang="zh-TW" sz="1600" b="0" i="1" smtClean="0">
                                  <a:latin typeface="Cambria Math" panose="02040503050406030204" pitchFamily="18" charset="0"/>
                                  <a:ea typeface="Cambria Math" panose="02040503050406030204" pitchFamily="18" charset="0"/>
                                </a:rPr>
                                <m:t>2</m:t>
                              </m:r>
                            </m:sup>
                          </m:sSup>
                        </m:den>
                      </m:f>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𝑢</m:t>
                          </m:r>
                        </m:num>
                        <m:den>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𝑡</m:t>
                          </m:r>
                        </m:den>
                      </m:f>
                    </m:oMath>
                  </m:oMathPara>
                </a14:m>
                <a:endParaRPr kumimoji="1" lang="zh-TW" altLang="en-US" sz="1600" dirty="0"/>
              </a:p>
            </p:txBody>
          </p:sp>
        </mc:Choice>
        <mc:Fallback xmlns="">
          <p:sp>
            <p:nvSpPr>
              <p:cNvPr id="14" name="文字方塊 13">
                <a:extLst>
                  <a:ext uri="{FF2B5EF4-FFF2-40B4-BE49-F238E27FC236}">
                    <a16:creationId xmlns:a16="http://schemas.microsoft.com/office/drawing/2014/main" id="{D6688305-C925-4241-9555-0F06C39537C8}"/>
                  </a:ext>
                </a:extLst>
              </p:cNvPr>
              <p:cNvSpPr txBox="1">
                <a:spLocks noRot="1" noChangeAspect="1" noMove="1" noResize="1" noEditPoints="1" noAdjustHandles="1" noChangeArrowheads="1" noChangeShapeType="1" noTextEdit="1"/>
              </p:cNvSpPr>
              <p:nvPr/>
            </p:nvSpPr>
            <p:spPr>
              <a:xfrm>
                <a:off x="990797" y="3212467"/>
                <a:ext cx="1169294" cy="494110"/>
              </a:xfrm>
              <a:prstGeom prst="rect">
                <a:avLst/>
              </a:prstGeom>
              <a:blipFill>
                <a:blip r:embed="rId8"/>
                <a:stretch>
                  <a:fillRect l="-3226" r="-1075" b="-12500"/>
                </a:stretch>
              </a:blipFill>
            </p:spPr>
            <p:txBody>
              <a:bodyPr/>
              <a:lstStyle/>
              <a:p>
                <a:r>
                  <a:rPr lang="zh-TW" altLang="en-US">
                    <a:noFill/>
                  </a:rPr>
                  <a:t> </a:t>
                </a:r>
              </a:p>
            </p:txBody>
          </p:sp>
        </mc:Fallback>
      </mc:AlternateContent>
      <p:cxnSp>
        <p:nvCxnSpPr>
          <p:cNvPr id="18" name="直線箭頭接點 17">
            <a:extLst>
              <a:ext uri="{FF2B5EF4-FFF2-40B4-BE49-F238E27FC236}">
                <a16:creationId xmlns:a16="http://schemas.microsoft.com/office/drawing/2014/main" id="{F33E9B0D-199D-3849-A4CE-C4B6E96325EE}"/>
              </a:ext>
            </a:extLst>
          </p:cNvPr>
          <p:cNvCxnSpPr>
            <a:cxnSpLocks/>
          </p:cNvCxnSpPr>
          <p:nvPr/>
        </p:nvCxnSpPr>
        <p:spPr>
          <a:xfrm>
            <a:off x="2431013" y="3487937"/>
            <a:ext cx="21847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1B5C0846-FA4D-764E-8031-428FA9F0C02F}"/>
                  </a:ext>
                </a:extLst>
              </p:cNvPr>
              <p:cNvSpPr txBox="1"/>
              <p:nvPr/>
            </p:nvSpPr>
            <p:spPr>
              <a:xfrm>
                <a:off x="2520920" y="3515939"/>
                <a:ext cx="1989584" cy="307777"/>
              </a:xfrm>
              <a:prstGeom prst="rect">
                <a:avLst/>
              </a:prstGeom>
              <a:noFill/>
            </p:spPr>
            <p:txBody>
              <a:bodyPr wrap="none" rtlCol="0">
                <a:spAutoFit/>
              </a:bodyPr>
              <a:lstStyle/>
              <a:p>
                <a:pPr algn="ctr"/>
                <a:r>
                  <a:rPr kumimoji="1" lang="en-US" altLang="zh-TW" sz="1400" dirty="0"/>
                  <a:t>Laplace transform </a:t>
                </a:r>
                <a:r>
                  <a:rPr kumimoji="1" lang="en-US" altLang="zh-TW" sz="1400" i="1" dirty="0" err="1"/>
                  <a:t>w.r.t</a:t>
                </a:r>
                <a:r>
                  <a:rPr kumimoji="1" lang="en-US" altLang="zh-TW" sz="1400" i="1" dirty="0"/>
                  <a:t>.</a:t>
                </a:r>
                <a:r>
                  <a:rPr kumimoji="1" lang="en-US" altLang="zh-TW" sz="1400" dirty="0"/>
                  <a:t> </a:t>
                </a:r>
                <a14:m>
                  <m:oMath xmlns:m="http://schemas.openxmlformats.org/officeDocument/2006/math">
                    <m:r>
                      <a:rPr kumimoji="1" lang="en-US" altLang="zh-TW" sz="1400" b="0" i="1" smtClean="0">
                        <a:latin typeface="Cambria Math" panose="02040503050406030204" pitchFamily="18" charset="0"/>
                      </a:rPr>
                      <m:t>𝑡</m:t>
                    </m:r>
                  </m:oMath>
                </a14:m>
                <a:endParaRPr kumimoji="1" lang="zh-TW" altLang="en-US" sz="1400" dirty="0"/>
              </a:p>
            </p:txBody>
          </p:sp>
        </mc:Choice>
        <mc:Fallback xmlns="">
          <p:sp>
            <p:nvSpPr>
              <p:cNvPr id="37" name="文字方塊 36">
                <a:extLst>
                  <a:ext uri="{FF2B5EF4-FFF2-40B4-BE49-F238E27FC236}">
                    <a16:creationId xmlns:a16="http://schemas.microsoft.com/office/drawing/2014/main" id="{1B5C0846-FA4D-764E-8031-428FA9F0C02F}"/>
                  </a:ext>
                </a:extLst>
              </p:cNvPr>
              <p:cNvSpPr txBox="1">
                <a:spLocks noRot="1" noChangeAspect="1" noMove="1" noResize="1" noEditPoints="1" noAdjustHandles="1" noChangeArrowheads="1" noChangeShapeType="1" noTextEdit="1"/>
              </p:cNvSpPr>
              <p:nvPr/>
            </p:nvSpPr>
            <p:spPr>
              <a:xfrm>
                <a:off x="2520920" y="3515939"/>
                <a:ext cx="1989584" cy="307777"/>
              </a:xfrm>
              <a:prstGeom prst="rect">
                <a:avLst/>
              </a:prstGeom>
              <a:blipFill>
                <a:blip r:embed="rId9"/>
                <a:stretch>
                  <a:fillRect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E425BE95-3331-B54A-83A9-84079472BC7F}"/>
                  </a:ext>
                </a:extLst>
              </p:cNvPr>
              <p:cNvSpPr txBox="1"/>
              <p:nvPr/>
            </p:nvSpPr>
            <p:spPr>
              <a:xfrm>
                <a:off x="4787073" y="3203509"/>
                <a:ext cx="3311355"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f>
                        <m:fPr>
                          <m:ctrlPr>
                            <a:rPr kumimoji="1" lang="en-US" altLang="zh-TW" sz="1600" b="0" i="1" smtClean="0">
                              <a:latin typeface="Cambria Math" panose="02040503050406030204" pitchFamily="18" charset="0"/>
                            </a:rPr>
                          </m:ctrlPr>
                        </m:fPr>
                        <m:num>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m:t>
                              </m:r>
                            </m:e>
                            <m:sup>
                              <m:r>
                                <a:rPr kumimoji="1" lang="en-US" altLang="zh-TW" sz="1600" b="0" i="1" smtClean="0">
                                  <a:latin typeface="Cambria Math" panose="02040503050406030204" pitchFamily="18" charset="0"/>
                                </a:rPr>
                                <m:t>2</m:t>
                              </m:r>
                            </m:sup>
                          </m:sSup>
                          <m:r>
                            <a:rPr kumimoji="1" lang="en-US" altLang="zh-TW" sz="1600" b="0" i="1" smtClean="0">
                              <a:latin typeface="Cambria Math" panose="02040503050406030204" pitchFamily="18" charset="0"/>
                            </a:rPr>
                            <m:t>𝑈</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𝑥</m:t>
                              </m:r>
                              <m:r>
                                <a:rPr kumimoji="1" lang="en-US" altLang="zh-TW" sz="1600" i="1">
                                  <a:latin typeface="Cambria Math" panose="02040503050406030204" pitchFamily="18" charset="0"/>
                                </a:rPr>
                                <m:t>,</m:t>
                              </m:r>
                              <m:r>
                                <a:rPr kumimoji="1" lang="en-US" altLang="zh-TW" sz="1600" i="1">
                                  <a:latin typeface="Cambria Math" panose="02040503050406030204" pitchFamily="18" charset="0"/>
                                </a:rPr>
                                <m:t>𝑠</m:t>
                              </m:r>
                            </m:e>
                          </m:d>
                        </m:num>
                        <m:den>
                          <m:r>
                            <a:rPr kumimoji="1" lang="en-US" altLang="zh-TW" sz="1600" b="0" i="1" smtClean="0">
                              <a:latin typeface="Cambria Math" panose="02040503050406030204" pitchFamily="18" charset="0"/>
                              <a:ea typeface="Cambria Math" panose="02040503050406030204" pitchFamily="18" charset="0"/>
                            </a:rPr>
                            <m:t>𝜕</m:t>
                          </m:r>
                          <m:sSup>
                            <m:sSupPr>
                              <m:ctrlPr>
                                <a:rPr kumimoji="1" lang="en-US" altLang="zh-TW" sz="1600" b="0" i="1" smtClean="0">
                                  <a:latin typeface="Cambria Math" panose="02040503050406030204" pitchFamily="18" charset="0"/>
                                  <a:ea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𝑥</m:t>
                              </m:r>
                            </m:e>
                            <m:sup>
                              <m:r>
                                <a:rPr kumimoji="1" lang="en-US" altLang="zh-TW" sz="1600" b="0" i="1" smtClean="0">
                                  <a:latin typeface="Cambria Math" panose="02040503050406030204" pitchFamily="18" charset="0"/>
                                  <a:ea typeface="Cambria Math" panose="02040503050406030204" pitchFamily="18" charset="0"/>
                                </a:rPr>
                                <m:t>2</m:t>
                              </m:r>
                            </m:sup>
                          </m:sSup>
                        </m:den>
                      </m:f>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𝑠𝑈</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𝑥</m:t>
                          </m:r>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𝑠</m:t>
                          </m:r>
                        </m:e>
                      </m:d>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𝑢</m:t>
                      </m:r>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𝑥</m:t>
                      </m:r>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𝑡</m:t>
                      </m:r>
                      <m:r>
                        <a:rPr kumimoji="1" lang="en-US" altLang="zh-TW" sz="1600" b="0" i="1" smtClean="0">
                          <a:latin typeface="Cambria Math" panose="02040503050406030204" pitchFamily="18" charset="0"/>
                        </a:rPr>
                        <m:t>=0)</m:t>
                      </m:r>
                    </m:oMath>
                  </m:oMathPara>
                </a14:m>
                <a:endParaRPr kumimoji="1" lang="zh-TW" altLang="en-US" sz="1600" dirty="0"/>
              </a:p>
            </p:txBody>
          </p:sp>
        </mc:Choice>
        <mc:Fallback xmlns="">
          <p:sp>
            <p:nvSpPr>
              <p:cNvPr id="38" name="文字方塊 37">
                <a:extLst>
                  <a:ext uri="{FF2B5EF4-FFF2-40B4-BE49-F238E27FC236}">
                    <a16:creationId xmlns:a16="http://schemas.microsoft.com/office/drawing/2014/main" id="{E425BE95-3331-B54A-83A9-84079472BC7F}"/>
                  </a:ext>
                </a:extLst>
              </p:cNvPr>
              <p:cNvSpPr txBox="1">
                <a:spLocks noRot="1" noChangeAspect="1" noMove="1" noResize="1" noEditPoints="1" noAdjustHandles="1" noChangeArrowheads="1" noChangeShapeType="1" noTextEdit="1"/>
              </p:cNvSpPr>
              <p:nvPr/>
            </p:nvSpPr>
            <p:spPr>
              <a:xfrm>
                <a:off x="4787073" y="3203509"/>
                <a:ext cx="3311355" cy="494110"/>
              </a:xfrm>
              <a:prstGeom prst="rect">
                <a:avLst/>
              </a:prstGeom>
              <a:blipFill>
                <a:blip r:embed="rId10"/>
                <a:stretch>
                  <a:fillRect l="-763" r="-1527" b="-1282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F773EAF8-4FFE-F644-AC9F-B7CE5ACB1B57}"/>
                  </a:ext>
                </a:extLst>
              </p:cNvPr>
              <p:cNvSpPr/>
              <p:nvPr/>
            </p:nvSpPr>
            <p:spPr>
              <a:xfrm>
                <a:off x="2370898" y="2939061"/>
                <a:ext cx="2267480" cy="5584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TW" sz="1400" i="1" smtClean="0">
                          <a:latin typeface="Cambria Math" panose="02040503050406030204" pitchFamily="18" charset="0"/>
                        </a:rPr>
                        <m:t>𝑈</m:t>
                      </m:r>
                      <m:d>
                        <m:dPr>
                          <m:ctrlPr>
                            <a:rPr kumimoji="1" lang="en-US" altLang="zh-TW" sz="1400" i="1">
                              <a:latin typeface="Cambria Math" panose="02040503050406030204" pitchFamily="18" charset="0"/>
                            </a:rPr>
                          </m:ctrlPr>
                        </m:dPr>
                        <m:e>
                          <m:r>
                            <a:rPr kumimoji="1" lang="en-US" altLang="zh-TW" sz="1400" i="1">
                              <a:latin typeface="Cambria Math" panose="02040503050406030204" pitchFamily="18" charset="0"/>
                            </a:rPr>
                            <m:t>𝑥</m:t>
                          </m:r>
                          <m:r>
                            <a:rPr kumimoji="1" lang="en-US" altLang="zh-TW" sz="1400" i="1">
                              <a:latin typeface="Cambria Math" panose="02040503050406030204" pitchFamily="18" charset="0"/>
                            </a:rPr>
                            <m:t>,</m:t>
                          </m:r>
                          <m:r>
                            <a:rPr kumimoji="1" lang="en-US" altLang="zh-TW" sz="1400" i="1">
                              <a:latin typeface="Cambria Math" panose="02040503050406030204" pitchFamily="18" charset="0"/>
                            </a:rPr>
                            <m:t>𝑠</m:t>
                          </m:r>
                        </m:e>
                      </m:d>
                      <m:r>
                        <a:rPr kumimoji="1" lang="en-US" altLang="zh-TW" sz="1400" i="1" smtClean="0">
                          <a:latin typeface="Cambria Math" panose="02040503050406030204" pitchFamily="18" charset="0"/>
                          <a:ea typeface="Cambria Math" panose="02040503050406030204" pitchFamily="18" charset="0"/>
                        </a:rPr>
                        <m:t>≡</m:t>
                      </m:r>
                      <m:nary>
                        <m:naryPr>
                          <m:ctrlPr>
                            <a:rPr kumimoji="1" lang="en-US" altLang="zh-TW" sz="1400" i="1" smtClean="0">
                              <a:latin typeface="Cambria Math" panose="02040503050406030204" pitchFamily="18" charset="0"/>
                              <a:ea typeface="Cambria Math" panose="02040503050406030204" pitchFamily="18" charset="0"/>
                            </a:rPr>
                          </m:ctrlPr>
                        </m:naryPr>
                        <m:sub>
                          <m:r>
                            <m:rPr>
                              <m:brk m:alnAt="23"/>
                            </m:rPr>
                            <a:rPr kumimoji="1" lang="en-US" altLang="zh-TW" sz="1400" b="0" i="1" smtClean="0">
                              <a:latin typeface="Cambria Math" panose="02040503050406030204" pitchFamily="18" charset="0"/>
                              <a:ea typeface="Cambria Math" panose="02040503050406030204" pitchFamily="18" charset="0"/>
                            </a:rPr>
                            <m:t>0</m:t>
                          </m:r>
                        </m:sub>
                        <m:sup>
                          <m:r>
                            <a:rPr kumimoji="1" lang="en-US" altLang="zh-TW" sz="1400" i="1" smtClean="0">
                              <a:latin typeface="Cambria Math" panose="02040503050406030204" pitchFamily="18" charset="0"/>
                              <a:ea typeface="Cambria Math" panose="02040503050406030204" pitchFamily="18" charset="0"/>
                            </a:rPr>
                            <m:t>∞</m:t>
                          </m:r>
                        </m:sup>
                        <m:e>
                          <m:sSup>
                            <m:sSupPr>
                              <m:ctrlPr>
                                <a:rPr kumimoji="1" lang="en-US" altLang="zh-TW" sz="1400" i="1" smtClean="0">
                                  <a:latin typeface="Cambria Math" panose="02040503050406030204" pitchFamily="18" charset="0"/>
                                  <a:ea typeface="Cambria Math" panose="02040503050406030204" pitchFamily="18" charset="0"/>
                                </a:rPr>
                              </m:ctrlPr>
                            </m:sSupPr>
                            <m:e>
                              <m:r>
                                <a:rPr kumimoji="1" lang="en-US" altLang="zh-TW" sz="1400" b="0" i="1" smtClean="0">
                                  <a:latin typeface="Cambria Math" panose="02040503050406030204" pitchFamily="18" charset="0"/>
                                  <a:ea typeface="Cambria Math" panose="02040503050406030204" pitchFamily="18" charset="0"/>
                                </a:rPr>
                                <m:t>𝑒</m:t>
                              </m:r>
                            </m:e>
                            <m:sup>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𝑠𝑡</m:t>
                              </m:r>
                            </m:sup>
                          </m:sSup>
                          <m:r>
                            <a:rPr kumimoji="1" lang="en-US" altLang="zh-TW" sz="1400" b="0" i="1" smtClean="0">
                              <a:latin typeface="Cambria Math" panose="02040503050406030204" pitchFamily="18" charset="0"/>
                              <a:ea typeface="Cambria Math" panose="02040503050406030204" pitchFamily="18" charset="0"/>
                            </a:rPr>
                            <m:t>𝑢</m:t>
                          </m:r>
                          <m:d>
                            <m:dPr>
                              <m:ctrlPr>
                                <a:rPr kumimoji="1" lang="en-US" altLang="zh-TW" sz="1400" b="0" i="1" smtClean="0">
                                  <a:latin typeface="Cambria Math" panose="02040503050406030204" pitchFamily="18" charset="0"/>
                                  <a:ea typeface="Cambria Math" panose="02040503050406030204" pitchFamily="18" charset="0"/>
                                </a:rPr>
                              </m:ctrlPr>
                            </m:dPr>
                            <m:e>
                              <m:r>
                                <a:rPr kumimoji="1" lang="en-US" altLang="zh-TW" sz="1400" b="0" i="1" smtClean="0">
                                  <a:latin typeface="Cambria Math" panose="02040503050406030204" pitchFamily="18" charset="0"/>
                                  <a:ea typeface="Cambria Math" panose="02040503050406030204" pitchFamily="18" charset="0"/>
                                </a:rPr>
                                <m:t>𝑥</m:t>
                              </m:r>
                              <m:r>
                                <a:rPr kumimoji="1" lang="en-US" altLang="zh-TW" sz="1400" b="0" i="1" smtClean="0">
                                  <a:latin typeface="Cambria Math" panose="02040503050406030204" pitchFamily="18" charset="0"/>
                                  <a:ea typeface="Cambria Math" panose="02040503050406030204" pitchFamily="18" charset="0"/>
                                </a:rPr>
                                <m:t>,</m:t>
                              </m:r>
                              <m:r>
                                <a:rPr kumimoji="1" lang="en-US" altLang="zh-TW" sz="1400" b="0" i="1" smtClean="0">
                                  <a:latin typeface="Cambria Math" panose="02040503050406030204" pitchFamily="18" charset="0"/>
                                  <a:ea typeface="Cambria Math" panose="02040503050406030204" pitchFamily="18" charset="0"/>
                                </a:rPr>
                                <m:t>𝑡</m:t>
                              </m:r>
                            </m:e>
                          </m:d>
                          <m:r>
                            <a:rPr kumimoji="1" lang="en-US" altLang="zh-TW" sz="1400" b="0" i="1" smtClean="0">
                              <a:latin typeface="Cambria Math" panose="02040503050406030204" pitchFamily="18" charset="0"/>
                              <a:ea typeface="Cambria Math" panose="02040503050406030204" pitchFamily="18" charset="0"/>
                            </a:rPr>
                            <m:t>𝑑𝑡</m:t>
                          </m:r>
                        </m:e>
                      </m:nary>
                    </m:oMath>
                  </m:oMathPara>
                </a14:m>
                <a:endParaRPr lang="zh-TW" altLang="en-US" sz="1400" dirty="0"/>
              </a:p>
            </p:txBody>
          </p:sp>
        </mc:Choice>
        <mc:Fallback xmlns="">
          <p:sp>
            <p:nvSpPr>
              <p:cNvPr id="21" name="矩形 20">
                <a:extLst>
                  <a:ext uri="{FF2B5EF4-FFF2-40B4-BE49-F238E27FC236}">
                    <a16:creationId xmlns:a16="http://schemas.microsoft.com/office/drawing/2014/main" id="{F773EAF8-4FFE-F644-AC9F-B7CE5ACB1B57}"/>
                  </a:ext>
                </a:extLst>
              </p:cNvPr>
              <p:cNvSpPr>
                <a:spLocks noRot="1" noChangeAspect="1" noMove="1" noResize="1" noEditPoints="1" noAdjustHandles="1" noChangeArrowheads="1" noChangeShapeType="1" noTextEdit="1"/>
              </p:cNvSpPr>
              <p:nvPr/>
            </p:nvSpPr>
            <p:spPr>
              <a:xfrm>
                <a:off x="2370898" y="2939061"/>
                <a:ext cx="2267480" cy="558486"/>
              </a:xfrm>
              <a:prstGeom prst="rect">
                <a:avLst/>
              </a:prstGeom>
              <a:blipFill>
                <a:blip r:embed="rId11"/>
                <a:stretch>
                  <a:fillRect t="-148889" b="-2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94696FCA-C0E8-3242-B291-5D881774AF13}"/>
                  </a:ext>
                </a:extLst>
              </p:cNvPr>
              <p:cNvSpPr txBox="1"/>
              <p:nvPr/>
            </p:nvSpPr>
            <p:spPr>
              <a:xfrm>
                <a:off x="751097" y="3935206"/>
                <a:ext cx="8053848" cy="338554"/>
              </a:xfrm>
              <a:prstGeom prst="rect">
                <a:avLst/>
              </a:prstGeom>
              <a:noFill/>
            </p:spPr>
            <p:txBody>
              <a:bodyPr wrap="square" rtlCol="0">
                <a:spAutoFit/>
              </a:bodyPr>
              <a:lstStyle/>
              <a:p>
                <a14:m>
                  <m:oMath xmlns:m="http://schemas.openxmlformats.org/officeDocument/2006/math">
                    <m:r>
                      <a:rPr kumimoji="1" lang="en-US" altLang="zh-TW" sz="1600" i="1">
                        <a:latin typeface="Cambria Math" panose="02040503050406030204" pitchFamily="18" charset="0"/>
                      </a:rPr>
                      <m:t>𝑢</m:t>
                    </m:r>
                    <m:r>
                      <a:rPr kumimoji="1" lang="en-US" altLang="zh-TW" sz="1600" i="1">
                        <a:latin typeface="Cambria Math" panose="02040503050406030204" pitchFamily="18" charset="0"/>
                      </a:rPr>
                      <m:t>(</m:t>
                    </m:r>
                    <m:r>
                      <a:rPr kumimoji="1" lang="en-US" altLang="zh-TW" sz="1600" i="1">
                        <a:latin typeface="Cambria Math" panose="02040503050406030204" pitchFamily="18" charset="0"/>
                      </a:rPr>
                      <m:t>𝑥</m:t>
                    </m:r>
                    <m:r>
                      <a:rPr kumimoji="1" lang="en-US" altLang="zh-TW" sz="1600" i="1">
                        <a:latin typeface="Cambria Math" panose="02040503050406030204" pitchFamily="18" charset="0"/>
                      </a:rPr>
                      <m:t>,0)</m:t>
                    </m:r>
                  </m:oMath>
                </a14:m>
                <a:r>
                  <a:rPr kumimoji="1" lang="en-US" altLang="zh-TW" sz="1600" dirty="0"/>
                  <a:t> is the </a:t>
                </a:r>
                <a:r>
                  <a:rPr kumimoji="1" lang="en-US" altLang="zh-TW" sz="1600" dirty="0">
                    <a:solidFill>
                      <a:srgbClr val="FF0000"/>
                    </a:solidFill>
                  </a:rPr>
                  <a:t>initial charge distribution </a:t>
                </a:r>
                <a:r>
                  <a:rPr kumimoji="1" lang="en-US" altLang="zh-TW" sz="1600" dirty="0"/>
                  <a:t>as a result of the laser excitation and Beer’s law absorption.</a:t>
                </a:r>
                <a:endParaRPr kumimoji="1" lang="zh-TW" altLang="en-US" sz="1600" dirty="0"/>
              </a:p>
            </p:txBody>
          </p:sp>
        </mc:Choice>
        <mc:Fallback xmlns="">
          <p:sp>
            <p:nvSpPr>
              <p:cNvPr id="24" name="文字方塊 23">
                <a:extLst>
                  <a:ext uri="{FF2B5EF4-FFF2-40B4-BE49-F238E27FC236}">
                    <a16:creationId xmlns:a16="http://schemas.microsoft.com/office/drawing/2014/main" id="{94696FCA-C0E8-3242-B291-5D881774AF13}"/>
                  </a:ext>
                </a:extLst>
              </p:cNvPr>
              <p:cNvSpPr txBox="1">
                <a:spLocks noRot="1" noChangeAspect="1" noMove="1" noResize="1" noEditPoints="1" noAdjustHandles="1" noChangeArrowheads="1" noChangeShapeType="1" noTextEdit="1"/>
              </p:cNvSpPr>
              <p:nvPr/>
            </p:nvSpPr>
            <p:spPr>
              <a:xfrm>
                <a:off x="751097" y="3935206"/>
                <a:ext cx="8053848" cy="338554"/>
              </a:xfrm>
              <a:prstGeom prst="rect">
                <a:avLst/>
              </a:prstGeom>
              <a:blipFill>
                <a:blip r:embed="rId12"/>
                <a:stretch>
                  <a:fillRect t="-3571" b="-178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3ECCF559-0102-4540-9C31-B9229B4E103F}"/>
                  </a:ext>
                </a:extLst>
              </p:cNvPr>
              <p:cNvSpPr/>
              <p:nvPr/>
            </p:nvSpPr>
            <p:spPr>
              <a:xfrm>
                <a:off x="793141" y="4482459"/>
                <a:ext cx="393428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TW" sz="1600" i="1" smtClean="0">
                          <a:latin typeface="Cambria Math" panose="02040503050406030204" pitchFamily="18" charset="0"/>
                        </a:rPr>
                        <m:t>𝑢</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𝑥</m:t>
                          </m:r>
                          <m:r>
                            <a:rPr kumimoji="1" lang="en-US" altLang="zh-TW" sz="1600" i="1">
                              <a:latin typeface="Cambria Math" panose="02040503050406030204" pitchFamily="18" charset="0"/>
                            </a:rPr>
                            <m:t>,0</m:t>
                          </m:r>
                        </m:e>
                      </m:d>
                      <m:r>
                        <a:rPr kumimoji="1" lang="en-US" altLang="zh-TW" sz="1600" b="0" i="1" smtClean="0">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
                        <m:dPr>
                          <m:ctrlPr>
                            <a:rPr kumimoji="1" lang="en-US" altLang="zh-TW" sz="1600" i="1" smtClean="0">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𝑥</m:t>
                          </m:r>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𝑡</m:t>
                          </m:r>
                          <m:r>
                            <a:rPr kumimoji="1" lang="en-US" altLang="zh-TW" sz="1600" b="0" i="1" smtClean="0">
                              <a:latin typeface="Cambria Math" panose="02040503050406030204" pitchFamily="18" charset="0"/>
                              <a:ea typeface="Cambria Math" panose="02040503050406030204" pitchFamily="18" charset="0"/>
                            </a:rPr>
                            <m:t>=0</m:t>
                          </m:r>
                        </m:e>
                      </m:d>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𝑞</m:t>
                      </m:r>
                      <m:r>
                        <a:rPr kumimoji="1" lang="en-US" altLang="zh-TW" sz="1600" b="0" i="1" smtClean="0">
                          <a:latin typeface="Cambria Math" panose="02040503050406030204" pitchFamily="18" charset="0"/>
                          <a:ea typeface="Cambria Math" panose="02040503050406030204" pitchFamily="18" charset="0"/>
                        </a:rPr>
                        <m:t>𝛼</m:t>
                      </m:r>
                      <m:sSub>
                        <m:sSubPr>
                          <m:ctrlPr>
                            <a:rPr kumimoji="1" lang="en-US" altLang="zh-TW" sz="1600" b="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𝐹</m:t>
                          </m:r>
                        </m:e>
                        <m:sub>
                          <m:r>
                            <a:rPr kumimoji="1" lang="en-US" altLang="zh-TW" sz="1600" b="0" i="1" smtClean="0">
                              <a:latin typeface="Cambria Math" panose="02040503050406030204" pitchFamily="18" charset="0"/>
                              <a:ea typeface="Cambria Math" panose="02040503050406030204" pitchFamily="18" charset="0"/>
                            </a:rPr>
                            <m:t>0</m:t>
                          </m:r>
                        </m:sub>
                      </m:sSub>
                      <m:r>
                        <a:rPr kumimoji="1" lang="en-US" altLang="zh-TW" sz="1600" b="0" i="0" smtClean="0">
                          <a:latin typeface="Cambria Math" panose="02040503050406030204" pitchFamily="18" charset="0"/>
                          <a:ea typeface="Cambria Math" panose="02040503050406030204" pitchFamily="18" charset="0"/>
                        </a:rPr>
                        <m:t> </m:t>
                      </m:r>
                      <m:r>
                        <m:rPr>
                          <m:sty m:val="p"/>
                        </m:rPr>
                        <a:rPr kumimoji="1" lang="en-US" altLang="zh-TW" sz="1600" b="0" i="0" smtClean="0">
                          <a:latin typeface="Cambria Math" panose="02040503050406030204" pitchFamily="18" charset="0"/>
                          <a:ea typeface="Cambria Math" panose="02040503050406030204" pitchFamily="18" charset="0"/>
                        </a:rPr>
                        <m:t>exp</m:t>
                      </m:r>
                      <m:d>
                        <m:dPr>
                          <m:ctrlPr>
                            <a:rPr kumimoji="1" lang="en-US" altLang="zh-TW" sz="1600" b="0" i="1" smtClean="0">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𝛼</m:t>
                          </m:r>
                          <m:r>
                            <a:rPr kumimoji="1" lang="en-US" altLang="zh-TW" sz="1600" b="0" i="1" smtClean="0">
                              <a:latin typeface="Cambria Math" panose="02040503050406030204" pitchFamily="18" charset="0"/>
                              <a:ea typeface="Cambria Math" panose="02040503050406030204" pitchFamily="18" charset="0"/>
                            </a:rPr>
                            <m:t>𝑥</m:t>
                          </m:r>
                        </m:e>
                      </m:d>
                    </m:oMath>
                  </m:oMathPara>
                </a14:m>
                <a:endParaRPr lang="zh-TW" altLang="en-US" sz="1600" dirty="0"/>
              </a:p>
            </p:txBody>
          </p:sp>
        </mc:Choice>
        <mc:Fallback xmlns="">
          <p:sp>
            <p:nvSpPr>
              <p:cNvPr id="26" name="矩形 25">
                <a:extLst>
                  <a:ext uri="{FF2B5EF4-FFF2-40B4-BE49-F238E27FC236}">
                    <a16:creationId xmlns:a16="http://schemas.microsoft.com/office/drawing/2014/main" id="{3ECCF559-0102-4540-9C31-B9229B4E103F}"/>
                  </a:ext>
                </a:extLst>
              </p:cNvPr>
              <p:cNvSpPr>
                <a:spLocks noRot="1" noChangeAspect="1" noMove="1" noResize="1" noEditPoints="1" noAdjustHandles="1" noChangeArrowheads="1" noChangeShapeType="1" noTextEdit="1"/>
              </p:cNvSpPr>
              <p:nvPr/>
            </p:nvSpPr>
            <p:spPr>
              <a:xfrm>
                <a:off x="793141" y="4482459"/>
                <a:ext cx="3934282" cy="338554"/>
              </a:xfrm>
              <a:prstGeom prst="rect">
                <a:avLst/>
              </a:prstGeom>
              <a:blipFill>
                <a:blip r:embed="rId13"/>
                <a:stretch>
                  <a:fillRect b="-10714"/>
                </a:stretch>
              </a:blipFill>
            </p:spPr>
            <p:txBody>
              <a:bodyPr/>
              <a:lstStyle/>
              <a:p>
                <a:r>
                  <a:rPr lang="zh-TW" altLang="en-US">
                    <a:noFill/>
                  </a:rPr>
                  <a:t> </a:t>
                </a:r>
              </a:p>
            </p:txBody>
          </p:sp>
        </mc:Fallback>
      </mc:AlternateContent>
      <p:cxnSp>
        <p:nvCxnSpPr>
          <p:cNvPr id="29" name="直線箭頭接點 28">
            <a:extLst>
              <a:ext uri="{FF2B5EF4-FFF2-40B4-BE49-F238E27FC236}">
                <a16:creationId xmlns:a16="http://schemas.microsoft.com/office/drawing/2014/main" id="{49C33C71-5561-9A4B-913F-143E8BBA3ED9}"/>
              </a:ext>
            </a:extLst>
          </p:cNvPr>
          <p:cNvCxnSpPr>
            <a:cxnSpLocks/>
          </p:cNvCxnSpPr>
          <p:nvPr/>
        </p:nvCxnSpPr>
        <p:spPr>
          <a:xfrm>
            <a:off x="4606373" y="4645630"/>
            <a:ext cx="2765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DCC7E805-E3DC-234D-B655-05D090CA9244}"/>
                  </a:ext>
                </a:extLst>
              </p:cNvPr>
              <p:cNvSpPr/>
              <p:nvPr/>
            </p:nvSpPr>
            <p:spPr>
              <a:xfrm>
                <a:off x="4807659" y="4203567"/>
                <a:ext cx="4468018" cy="885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TW" sz="1600" i="1" smtClean="0">
                          <a:latin typeface="Cambria Math" panose="02040503050406030204" pitchFamily="18" charset="0"/>
                        </a:rPr>
                        <m:t>𝑈</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𝑥</m:t>
                          </m:r>
                          <m:r>
                            <a:rPr kumimoji="1" lang="en-US" altLang="zh-TW" sz="1600" i="1">
                              <a:latin typeface="Cambria Math" panose="02040503050406030204" pitchFamily="18" charset="0"/>
                            </a:rPr>
                            <m:t>,</m:t>
                          </m:r>
                          <m:r>
                            <a:rPr kumimoji="1" lang="en-US" altLang="zh-TW" sz="1600" i="1">
                              <a:latin typeface="Cambria Math" panose="02040503050406030204" pitchFamily="18" charset="0"/>
                            </a:rPr>
                            <m:t>𝑠</m:t>
                          </m:r>
                        </m:e>
                      </m:d>
                      <m:r>
                        <a:rPr kumimoji="1" lang="en-US" altLang="zh-TW" sz="1600" b="0" i="1" smtClean="0">
                          <a:latin typeface="Cambria Math" panose="02040503050406030204" pitchFamily="18" charset="0"/>
                        </a:rPr>
                        <m:t>=</m:t>
                      </m:r>
                      <m:r>
                        <a:rPr kumimoji="1" lang="en-US" altLang="zh-TW" sz="1600" b="0" i="1" smtClean="0">
                          <a:solidFill>
                            <a:srgbClr val="FF0000"/>
                          </a:solidFill>
                          <a:latin typeface="Cambria Math" panose="02040503050406030204" pitchFamily="18" charset="0"/>
                        </a:rPr>
                        <m:t>𝐴</m:t>
                      </m:r>
                      <m:r>
                        <a:rPr kumimoji="1" lang="en-US" altLang="zh-TW" sz="1600" b="0" i="1" smtClean="0">
                          <a:latin typeface="Cambria Math" panose="02040503050406030204" pitchFamily="18" charset="0"/>
                        </a:rPr>
                        <m:t> </m:t>
                      </m:r>
                      <m:r>
                        <m:rPr>
                          <m:sty m:val="p"/>
                        </m:rPr>
                        <a:rPr kumimoji="1" lang="en-US" altLang="zh-TW" sz="1600" b="0" i="0" smtClean="0">
                          <a:latin typeface="Cambria Math" panose="02040503050406030204" pitchFamily="18" charset="0"/>
                        </a:rPr>
                        <m:t>exp</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m:t>
                          </m:r>
                          <m:rad>
                            <m:radPr>
                              <m:degHide m:val="on"/>
                              <m:ctrlPr>
                                <a:rPr kumimoji="1" lang="en-US" altLang="zh-TW" sz="1600" i="1">
                                  <a:latin typeface="Cambria Math" panose="02040503050406030204" pitchFamily="18" charset="0"/>
                                </a:rPr>
                              </m:ctrlPr>
                            </m:radPr>
                            <m:deg/>
                            <m:e>
                              <m:f>
                                <m:fPr>
                                  <m:ctrlPr>
                                    <a:rPr kumimoji="1" lang="en-US" altLang="zh-TW" sz="1600" i="1">
                                      <a:latin typeface="Cambria Math" panose="02040503050406030204" pitchFamily="18" charset="0"/>
                                    </a:rPr>
                                  </m:ctrlPr>
                                </m:fPr>
                                <m:num>
                                  <m:r>
                                    <a:rPr kumimoji="1" lang="en-US" altLang="zh-TW" sz="1600" i="1">
                                      <a:latin typeface="Cambria Math" panose="02040503050406030204" pitchFamily="18" charset="0"/>
                                    </a:rPr>
                                    <m:t>𝑠𝑥</m:t>
                                  </m:r>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den>
                              </m:f>
                            </m:e>
                          </m:rad>
                        </m:e>
                      </m:d>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𝑞</m:t>
                          </m:r>
                          <m:r>
                            <a:rPr kumimoji="1" lang="en-US" altLang="zh-TW" sz="1600" b="0" i="1" smtClean="0">
                              <a:latin typeface="Cambria Math" panose="02040503050406030204" pitchFamily="18" charset="0"/>
                              <a:ea typeface="Cambria Math" panose="02040503050406030204" pitchFamily="18" charset="0"/>
                            </a:rPr>
                            <m:t>𝛼</m:t>
                          </m:r>
                          <m:sSub>
                            <m:sSubPr>
                              <m:ctrlPr>
                                <a:rPr kumimoji="1" lang="en-US" altLang="zh-TW" sz="1600" b="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𝐹</m:t>
                              </m:r>
                            </m:e>
                            <m:sub>
                              <m:r>
                                <a:rPr kumimoji="1" lang="en-US" altLang="zh-TW" sz="1600" b="0" i="1" smtClean="0">
                                  <a:latin typeface="Cambria Math" panose="02040503050406030204" pitchFamily="18" charset="0"/>
                                  <a:ea typeface="Cambria Math" panose="02040503050406030204" pitchFamily="18" charset="0"/>
                                </a:rPr>
                                <m:t>0</m:t>
                              </m:r>
                            </m:sub>
                          </m:sSub>
                        </m:num>
                        <m:den>
                          <m:r>
                            <a:rPr kumimoji="1" lang="en-US" altLang="zh-TW" sz="1600" b="0" i="1" smtClean="0">
                              <a:latin typeface="Cambria Math" panose="02040503050406030204" pitchFamily="18" charset="0"/>
                            </a:rPr>
                            <m:t>𝑠</m:t>
                          </m:r>
                          <m:r>
                            <a:rPr kumimoji="1" lang="en-US" altLang="zh-TW" sz="1600" b="0" i="1" smtClean="0">
                              <a:latin typeface="Cambria Math" panose="02040503050406030204" pitchFamily="18" charset="0"/>
                            </a:rPr>
                            <m:t>−</m:t>
                          </m:r>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𝛼</m:t>
                              </m:r>
                            </m:e>
                            <m:sup>
                              <m:r>
                                <a:rPr kumimoji="1" lang="en-US" altLang="zh-TW" sz="1600" b="0" i="1" smtClean="0">
                                  <a:latin typeface="Cambria Math" panose="02040503050406030204" pitchFamily="18" charset="0"/>
                                </a:rPr>
                                <m:t>2</m:t>
                              </m:r>
                            </m:sup>
                          </m:sSup>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den>
                      </m:f>
                      <m:r>
                        <m:rPr>
                          <m:sty m:val="p"/>
                        </m:rPr>
                        <a:rPr kumimoji="1" lang="en-US" altLang="zh-TW" sz="1600" b="0" i="0" smtClean="0">
                          <a:latin typeface="Cambria Math" panose="02040503050406030204" pitchFamily="18" charset="0"/>
                        </a:rPr>
                        <m:t>exp</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𝛼</m:t>
                          </m:r>
                          <m:r>
                            <a:rPr kumimoji="1" lang="en-US" altLang="zh-TW" sz="1600" b="0" i="1" smtClean="0">
                              <a:latin typeface="Cambria Math" panose="02040503050406030204" pitchFamily="18" charset="0"/>
                              <a:ea typeface="Cambria Math" panose="02040503050406030204" pitchFamily="18" charset="0"/>
                            </a:rPr>
                            <m:t>𝑥</m:t>
                          </m:r>
                        </m:e>
                      </m:d>
                      <m:r>
                        <a:rPr kumimoji="1" lang="en-US" altLang="zh-TW" sz="1600" b="0" i="1" smtClean="0">
                          <a:latin typeface="Cambria Math" panose="02040503050406030204" pitchFamily="18" charset="0"/>
                        </a:rPr>
                        <m:t>,</m:t>
                      </m:r>
                    </m:oMath>
                  </m:oMathPara>
                </a14:m>
                <a:endParaRPr lang="zh-TW" altLang="en-US" sz="1600" dirty="0"/>
              </a:p>
            </p:txBody>
          </p:sp>
        </mc:Choice>
        <mc:Fallback xmlns="">
          <p:sp>
            <p:nvSpPr>
              <p:cNvPr id="33" name="矩形 32">
                <a:extLst>
                  <a:ext uri="{FF2B5EF4-FFF2-40B4-BE49-F238E27FC236}">
                    <a16:creationId xmlns:a16="http://schemas.microsoft.com/office/drawing/2014/main" id="{DCC7E805-E3DC-234D-B655-05D090CA9244}"/>
                  </a:ext>
                </a:extLst>
              </p:cNvPr>
              <p:cNvSpPr>
                <a:spLocks noRot="1" noChangeAspect="1" noMove="1" noResize="1" noEditPoints="1" noAdjustHandles="1" noChangeArrowheads="1" noChangeShapeType="1" noTextEdit="1"/>
              </p:cNvSpPr>
              <p:nvPr/>
            </p:nvSpPr>
            <p:spPr>
              <a:xfrm>
                <a:off x="4807659" y="4203567"/>
                <a:ext cx="4468018" cy="885050"/>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7BBF2565-FA11-4548-8B2A-3FD6459952C9}"/>
                  </a:ext>
                </a:extLst>
              </p:cNvPr>
              <p:cNvSpPr txBox="1"/>
              <p:nvPr/>
            </p:nvSpPr>
            <p:spPr>
              <a:xfrm>
                <a:off x="729661" y="4997404"/>
                <a:ext cx="7898924" cy="830997"/>
              </a:xfrm>
              <a:prstGeom prst="rect">
                <a:avLst/>
              </a:prstGeom>
              <a:noFill/>
            </p:spPr>
            <p:txBody>
              <a:bodyPr wrap="square" rtlCol="0">
                <a:spAutoFit/>
              </a:bodyPr>
              <a:lstStyle/>
              <a:p>
                <a:r>
                  <a:rPr kumimoji="1" lang="en-US" altLang="zh-TW" sz="1600" dirty="0"/>
                  <a:t>where </a:t>
                </a:r>
                <a14:m>
                  <m:oMath xmlns:m="http://schemas.openxmlformats.org/officeDocument/2006/math">
                    <m:r>
                      <a:rPr kumimoji="1" lang="en-US" altLang="zh-TW" sz="1600" i="1">
                        <a:latin typeface="Cambria Math" panose="02040503050406030204" pitchFamily="18" charset="0"/>
                        <a:ea typeface="Cambria Math" panose="02040503050406030204" pitchFamily="18" charset="0"/>
                      </a:rPr>
                      <m:t>𝛼</m:t>
                    </m:r>
                  </m:oMath>
                </a14:m>
                <a:r>
                  <a:rPr kumimoji="1" lang="en-US" altLang="zh-TW" sz="1600" dirty="0"/>
                  <a:t> is the absorption coefficient and </a:t>
                </a:r>
                <a14:m>
                  <m:oMath xmlns:m="http://schemas.openxmlformats.org/officeDocument/2006/math">
                    <m:sSub>
                      <m:sSubPr>
                        <m:ctrlPr>
                          <a:rPr kumimoji="1" lang="en-US" altLang="zh-TW" sz="1600" i="1">
                            <a:latin typeface="Cambria Math" panose="02040503050406030204" pitchFamily="18" charset="0"/>
                            <a:ea typeface="Cambria Math" panose="02040503050406030204" pitchFamily="18" charset="0"/>
                          </a:rPr>
                        </m:ctrlPr>
                      </m:sSubPr>
                      <m:e>
                        <m:r>
                          <a:rPr kumimoji="1" lang="en-US" altLang="zh-TW" sz="1600" i="1">
                            <a:latin typeface="Cambria Math" panose="02040503050406030204" pitchFamily="18" charset="0"/>
                            <a:ea typeface="Cambria Math" panose="02040503050406030204" pitchFamily="18" charset="0"/>
                          </a:rPr>
                          <m:t>𝐹</m:t>
                        </m:r>
                      </m:e>
                      <m:sub>
                        <m:r>
                          <a:rPr kumimoji="1" lang="en-US" altLang="zh-TW" sz="1600" i="1">
                            <a:latin typeface="Cambria Math" panose="02040503050406030204" pitchFamily="18" charset="0"/>
                            <a:ea typeface="Cambria Math" panose="02040503050406030204" pitchFamily="18" charset="0"/>
                          </a:rPr>
                          <m:t>0</m:t>
                        </m:r>
                      </m:sub>
                    </m:sSub>
                  </m:oMath>
                </a14:m>
                <a:r>
                  <a:rPr kumimoji="1" lang="en-US" altLang="zh-TW" sz="1600" dirty="0"/>
                  <a:t> is the incident photon flux in the laser pulse. If the surface recombination velocity </a:t>
                </a:r>
                <a14:m>
                  <m:oMath xmlns:m="http://schemas.openxmlformats.org/officeDocument/2006/math">
                    <m:r>
                      <a:rPr kumimoji="1" lang="en-US" altLang="zh-TW" sz="1600" b="0" i="1" smtClean="0">
                        <a:latin typeface="Cambria Math" panose="02040503050406030204" pitchFamily="18" charset="0"/>
                      </a:rPr>
                      <m:t>𝑆</m:t>
                    </m:r>
                    <m:r>
                      <a:rPr kumimoji="1" lang="en-US" altLang="zh-TW" sz="1600" b="0" i="1" smtClean="0">
                        <a:latin typeface="Cambria Math" panose="02040503050406030204" pitchFamily="18" charset="0"/>
                      </a:rPr>
                      <m:t>&gt;</m:t>
                    </m:r>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rPr>
                          <m:t>10</m:t>
                        </m:r>
                      </m:e>
                      <m:sup>
                        <m:r>
                          <a:rPr kumimoji="1" lang="en-US" altLang="zh-TW" sz="1600" b="0" i="1" smtClean="0">
                            <a:latin typeface="Cambria Math" panose="02040503050406030204" pitchFamily="18" charset="0"/>
                          </a:rPr>
                          <m:t>6</m:t>
                        </m:r>
                      </m:sup>
                    </m:sSup>
                  </m:oMath>
                </a14:m>
                <a:r>
                  <a:rPr kumimoji="1" lang="en-US" altLang="zh-TW" sz="1600" dirty="0"/>
                  <a:t>(cm/s), then </a:t>
                </a:r>
                <a14:m>
                  <m:oMath xmlns:m="http://schemas.openxmlformats.org/officeDocument/2006/math">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
                      <m:dPr>
                        <m:ctrlPr>
                          <a:rPr kumimoji="1" lang="en-US" altLang="zh-TW" sz="1600" i="1">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0</m:t>
                        </m:r>
                        <m:r>
                          <a:rPr kumimoji="1" lang="en-US" altLang="zh-TW" sz="1600" i="1">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𝑡</m:t>
                        </m:r>
                      </m:e>
                    </m:d>
                  </m:oMath>
                </a14:m>
                <a:r>
                  <a:rPr kumimoji="1" lang="en-US" altLang="zh-TW" sz="1600" dirty="0"/>
                  <a:t> and thus</a:t>
                </a:r>
                <a:r>
                  <a:rPr kumimoji="1" lang="en-US" altLang="zh-TW" sz="1600" dirty="0">
                    <a:ea typeface="Cambria Math" panose="02040503050406030204" pitchFamily="18" charset="0"/>
                  </a:rPr>
                  <a:t> </a:t>
                </a:r>
                <a14:m>
                  <m:oMath xmlns:m="http://schemas.openxmlformats.org/officeDocument/2006/math">
                    <m:r>
                      <m:rPr>
                        <m:sty m:val="p"/>
                      </m:rPr>
                      <a:rPr kumimoji="1" lang="en-US" altLang="zh-TW" sz="1600" b="0" i="0" smtClean="0">
                        <a:latin typeface="Cambria Math" panose="02040503050406030204" pitchFamily="18" charset="0"/>
                        <a:ea typeface="Cambria Math" panose="02040503050406030204" pitchFamily="18" charset="0"/>
                      </a:rPr>
                      <m:t>u</m:t>
                    </m:r>
                    <m:d>
                      <m:dPr>
                        <m:ctrlPr>
                          <a:rPr kumimoji="1" lang="en-US" altLang="zh-TW" sz="1600" i="1">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0</m:t>
                        </m:r>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𝑡</m:t>
                        </m:r>
                      </m:e>
                    </m:d>
                  </m:oMath>
                </a14:m>
                <a:r>
                  <a:rPr kumimoji="1" lang="en-US" altLang="zh-TW" sz="1600" dirty="0"/>
                  <a:t> is approximately zero[7].</a:t>
                </a:r>
                <a:endParaRPr kumimoji="1" lang="zh-TW" altLang="en-US" sz="1600" dirty="0"/>
              </a:p>
            </p:txBody>
          </p:sp>
        </mc:Choice>
        <mc:Fallback xmlns="">
          <p:sp>
            <p:nvSpPr>
              <p:cNvPr id="36" name="文字方塊 35">
                <a:extLst>
                  <a:ext uri="{FF2B5EF4-FFF2-40B4-BE49-F238E27FC236}">
                    <a16:creationId xmlns:a16="http://schemas.microsoft.com/office/drawing/2014/main" id="{7BBF2565-FA11-4548-8B2A-3FD6459952C9}"/>
                  </a:ext>
                </a:extLst>
              </p:cNvPr>
              <p:cNvSpPr txBox="1">
                <a:spLocks noRot="1" noChangeAspect="1" noMove="1" noResize="1" noEditPoints="1" noAdjustHandles="1" noChangeArrowheads="1" noChangeShapeType="1" noTextEdit="1"/>
              </p:cNvSpPr>
              <p:nvPr/>
            </p:nvSpPr>
            <p:spPr>
              <a:xfrm>
                <a:off x="729661" y="4997404"/>
                <a:ext cx="7898924" cy="830997"/>
              </a:xfrm>
              <a:prstGeom prst="rect">
                <a:avLst/>
              </a:prstGeom>
              <a:blipFill>
                <a:blip r:embed="rId15"/>
                <a:stretch>
                  <a:fillRect l="-321" b="-597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E6C330AE-99C8-4945-ACDE-2B1DE6CB3257}"/>
                  </a:ext>
                </a:extLst>
              </p:cNvPr>
              <p:cNvSpPr/>
              <p:nvPr/>
            </p:nvSpPr>
            <p:spPr>
              <a:xfrm>
                <a:off x="2581402" y="5696452"/>
                <a:ext cx="5223609" cy="483722"/>
              </a:xfrm>
              <a:prstGeom prst="rect">
                <a:avLst/>
              </a:prstGeom>
            </p:spPr>
            <p:txBody>
              <a:bodyPr wrap="none">
                <a:spAutoFit/>
              </a:bodyPr>
              <a:lstStyle/>
              <a:p>
                <a14:m>
                  <m:oMath xmlns:m="http://schemas.openxmlformats.org/officeDocument/2006/math">
                    <m:r>
                      <a:rPr kumimoji="1" lang="en-US" altLang="zh-TW" sz="1600" i="1" smtClean="0">
                        <a:latin typeface="Cambria Math" panose="02040503050406030204" pitchFamily="18" charset="0"/>
                      </a:rPr>
                      <m:t>𝑆</m:t>
                    </m:r>
                    <m:r>
                      <a:rPr kumimoji="1" lang="en-US" altLang="zh-TW" sz="1600" i="1">
                        <a:latin typeface="Cambria Math" panose="02040503050406030204" pitchFamily="18" charset="0"/>
                        <a:ea typeface="Cambria Math" panose="02040503050406030204" pitchFamily="18" charset="0"/>
                      </a:rPr>
                      <m:t>≡</m:t>
                    </m:r>
                    <m:f>
                      <m:fPr>
                        <m:ctrlPr>
                          <a:rPr kumimoji="1" lang="en-US" altLang="zh-TW" sz="1600" i="1" smtClean="0">
                            <a:latin typeface="Cambria Math" panose="02040503050406030204" pitchFamily="18" charset="0"/>
                            <a:ea typeface="Cambria Math" panose="02040503050406030204" pitchFamily="18" charset="0"/>
                          </a:rPr>
                        </m:ctrlPr>
                      </m:fPr>
                      <m:num>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𝐽</m:t>
                            </m:r>
                          </m:e>
                          <m:sub>
                            <m:r>
                              <a:rPr kumimoji="1" lang="en-US" altLang="zh-TW" sz="1600" b="0" i="1" smtClean="0">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m:t>
                            </m:r>
                            <m:r>
                              <m:rPr>
                                <m:sty m:val="p"/>
                              </m:rPr>
                              <a:rPr kumimoji="1" lang="en-US" altLang="zh-TW" sz="1600" b="0" i="0" smtClean="0">
                                <a:latin typeface="Cambria Math" panose="02040503050406030204" pitchFamily="18" charset="0"/>
                                <a:ea typeface="Cambria Math" panose="02040503050406030204" pitchFamily="18" charset="0"/>
                              </a:rPr>
                              <m:t>surface</m:t>
                            </m:r>
                          </m:sub>
                        </m:sSub>
                      </m:num>
                      <m:den>
                        <m:r>
                          <a:rPr kumimoji="1" lang="en-US" altLang="zh-TW" sz="160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d>
                          <m:dPr>
                            <m:ctrlPr>
                              <a:rPr kumimoji="1" lang="en-US" altLang="zh-TW" sz="1600" b="0" i="1" smtClean="0">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0,</m:t>
                            </m:r>
                            <m:r>
                              <a:rPr kumimoji="1" lang="en-US" altLang="zh-TW" sz="1600" b="0" i="1" smtClean="0">
                                <a:latin typeface="Cambria Math" panose="02040503050406030204" pitchFamily="18" charset="0"/>
                                <a:ea typeface="Cambria Math" panose="02040503050406030204" pitchFamily="18" charset="0"/>
                              </a:rPr>
                              <m:t>𝑡</m:t>
                            </m:r>
                          </m:e>
                        </m:d>
                      </m:den>
                    </m:f>
                    <m:r>
                      <a:rPr kumimoji="1" lang="en-US" altLang="zh-TW" sz="1600" i="1">
                        <a:latin typeface="Cambria Math" panose="02040503050406030204" pitchFamily="18" charset="0"/>
                        <a:ea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m:t>
                    </m:r>
                  </m:oMath>
                </a14:m>
                <a:r>
                  <a:rPr lang="en-US" altLang="zh-TW" sz="1600" dirty="0"/>
                  <a:t>      as     </a:t>
                </a:r>
                <a14:m>
                  <m:oMath xmlns:m="http://schemas.openxmlformats.org/officeDocument/2006/math">
                    <m:r>
                      <a:rPr kumimoji="1" lang="en-US" altLang="zh-TW" sz="1600" i="1">
                        <a:latin typeface="Cambria Math" panose="02040503050406030204" pitchFamily="18" charset="0"/>
                        <a:ea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𝑛</m:t>
                    </m:r>
                    <m:d>
                      <m:dPr>
                        <m:ctrlPr>
                          <a:rPr kumimoji="1" lang="en-US" altLang="zh-TW" sz="1600" i="1">
                            <a:latin typeface="Cambria Math" panose="02040503050406030204" pitchFamily="18" charset="0"/>
                            <a:ea typeface="Cambria Math" panose="02040503050406030204" pitchFamily="18" charset="0"/>
                          </a:rPr>
                        </m:ctrlPr>
                      </m:dPr>
                      <m:e>
                        <m:r>
                          <a:rPr kumimoji="1" lang="en-US" altLang="zh-TW" sz="1600" i="1">
                            <a:latin typeface="Cambria Math" panose="02040503050406030204" pitchFamily="18" charset="0"/>
                            <a:ea typeface="Cambria Math" panose="02040503050406030204" pitchFamily="18" charset="0"/>
                          </a:rPr>
                          <m:t>0,</m:t>
                        </m:r>
                        <m:r>
                          <a:rPr kumimoji="1" lang="en-US" altLang="zh-TW" sz="1600" i="1">
                            <a:latin typeface="Cambria Math" panose="02040503050406030204" pitchFamily="18" charset="0"/>
                            <a:ea typeface="Cambria Math" panose="02040503050406030204" pitchFamily="18" charset="0"/>
                          </a:rPr>
                          <m:t>𝑡</m:t>
                        </m:r>
                      </m:e>
                    </m:d>
                    <m:r>
                      <a:rPr kumimoji="1" lang="en-US" altLang="zh-TW" sz="160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0</m:t>
                    </m:r>
                  </m:oMath>
                </a14:m>
                <a:r>
                  <a:rPr lang="en-US" altLang="zh-TW" sz="1600" dirty="0"/>
                  <a:t>      as     </a:t>
                </a:r>
                <a14:m>
                  <m:oMath xmlns:m="http://schemas.openxmlformats.org/officeDocument/2006/math">
                    <m:r>
                      <m:rPr>
                        <m:sty m:val="p"/>
                      </m:rPr>
                      <a:rPr kumimoji="1" lang="en-US" altLang="zh-TW" sz="1600">
                        <a:latin typeface="Cambria Math" panose="02040503050406030204" pitchFamily="18" charset="0"/>
                        <a:ea typeface="Cambria Math" panose="02040503050406030204" pitchFamily="18" charset="0"/>
                      </a:rPr>
                      <m:t>u</m:t>
                    </m:r>
                    <m:d>
                      <m:dPr>
                        <m:ctrlPr>
                          <a:rPr kumimoji="1" lang="en-US" altLang="zh-TW" sz="1600" i="1">
                            <a:latin typeface="Cambria Math" panose="02040503050406030204" pitchFamily="18" charset="0"/>
                            <a:ea typeface="Cambria Math" panose="02040503050406030204" pitchFamily="18" charset="0"/>
                          </a:rPr>
                        </m:ctrlPr>
                      </m:dPr>
                      <m:e>
                        <m:r>
                          <a:rPr kumimoji="1" lang="en-US" altLang="zh-TW" sz="1600" i="1">
                            <a:latin typeface="Cambria Math" panose="02040503050406030204" pitchFamily="18" charset="0"/>
                            <a:ea typeface="Cambria Math" panose="02040503050406030204" pitchFamily="18" charset="0"/>
                          </a:rPr>
                          <m:t>0,</m:t>
                        </m:r>
                        <m:r>
                          <a:rPr kumimoji="1" lang="en-US" altLang="zh-TW" sz="1600" i="1">
                            <a:latin typeface="Cambria Math" panose="02040503050406030204" pitchFamily="18" charset="0"/>
                            <a:ea typeface="Cambria Math" panose="02040503050406030204" pitchFamily="18" charset="0"/>
                          </a:rPr>
                          <m:t>𝑡</m:t>
                        </m:r>
                      </m:e>
                    </m:d>
                    <m:r>
                      <a:rPr kumimoji="1" lang="en-US" altLang="zh-TW" sz="160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0</m:t>
                    </m:r>
                  </m:oMath>
                </a14:m>
                <a:endParaRPr lang="zh-TW" altLang="en-US" sz="1600" dirty="0"/>
              </a:p>
            </p:txBody>
          </p:sp>
        </mc:Choice>
        <mc:Fallback xmlns="">
          <p:sp>
            <p:nvSpPr>
              <p:cNvPr id="39" name="矩形 38">
                <a:extLst>
                  <a:ext uri="{FF2B5EF4-FFF2-40B4-BE49-F238E27FC236}">
                    <a16:creationId xmlns:a16="http://schemas.microsoft.com/office/drawing/2014/main" id="{E6C330AE-99C8-4945-ACDE-2B1DE6CB3257}"/>
                  </a:ext>
                </a:extLst>
              </p:cNvPr>
              <p:cNvSpPr>
                <a:spLocks noRot="1" noChangeAspect="1" noMove="1" noResize="1" noEditPoints="1" noAdjustHandles="1" noChangeArrowheads="1" noChangeShapeType="1" noTextEdit="1"/>
              </p:cNvSpPr>
              <p:nvPr/>
            </p:nvSpPr>
            <p:spPr>
              <a:xfrm>
                <a:off x="2581402" y="5696452"/>
                <a:ext cx="5223609" cy="483722"/>
              </a:xfrm>
              <a:prstGeom prst="rect">
                <a:avLst/>
              </a:prstGeom>
              <a:blipFill>
                <a:blip r:embed="rId16"/>
                <a:stretch>
                  <a:fillRect/>
                </a:stretch>
              </a:blipFill>
            </p:spPr>
            <p:txBody>
              <a:bodyPr/>
              <a:lstStyle/>
              <a:p>
                <a:r>
                  <a:rPr lang="zh-TW" altLang="en-US">
                    <a:noFill/>
                  </a:rPr>
                  <a:t> </a:t>
                </a:r>
              </a:p>
            </p:txBody>
          </p:sp>
        </mc:Fallback>
      </mc:AlternateContent>
      <p:sp>
        <p:nvSpPr>
          <p:cNvPr id="41" name="矩形 40">
            <a:extLst>
              <a:ext uri="{FF2B5EF4-FFF2-40B4-BE49-F238E27FC236}">
                <a16:creationId xmlns:a16="http://schemas.microsoft.com/office/drawing/2014/main" id="{E8FCCBF6-8B1C-CB40-8D04-7EED2DEB20B0}"/>
              </a:ext>
            </a:extLst>
          </p:cNvPr>
          <p:cNvSpPr/>
          <p:nvPr/>
        </p:nvSpPr>
        <p:spPr>
          <a:xfrm>
            <a:off x="55405" y="6518117"/>
            <a:ext cx="8237257"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200" dirty="0"/>
              <a:t>[7] </a:t>
            </a:r>
            <a:r>
              <a:rPr lang="en" altLang="zh-TW" sz="1200" dirty="0" err="1"/>
              <a:t>Ahrenkiel</a:t>
            </a:r>
            <a:r>
              <a:rPr lang="en" altLang="zh-TW" sz="1200" dirty="0"/>
              <a:t>, R. K., </a:t>
            </a:r>
            <a:r>
              <a:rPr lang="en" altLang="zh-TW" sz="1200" dirty="0" err="1"/>
              <a:t>Dunlavy</a:t>
            </a:r>
            <a:r>
              <a:rPr lang="en" altLang="zh-TW" sz="1200" dirty="0"/>
              <a:t>, D. J., &amp; </a:t>
            </a:r>
            <a:r>
              <a:rPr lang="en" altLang="zh-TW" sz="1200" dirty="0" err="1"/>
              <a:t>Hanak</a:t>
            </a:r>
            <a:r>
              <a:rPr lang="en" altLang="zh-TW" sz="1200" dirty="0"/>
              <a:t>, T. (1988). </a:t>
            </a:r>
            <a:r>
              <a:rPr lang="en" altLang="zh-TW" sz="1200" b="1" dirty="0"/>
              <a:t>Photoluminescence lifetime in heterojunctions</a:t>
            </a:r>
            <a:r>
              <a:rPr lang="en" altLang="zh-TW" sz="1200" dirty="0"/>
              <a:t>. </a:t>
            </a:r>
            <a:r>
              <a:rPr lang="en" altLang="zh-TW" sz="1200" i="1" dirty="0"/>
              <a:t>Solar Cells</a:t>
            </a:r>
            <a:r>
              <a:rPr lang="en" altLang="zh-TW" sz="1200" dirty="0"/>
              <a:t>, </a:t>
            </a:r>
            <a:r>
              <a:rPr lang="en" altLang="zh-TW" sz="1200" i="1" dirty="0"/>
              <a:t>24</a:t>
            </a:r>
            <a:r>
              <a:rPr lang="en" altLang="zh-TW" sz="1200" dirty="0"/>
              <a:t>(3-4), 339-352.</a:t>
            </a:r>
            <a:endParaRPr lang="zh-TW" altLang="en-US" sz="1200" dirty="0"/>
          </a:p>
        </p:txBody>
      </p:sp>
    </p:spTree>
    <p:extLst>
      <p:ext uri="{BB962C8B-B14F-4D97-AF65-F5344CB8AC3E}">
        <p14:creationId xmlns:p14="http://schemas.microsoft.com/office/powerpoint/2010/main" val="247324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接點 21">
            <a:extLst>
              <a:ext uri="{FF2B5EF4-FFF2-40B4-BE49-F238E27FC236}">
                <a16:creationId xmlns:a16="http://schemas.microsoft.com/office/drawing/2014/main" id="{87EF55B5-A23E-0145-91B2-D9EEDC756991}"/>
              </a:ext>
            </a:extLst>
          </p:cNvPr>
          <p:cNvCxnSpPr>
            <a:cxnSpLocks/>
          </p:cNvCxnSpPr>
          <p:nvPr/>
        </p:nvCxnSpPr>
        <p:spPr>
          <a:xfrm>
            <a:off x="706561" y="1591733"/>
            <a:ext cx="108081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1242771C-18DC-1740-A8EB-3163C3857253}"/>
              </a:ext>
            </a:extLst>
          </p:cNvPr>
          <p:cNvSpPr txBox="1"/>
          <p:nvPr/>
        </p:nvSpPr>
        <p:spPr>
          <a:xfrm>
            <a:off x="739175" y="878447"/>
            <a:ext cx="10742877" cy="646331"/>
          </a:xfrm>
          <a:prstGeom prst="rect">
            <a:avLst/>
          </a:prstGeom>
          <a:noFill/>
        </p:spPr>
        <p:txBody>
          <a:bodyPr wrap="none" rtlCol="0">
            <a:spAutoFit/>
          </a:bodyPr>
          <a:lstStyle/>
          <a:p>
            <a:pPr algn="ctr"/>
            <a:r>
              <a:rPr kumimoji="1" lang="en-US" altLang="zh-TW" sz="3600" dirty="0"/>
              <a:t>Photoluminescence decay theory of lifetime measurement</a:t>
            </a:r>
            <a:endParaRPr kumimoji="1" lang="zh-TW" altLang="en-US" sz="3600" dirty="0">
              <a:latin typeface="+mj-lt"/>
            </a:endParaRPr>
          </a:p>
        </p:txBody>
      </p:sp>
      <p:sp>
        <p:nvSpPr>
          <p:cNvPr id="52" name="圓角矩形 51">
            <a:extLst>
              <a:ext uri="{FF2B5EF4-FFF2-40B4-BE49-F238E27FC236}">
                <a16:creationId xmlns:a16="http://schemas.microsoft.com/office/drawing/2014/main" id="{2A024DD0-C95A-F441-9BED-1FC214DAAD8F}"/>
              </a:ext>
            </a:extLst>
          </p:cNvPr>
          <p:cNvSpPr/>
          <p:nvPr/>
        </p:nvSpPr>
        <p:spPr>
          <a:xfrm>
            <a:off x="9414099" y="3042105"/>
            <a:ext cx="1611255" cy="32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i="1" dirty="0"/>
              <a:t>n</a:t>
            </a:r>
            <a:r>
              <a:rPr kumimoji="1" lang="en-US" altLang="zh-TW" dirty="0"/>
              <a:t>-type InP</a:t>
            </a:r>
            <a:endParaRPr kumimoji="1" lang="zh-TW" altLang="en-US" dirty="0"/>
          </a:p>
        </p:txBody>
      </p:sp>
      <p:sp>
        <p:nvSpPr>
          <p:cNvPr id="45" name="向右箭號 44">
            <a:extLst>
              <a:ext uri="{FF2B5EF4-FFF2-40B4-BE49-F238E27FC236}">
                <a16:creationId xmlns:a16="http://schemas.microsoft.com/office/drawing/2014/main" id="{9F940BC5-2574-184D-905F-FD97FE85CD12}"/>
              </a:ext>
            </a:extLst>
          </p:cNvPr>
          <p:cNvSpPr/>
          <p:nvPr/>
        </p:nvSpPr>
        <p:spPr>
          <a:xfrm rot="5400000">
            <a:off x="9825541" y="3688931"/>
            <a:ext cx="791305" cy="454272"/>
          </a:xfrm>
          <a:prstGeom prst="stripedRightArrow">
            <a:avLst/>
          </a:prstGeom>
          <a:gradFill flip="none" rotWithShape="1">
            <a:gsLst>
              <a:gs pos="37000">
                <a:schemeClr val="accent1">
                  <a:lumMod val="5000"/>
                  <a:lumOff val="95000"/>
                </a:schemeClr>
              </a:gs>
              <a:gs pos="81000">
                <a:srgbClr val="FFFF00">
                  <a:lumMod val="96000"/>
                </a:srgbClr>
              </a:gs>
              <a:gs pos="73000">
                <a:srgbClr val="FFFF00"/>
              </a:gs>
              <a:gs pos="100000">
                <a:srgbClr val="FFFF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a:extLst>
              <a:ext uri="{FF2B5EF4-FFF2-40B4-BE49-F238E27FC236}">
                <a16:creationId xmlns:a16="http://schemas.microsoft.com/office/drawing/2014/main" id="{8691DD40-D00D-A646-8367-D763D2C2BA97}"/>
              </a:ext>
            </a:extLst>
          </p:cNvPr>
          <p:cNvSpPr/>
          <p:nvPr/>
        </p:nvSpPr>
        <p:spPr>
          <a:xfrm>
            <a:off x="9308986" y="4429669"/>
            <a:ext cx="1821480" cy="148156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cxnSp>
        <p:nvCxnSpPr>
          <p:cNvPr id="8" name="直線箭頭接點 7">
            <a:extLst>
              <a:ext uri="{FF2B5EF4-FFF2-40B4-BE49-F238E27FC236}">
                <a16:creationId xmlns:a16="http://schemas.microsoft.com/office/drawing/2014/main" id="{319967EA-1C09-B74E-8AF1-90C81B6C2CE4}"/>
              </a:ext>
            </a:extLst>
          </p:cNvPr>
          <p:cNvCxnSpPr/>
          <p:nvPr/>
        </p:nvCxnSpPr>
        <p:spPr>
          <a:xfrm>
            <a:off x="9512188" y="5741955"/>
            <a:ext cx="112274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箭頭接點 47">
            <a:extLst>
              <a:ext uri="{FF2B5EF4-FFF2-40B4-BE49-F238E27FC236}">
                <a16:creationId xmlns:a16="http://schemas.microsoft.com/office/drawing/2014/main" id="{F98B622B-8C1E-9149-9BCD-37E2BC8D9A93}"/>
              </a:ext>
            </a:extLst>
          </p:cNvPr>
          <p:cNvCxnSpPr>
            <a:cxnSpLocks/>
          </p:cNvCxnSpPr>
          <p:nvPr/>
        </p:nvCxnSpPr>
        <p:spPr>
          <a:xfrm flipV="1">
            <a:off x="9522901" y="4787044"/>
            <a:ext cx="0" cy="9549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手繪多邊形 24">
            <a:extLst>
              <a:ext uri="{FF2B5EF4-FFF2-40B4-BE49-F238E27FC236}">
                <a16:creationId xmlns:a16="http://schemas.microsoft.com/office/drawing/2014/main" id="{5B13E9C5-D982-1D42-84A3-74B9FD42D710}"/>
              </a:ext>
            </a:extLst>
          </p:cNvPr>
          <p:cNvSpPr/>
          <p:nvPr/>
        </p:nvSpPr>
        <p:spPr>
          <a:xfrm>
            <a:off x="9545429" y="5119385"/>
            <a:ext cx="717683" cy="622570"/>
          </a:xfrm>
          <a:custGeom>
            <a:avLst/>
            <a:gdLst>
              <a:gd name="connsiteX0" fmla="*/ 0 w 920885"/>
              <a:gd name="connsiteY0" fmla="*/ 622570 h 622570"/>
              <a:gd name="connsiteX1" fmla="*/ 12970 w 920885"/>
              <a:gd name="connsiteY1" fmla="*/ 421532 h 622570"/>
              <a:gd name="connsiteX2" fmla="*/ 19455 w 920885"/>
              <a:gd name="connsiteY2" fmla="*/ 395592 h 622570"/>
              <a:gd name="connsiteX3" fmla="*/ 32425 w 920885"/>
              <a:gd name="connsiteY3" fmla="*/ 311285 h 622570"/>
              <a:gd name="connsiteX4" fmla="*/ 38910 w 920885"/>
              <a:gd name="connsiteY4" fmla="*/ 278860 h 622570"/>
              <a:gd name="connsiteX5" fmla="*/ 51881 w 920885"/>
              <a:gd name="connsiteY5" fmla="*/ 239949 h 622570"/>
              <a:gd name="connsiteX6" fmla="*/ 58366 w 920885"/>
              <a:gd name="connsiteY6" fmla="*/ 194553 h 622570"/>
              <a:gd name="connsiteX7" fmla="*/ 71336 w 920885"/>
              <a:gd name="connsiteY7" fmla="*/ 155643 h 622570"/>
              <a:gd name="connsiteX8" fmla="*/ 77821 w 920885"/>
              <a:gd name="connsiteY8" fmla="*/ 136187 h 622570"/>
              <a:gd name="connsiteX9" fmla="*/ 90791 w 920885"/>
              <a:gd name="connsiteY9" fmla="*/ 71336 h 622570"/>
              <a:gd name="connsiteX10" fmla="*/ 97276 w 920885"/>
              <a:gd name="connsiteY10" fmla="*/ 51881 h 622570"/>
              <a:gd name="connsiteX11" fmla="*/ 110247 w 920885"/>
              <a:gd name="connsiteY11" fmla="*/ 6485 h 622570"/>
              <a:gd name="connsiteX12" fmla="*/ 129702 w 920885"/>
              <a:gd name="connsiteY12" fmla="*/ 0 h 622570"/>
              <a:gd name="connsiteX13" fmla="*/ 181583 w 920885"/>
              <a:gd name="connsiteY13" fmla="*/ 6485 h 622570"/>
              <a:gd name="connsiteX14" fmla="*/ 207523 w 920885"/>
              <a:gd name="connsiteY14" fmla="*/ 38911 h 622570"/>
              <a:gd name="connsiteX15" fmla="*/ 220493 w 920885"/>
              <a:gd name="connsiteY15" fmla="*/ 77822 h 622570"/>
              <a:gd name="connsiteX16" fmla="*/ 233464 w 920885"/>
              <a:gd name="connsiteY16" fmla="*/ 90792 h 622570"/>
              <a:gd name="connsiteX17" fmla="*/ 259404 w 920885"/>
              <a:gd name="connsiteY17" fmla="*/ 129702 h 622570"/>
              <a:gd name="connsiteX18" fmla="*/ 265889 w 920885"/>
              <a:gd name="connsiteY18" fmla="*/ 149158 h 622570"/>
              <a:gd name="connsiteX19" fmla="*/ 291830 w 920885"/>
              <a:gd name="connsiteY19" fmla="*/ 181583 h 622570"/>
              <a:gd name="connsiteX20" fmla="*/ 304800 w 920885"/>
              <a:gd name="connsiteY20" fmla="*/ 201039 h 622570"/>
              <a:gd name="connsiteX21" fmla="*/ 311285 w 920885"/>
              <a:gd name="connsiteY21" fmla="*/ 226979 h 622570"/>
              <a:gd name="connsiteX22" fmla="*/ 330740 w 920885"/>
              <a:gd name="connsiteY22" fmla="*/ 239949 h 622570"/>
              <a:gd name="connsiteX23" fmla="*/ 343710 w 920885"/>
              <a:gd name="connsiteY23" fmla="*/ 259405 h 622570"/>
              <a:gd name="connsiteX24" fmla="*/ 356681 w 920885"/>
              <a:gd name="connsiteY24" fmla="*/ 272375 h 622570"/>
              <a:gd name="connsiteX25" fmla="*/ 395591 w 920885"/>
              <a:gd name="connsiteY25" fmla="*/ 324256 h 622570"/>
              <a:gd name="connsiteX26" fmla="*/ 415047 w 920885"/>
              <a:gd name="connsiteY26" fmla="*/ 337226 h 622570"/>
              <a:gd name="connsiteX27" fmla="*/ 447472 w 920885"/>
              <a:gd name="connsiteY27" fmla="*/ 369651 h 622570"/>
              <a:gd name="connsiteX28" fmla="*/ 460442 w 920885"/>
              <a:gd name="connsiteY28" fmla="*/ 382622 h 622570"/>
              <a:gd name="connsiteX29" fmla="*/ 499353 w 920885"/>
              <a:gd name="connsiteY29" fmla="*/ 395592 h 622570"/>
              <a:gd name="connsiteX30" fmla="*/ 518808 w 920885"/>
              <a:gd name="connsiteY30" fmla="*/ 402077 h 622570"/>
              <a:gd name="connsiteX31" fmla="*/ 544749 w 920885"/>
              <a:gd name="connsiteY31" fmla="*/ 434502 h 622570"/>
              <a:gd name="connsiteX32" fmla="*/ 564204 w 920885"/>
              <a:gd name="connsiteY32" fmla="*/ 440987 h 622570"/>
              <a:gd name="connsiteX33" fmla="*/ 616085 w 920885"/>
              <a:gd name="connsiteY33" fmla="*/ 466928 h 622570"/>
              <a:gd name="connsiteX34" fmla="*/ 616085 w 920885"/>
              <a:gd name="connsiteY34" fmla="*/ 466928 h 622570"/>
              <a:gd name="connsiteX35" fmla="*/ 635540 w 920885"/>
              <a:gd name="connsiteY35" fmla="*/ 479898 h 622570"/>
              <a:gd name="connsiteX36" fmla="*/ 674451 w 920885"/>
              <a:gd name="connsiteY36" fmla="*/ 492868 h 622570"/>
              <a:gd name="connsiteX37" fmla="*/ 693906 w 920885"/>
              <a:gd name="connsiteY37" fmla="*/ 499353 h 622570"/>
              <a:gd name="connsiteX38" fmla="*/ 713361 w 920885"/>
              <a:gd name="connsiteY38" fmla="*/ 512324 h 622570"/>
              <a:gd name="connsiteX39" fmla="*/ 752272 w 920885"/>
              <a:gd name="connsiteY39" fmla="*/ 525294 h 622570"/>
              <a:gd name="connsiteX40" fmla="*/ 771727 w 920885"/>
              <a:gd name="connsiteY40" fmla="*/ 531779 h 622570"/>
              <a:gd name="connsiteX41" fmla="*/ 797668 w 920885"/>
              <a:gd name="connsiteY41" fmla="*/ 538264 h 622570"/>
              <a:gd name="connsiteX42" fmla="*/ 836578 w 920885"/>
              <a:gd name="connsiteY42" fmla="*/ 551234 h 622570"/>
              <a:gd name="connsiteX43" fmla="*/ 875489 w 920885"/>
              <a:gd name="connsiteY43" fmla="*/ 564205 h 622570"/>
              <a:gd name="connsiteX44" fmla="*/ 894944 w 920885"/>
              <a:gd name="connsiteY44" fmla="*/ 577175 h 622570"/>
              <a:gd name="connsiteX45" fmla="*/ 907915 w 920885"/>
              <a:gd name="connsiteY45" fmla="*/ 590145 h 622570"/>
              <a:gd name="connsiteX46" fmla="*/ 920885 w 920885"/>
              <a:gd name="connsiteY46" fmla="*/ 590145 h 6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0885" h="622570">
                <a:moveTo>
                  <a:pt x="0" y="622570"/>
                </a:moveTo>
                <a:cubicBezTo>
                  <a:pt x="2584" y="568303"/>
                  <a:pt x="4322" y="482071"/>
                  <a:pt x="12970" y="421532"/>
                </a:cubicBezTo>
                <a:cubicBezTo>
                  <a:pt x="14230" y="412709"/>
                  <a:pt x="17293" y="404239"/>
                  <a:pt x="19455" y="395592"/>
                </a:cubicBezTo>
                <a:cubicBezTo>
                  <a:pt x="29665" y="303702"/>
                  <a:pt x="19945" y="367447"/>
                  <a:pt x="32425" y="311285"/>
                </a:cubicBezTo>
                <a:cubicBezTo>
                  <a:pt x="34816" y="300525"/>
                  <a:pt x="36010" y="289494"/>
                  <a:pt x="38910" y="278860"/>
                </a:cubicBezTo>
                <a:cubicBezTo>
                  <a:pt x="42507" y="265670"/>
                  <a:pt x="51881" y="239949"/>
                  <a:pt x="51881" y="239949"/>
                </a:cubicBezTo>
                <a:cubicBezTo>
                  <a:pt x="54043" y="224817"/>
                  <a:pt x="54929" y="209447"/>
                  <a:pt x="58366" y="194553"/>
                </a:cubicBezTo>
                <a:cubicBezTo>
                  <a:pt x="61440" y="181232"/>
                  <a:pt x="67013" y="168613"/>
                  <a:pt x="71336" y="155643"/>
                </a:cubicBezTo>
                <a:cubicBezTo>
                  <a:pt x="73498" y="149158"/>
                  <a:pt x="76480" y="142890"/>
                  <a:pt x="77821" y="136187"/>
                </a:cubicBezTo>
                <a:cubicBezTo>
                  <a:pt x="82144" y="114570"/>
                  <a:pt x="83820" y="92250"/>
                  <a:pt x="90791" y="71336"/>
                </a:cubicBezTo>
                <a:cubicBezTo>
                  <a:pt x="92953" y="64851"/>
                  <a:pt x="95398" y="58454"/>
                  <a:pt x="97276" y="51881"/>
                </a:cubicBezTo>
                <a:cubicBezTo>
                  <a:pt x="97344" y="51642"/>
                  <a:pt x="107136" y="9596"/>
                  <a:pt x="110247" y="6485"/>
                </a:cubicBezTo>
                <a:cubicBezTo>
                  <a:pt x="115081" y="1651"/>
                  <a:pt x="123217" y="2162"/>
                  <a:pt x="129702" y="0"/>
                </a:cubicBezTo>
                <a:cubicBezTo>
                  <a:pt x="146996" y="2162"/>
                  <a:pt x="164890" y="1477"/>
                  <a:pt x="181583" y="6485"/>
                </a:cubicBezTo>
                <a:cubicBezTo>
                  <a:pt x="188492" y="8558"/>
                  <a:pt x="205912" y="35286"/>
                  <a:pt x="207523" y="38911"/>
                </a:cubicBezTo>
                <a:cubicBezTo>
                  <a:pt x="213076" y="51405"/>
                  <a:pt x="210825" y="68155"/>
                  <a:pt x="220493" y="77822"/>
                </a:cubicBezTo>
                <a:cubicBezTo>
                  <a:pt x="224817" y="82145"/>
                  <a:pt x="229795" y="85901"/>
                  <a:pt x="233464" y="90792"/>
                </a:cubicBezTo>
                <a:cubicBezTo>
                  <a:pt x="242817" y="103262"/>
                  <a:pt x="259404" y="129702"/>
                  <a:pt x="259404" y="129702"/>
                </a:cubicBezTo>
                <a:cubicBezTo>
                  <a:pt x="261566" y="136187"/>
                  <a:pt x="262832" y="143044"/>
                  <a:pt x="265889" y="149158"/>
                </a:cubicBezTo>
                <a:cubicBezTo>
                  <a:pt x="279197" y="175775"/>
                  <a:pt x="275743" y="161474"/>
                  <a:pt x="291830" y="181583"/>
                </a:cubicBezTo>
                <a:cubicBezTo>
                  <a:pt x="296699" y="187669"/>
                  <a:pt x="300477" y="194554"/>
                  <a:pt x="304800" y="201039"/>
                </a:cubicBezTo>
                <a:cubicBezTo>
                  <a:pt x="306962" y="209686"/>
                  <a:pt x="306341" y="219563"/>
                  <a:pt x="311285" y="226979"/>
                </a:cubicBezTo>
                <a:cubicBezTo>
                  <a:pt x="315608" y="233464"/>
                  <a:pt x="325229" y="234438"/>
                  <a:pt x="330740" y="239949"/>
                </a:cubicBezTo>
                <a:cubicBezTo>
                  <a:pt x="336251" y="245460"/>
                  <a:pt x="338841" y="253319"/>
                  <a:pt x="343710" y="259405"/>
                </a:cubicBezTo>
                <a:cubicBezTo>
                  <a:pt x="347530" y="264179"/>
                  <a:pt x="353012" y="267484"/>
                  <a:pt x="356681" y="272375"/>
                </a:cubicBezTo>
                <a:cubicBezTo>
                  <a:pt x="372234" y="293112"/>
                  <a:pt x="377003" y="309386"/>
                  <a:pt x="395591" y="324256"/>
                </a:cubicBezTo>
                <a:cubicBezTo>
                  <a:pt x="401677" y="329125"/>
                  <a:pt x="408562" y="332903"/>
                  <a:pt x="415047" y="337226"/>
                </a:cubicBezTo>
                <a:cubicBezTo>
                  <a:pt x="437283" y="370579"/>
                  <a:pt x="416590" y="344944"/>
                  <a:pt x="447472" y="369651"/>
                </a:cubicBezTo>
                <a:cubicBezTo>
                  <a:pt x="452246" y="373471"/>
                  <a:pt x="454973" y="379888"/>
                  <a:pt x="460442" y="382622"/>
                </a:cubicBezTo>
                <a:cubicBezTo>
                  <a:pt x="472670" y="388736"/>
                  <a:pt x="486383" y="391269"/>
                  <a:pt x="499353" y="395592"/>
                </a:cubicBezTo>
                <a:lnTo>
                  <a:pt x="518808" y="402077"/>
                </a:lnTo>
                <a:cubicBezTo>
                  <a:pt x="524700" y="410916"/>
                  <a:pt x="534480" y="428341"/>
                  <a:pt x="544749" y="434502"/>
                </a:cubicBezTo>
                <a:cubicBezTo>
                  <a:pt x="550611" y="438019"/>
                  <a:pt x="557719" y="438825"/>
                  <a:pt x="564204" y="440987"/>
                </a:cubicBezTo>
                <a:cubicBezTo>
                  <a:pt x="586841" y="463626"/>
                  <a:pt x="571373" y="452025"/>
                  <a:pt x="616085" y="466928"/>
                </a:cubicBezTo>
                <a:lnTo>
                  <a:pt x="616085" y="466928"/>
                </a:lnTo>
                <a:cubicBezTo>
                  <a:pt x="622570" y="471251"/>
                  <a:pt x="628418" y="476733"/>
                  <a:pt x="635540" y="479898"/>
                </a:cubicBezTo>
                <a:cubicBezTo>
                  <a:pt x="648034" y="485451"/>
                  <a:pt x="661481" y="488545"/>
                  <a:pt x="674451" y="492868"/>
                </a:cubicBezTo>
                <a:lnTo>
                  <a:pt x="693906" y="499353"/>
                </a:lnTo>
                <a:cubicBezTo>
                  <a:pt x="700391" y="503677"/>
                  <a:pt x="706239" y="509158"/>
                  <a:pt x="713361" y="512324"/>
                </a:cubicBezTo>
                <a:cubicBezTo>
                  <a:pt x="725854" y="517877"/>
                  <a:pt x="739302" y="520971"/>
                  <a:pt x="752272" y="525294"/>
                </a:cubicBezTo>
                <a:cubicBezTo>
                  <a:pt x="758757" y="527456"/>
                  <a:pt x="765095" y="530121"/>
                  <a:pt x="771727" y="531779"/>
                </a:cubicBezTo>
                <a:cubicBezTo>
                  <a:pt x="780374" y="533941"/>
                  <a:pt x="789131" y="535703"/>
                  <a:pt x="797668" y="538264"/>
                </a:cubicBezTo>
                <a:cubicBezTo>
                  <a:pt x="810763" y="542192"/>
                  <a:pt x="823608" y="546911"/>
                  <a:pt x="836578" y="551234"/>
                </a:cubicBezTo>
                <a:cubicBezTo>
                  <a:pt x="836583" y="551236"/>
                  <a:pt x="875484" y="564201"/>
                  <a:pt x="875489" y="564205"/>
                </a:cubicBezTo>
                <a:cubicBezTo>
                  <a:pt x="881974" y="568528"/>
                  <a:pt x="888858" y="572306"/>
                  <a:pt x="894944" y="577175"/>
                </a:cubicBezTo>
                <a:cubicBezTo>
                  <a:pt x="899719" y="580995"/>
                  <a:pt x="902446" y="587411"/>
                  <a:pt x="907915" y="590145"/>
                </a:cubicBezTo>
                <a:cubicBezTo>
                  <a:pt x="911782" y="592078"/>
                  <a:pt x="916562" y="590145"/>
                  <a:pt x="920885" y="59014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9" name="文字方塊 48">
            <a:extLst>
              <a:ext uri="{FF2B5EF4-FFF2-40B4-BE49-F238E27FC236}">
                <a16:creationId xmlns:a16="http://schemas.microsoft.com/office/drawing/2014/main" id="{258ED5C6-FA7C-314A-AF9D-D355CA91E6E4}"/>
              </a:ext>
            </a:extLst>
          </p:cNvPr>
          <p:cNvSpPr txBox="1"/>
          <p:nvPr/>
        </p:nvSpPr>
        <p:spPr>
          <a:xfrm>
            <a:off x="9344165" y="4459209"/>
            <a:ext cx="875561" cy="338554"/>
          </a:xfrm>
          <a:prstGeom prst="rect">
            <a:avLst/>
          </a:prstGeom>
          <a:noFill/>
        </p:spPr>
        <p:txBody>
          <a:bodyPr wrap="none" rtlCol="0">
            <a:spAutoFit/>
          </a:bodyPr>
          <a:lstStyle/>
          <a:p>
            <a:r>
              <a:rPr kumimoji="1" lang="en-US" altLang="zh-TW" sz="1600" dirty="0">
                <a:solidFill>
                  <a:schemeClr val="bg1"/>
                </a:solidFill>
              </a:rPr>
              <a:t>Intensity</a:t>
            </a:r>
            <a:endParaRPr kumimoji="1" lang="zh-TW" altLang="en-US" sz="1600" dirty="0">
              <a:solidFill>
                <a:schemeClr val="bg1"/>
              </a:solidFill>
            </a:endParaRPr>
          </a:p>
        </p:txBody>
      </p:sp>
      <p:sp>
        <p:nvSpPr>
          <p:cNvPr id="50" name="文字方塊 49">
            <a:extLst>
              <a:ext uri="{FF2B5EF4-FFF2-40B4-BE49-F238E27FC236}">
                <a16:creationId xmlns:a16="http://schemas.microsoft.com/office/drawing/2014/main" id="{1437AD2C-A899-4E41-9B94-DC6CA386DBF6}"/>
              </a:ext>
            </a:extLst>
          </p:cNvPr>
          <p:cNvSpPr txBox="1"/>
          <p:nvPr/>
        </p:nvSpPr>
        <p:spPr>
          <a:xfrm>
            <a:off x="10570519" y="5553223"/>
            <a:ext cx="601447" cy="338554"/>
          </a:xfrm>
          <a:prstGeom prst="rect">
            <a:avLst/>
          </a:prstGeom>
          <a:noFill/>
        </p:spPr>
        <p:txBody>
          <a:bodyPr wrap="none" rtlCol="0">
            <a:spAutoFit/>
          </a:bodyPr>
          <a:lstStyle/>
          <a:p>
            <a:r>
              <a:rPr kumimoji="1" lang="en-US" altLang="zh-TW" sz="1600" dirty="0">
                <a:solidFill>
                  <a:schemeClr val="bg1"/>
                </a:solidFill>
              </a:rPr>
              <a:t>Time</a:t>
            </a:r>
            <a:endParaRPr kumimoji="1" lang="zh-TW" altLang="en-US" sz="1600" dirty="0">
              <a:solidFill>
                <a:schemeClr val="bg1"/>
              </a:solidFill>
            </a:endParaRPr>
          </a:p>
        </p:txBody>
      </p: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43414C4D-AA7C-414E-A608-DC52EA9DFBA6}"/>
                  </a:ext>
                </a:extLst>
              </p:cNvPr>
              <p:cNvSpPr txBox="1"/>
              <p:nvPr/>
            </p:nvSpPr>
            <p:spPr>
              <a:xfrm>
                <a:off x="9694326" y="2548389"/>
                <a:ext cx="10508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i="1" smtClean="0">
                          <a:latin typeface="Cambria Math" panose="02040503050406030204" pitchFamily="18" charset="0"/>
                        </a:rPr>
                        <m:t>∆</m:t>
                      </m:r>
                      <m:r>
                        <a:rPr kumimoji="1" lang="en-US" altLang="zh-TW" b="0" i="1" smtClean="0">
                          <a:latin typeface="Cambria Math" panose="02040503050406030204" pitchFamily="18" charset="0"/>
                        </a:rPr>
                        <m:t>𝑛</m:t>
                      </m:r>
                      <m:d>
                        <m:dPr>
                          <m:ctrlPr>
                            <a:rPr kumimoji="1" lang="en-US" altLang="zh-TW" b="0" i="1" smtClean="0">
                              <a:latin typeface="Cambria Math" panose="02040503050406030204" pitchFamily="18" charset="0"/>
                            </a:rPr>
                          </m:ctrlPr>
                        </m:dPr>
                        <m:e>
                          <m:r>
                            <a:rPr kumimoji="1" lang="en-US" altLang="zh-TW" b="0" i="1" smtClean="0">
                              <a:latin typeface="Cambria Math" panose="02040503050406030204" pitchFamily="18" charset="0"/>
                            </a:rPr>
                            <m:t>𝑡</m:t>
                          </m:r>
                          <m:r>
                            <a:rPr kumimoji="1" lang="en-US" altLang="zh-TW" i="1">
                              <a:latin typeface="Cambria Math" panose="02040503050406030204" pitchFamily="18" charset="0"/>
                              <a:ea typeface="Cambria Math" panose="02040503050406030204" pitchFamily="18" charset="0"/>
                            </a:rPr>
                            <m:t>≥</m:t>
                          </m:r>
                          <m:r>
                            <a:rPr kumimoji="1" lang="en-US" altLang="zh-TW" b="0" i="1" smtClean="0">
                              <a:latin typeface="Cambria Math" panose="02040503050406030204" pitchFamily="18" charset="0"/>
                            </a:rPr>
                            <m:t>0</m:t>
                          </m:r>
                        </m:e>
                      </m:d>
                    </m:oMath>
                  </m:oMathPara>
                </a14:m>
                <a:endParaRPr kumimoji="1" lang="zh-TW" altLang="en-US" dirty="0"/>
              </a:p>
            </p:txBody>
          </p:sp>
        </mc:Choice>
        <mc:Fallback xmlns="">
          <p:sp>
            <p:nvSpPr>
              <p:cNvPr id="54" name="文字方塊 53">
                <a:extLst>
                  <a:ext uri="{FF2B5EF4-FFF2-40B4-BE49-F238E27FC236}">
                    <a16:creationId xmlns:a16="http://schemas.microsoft.com/office/drawing/2014/main" id="{43414C4D-AA7C-414E-A608-DC52EA9DFBA6}"/>
                  </a:ext>
                </a:extLst>
              </p:cNvPr>
              <p:cNvSpPr txBox="1">
                <a:spLocks noRot="1" noChangeAspect="1" noMove="1" noResize="1" noEditPoints="1" noAdjustHandles="1" noChangeArrowheads="1" noChangeShapeType="1" noTextEdit="1"/>
              </p:cNvSpPr>
              <p:nvPr/>
            </p:nvSpPr>
            <p:spPr>
              <a:xfrm>
                <a:off x="9694326" y="2548389"/>
                <a:ext cx="1050800" cy="276999"/>
              </a:xfrm>
              <a:prstGeom prst="rect">
                <a:avLst/>
              </a:prstGeom>
              <a:blipFill>
                <a:blip r:embed="rId2"/>
                <a:stretch>
                  <a:fillRect l="-3571" b="-13636"/>
                </a:stretch>
              </a:blipFill>
            </p:spPr>
            <p:txBody>
              <a:bodyPr/>
              <a:lstStyle/>
              <a:p>
                <a:r>
                  <a:rPr lang="zh-TW" altLang="en-US">
                    <a:noFill/>
                  </a:rPr>
                  <a:t> </a:t>
                </a:r>
              </a:p>
            </p:txBody>
          </p:sp>
        </mc:Fallback>
      </mc:AlternateContent>
      <p:cxnSp>
        <p:nvCxnSpPr>
          <p:cNvPr id="65" name="直線箭頭接點 64">
            <a:extLst>
              <a:ext uri="{FF2B5EF4-FFF2-40B4-BE49-F238E27FC236}">
                <a16:creationId xmlns:a16="http://schemas.microsoft.com/office/drawing/2014/main" id="{52FC0A51-3DA6-4446-9BF5-4A6835733AE6}"/>
              </a:ext>
            </a:extLst>
          </p:cNvPr>
          <p:cNvCxnSpPr/>
          <p:nvPr/>
        </p:nvCxnSpPr>
        <p:spPr>
          <a:xfrm>
            <a:off x="11308742" y="2857295"/>
            <a:ext cx="0" cy="823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A98E568C-6D98-A447-8756-2410D8D04086}"/>
                  </a:ext>
                </a:extLst>
              </p:cNvPr>
              <p:cNvSpPr/>
              <p:nvPr/>
            </p:nvSpPr>
            <p:spPr>
              <a:xfrm>
                <a:off x="11114504" y="3622921"/>
                <a:ext cx="415498"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𝑥</m:t>
                      </m:r>
                    </m:oMath>
                  </m:oMathPara>
                </a14:m>
                <a:endParaRPr lang="zh-TW" altLang="en-US" dirty="0"/>
              </a:p>
            </p:txBody>
          </p:sp>
        </mc:Choice>
        <mc:Fallback xmlns="">
          <p:sp>
            <p:nvSpPr>
              <p:cNvPr id="66" name="矩形 65">
                <a:extLst>
                  <a:ext uri="{FF2B5EF4-FFF2-40B4-BE49-F238E27FC236}">
                    <a16:creationId xmlns:a16="http://schemas.microsoft.com/office/drawing/2014/main" id="{A98E568C-6D98-A447-8756-2410D8D04086}"/>
                  </a:ext>
                </a:extLst>
              </p:cNvPr>
              <p:cNvSpPr>
                <a:spLocks noRot="1" noChangeAspect="1" noMove="1" noResize="1" noEditPoints="1" noAdjustHandles="1" noChangeArrowheads="1" noChangeShapeType="1" noTextEdit="1"/>
              </p:cNvSpPr>
              <p:nvPr/>
            </p:nvSpPr>
            <p:spPr>
              <a:xfrm>
                <a:off x="11114504" y="3622921"/>
                <a:ext cx="415498" cy="33855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矩形 50">
                <a:extLst>
                  <a:ext uri="{FF2B5EF4-FFF2-40B4-BE49-F238E27FC236}">
                    <a16:creationId xmlns:a16="http://schemas.microsoft.com/office/drawing/2014/main" id="{04FF8FE4-C185-7044-8039-BBBF2EC53ABE}"/>
                  </a:ext>
                </a:extLst>
              </p:cNvPr>
              <p:cNvSpPr/>
              <p:nvPr/>
            </p:nvSpPr>
            <p:spPr>
              <a:xfrm>
                <a:off x="739175" y="1702504"/>
                <a:ext cx="2932149" cy="625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TW" sz="1600" i="1" smtClean="0">
                          <a:latin typeface="Cambria Math" panose="02040503050406030204" pitchFamily="18" charset="0"/>
                        </a:rPr>
                        <m:t>𝑈</m:t>
                      </m:r>
                      <m:d>
                        <m:dPr>
                          <m:ctrlPr>
                            <a:rPr kumimoji="1" lang="en-US" altLang="zh-TW" sz="1600" i="1">
                              <a:latin typeface="Cambria Math" panose="02040503050406030204" pitchFamily="18" charset="0"/>
                            </a:rPr>
                          </m:ctrlPr>
                        </m:dPr>
                        <m:e>
                          <m:r>
                            <a:rPr kumimoji="1" lang="en-US" altLang="zh-TW" sz="1600" b="0" i="1" smtClean="0">
                              <a:latin typeface="Cambria Math" panose="02040503050406030204" pitchFamily="18" charset="0"/>
                            </a:rPr>
                            <m:t>0</m:t>
                          </m:r>
                          <m:r>
                            <a:rPr kumimoji="1" lang="en-US" altLang="zh-TW" sz="1600" i="1">
                              <a:latin typeface="Cambria Math" panose="02040503050406030204" pitchFamily="18" charset="0"/>
                            </a:rPr>
                            <m:t>,</m:t>
                          </m:r>
                          <m:r>
                            <a:rPr kumimoji="1" lang="en-US" altLang="zh-TW" sz="1600" i="1">
                              <a:latin typeface="Cambria Math" panose="02040503050406030204" pitchFamily="18" charset="0"/>
                            </a:rPr>
                            <m:t>𝑠</m:t>
                          </m:r>
                        </m:e>
                      </m:d>
                      <m:r>
                        <a:rPr kumimoji="1" lang="en-US" altLang="zh-TW" sz="1600" b="0" i="1" smtClean="0">
                          <a:latin typeface="Cambria Math" panose="02040503050406030204" pitchFamily="18" charset="0"/>
                        </a:rPr>
                        <m:t>=</m:t>
                      </m:r>
                      <m:nary>
                        <m:naryPr>
                          <m:ctrlPr>
                            <a:rPr kumimoji="1" lang="en-US" altLang="zh-TW" sz="1600" i="1" smtClean="0">
                              <a:latin typeface="Cambria Math" panose="02040503050406030204" pitchFamily="18" charset="0"/>
                              <a:ea typeface="Cambria Math" panose="02040503050406030204" pitchFamily="18" charset="0"/>
                            </a:rPr>
                          </m:ctrlPr>
                        </m:naryPr>
                        <m:sub>
                          <m:r>
                            <m:rPr>
                              <m:brk m:alnAt="23"/>
                            </m:rPr>
                            <a:rPr kumimoji="1" lang="en-US" altLang="zh-TW" sz="1600" b="0" i="1" smtClean="0">
                              <a:latin typeface="Cambria Math" panose="02040503050406030204" pitchFamily="18" charset="0"/>
                              <a:ea typeface="Cambria Math" panose="02040503050406030204" pitchFamily="18" charset="0"/>
                            </a:rPr>
                            <m:t>0</m:t>
                          </m:r>
                        </m:sub>
                        <m:sup>
                          <m:r>
                            <a:rPr kumimoji="1" lang="en-US" altLang="zh-TW" sz="1600" i="1" smtClean="0">
                              <a:latin typeface="Cambria Math" panose="02040503050406030204" pitchFamily="18" charset="0"/>
                              <a:ea typeface="Cambria Math" panose="02040503050406030204" pitchFamily="18" charset="0"/>
                            </a:rPr>
                            <m:t>∞</m:t>
                          </m:r>
                        </m:sup>
                        <m:e>
                          <m:sSup>
                            <m:sSupPr>
                              <m:ctrlPr>
                                <a:rPr kumimoji="1" lang="en-US" altLang="zh-TW" sz="1600" i="1" smtClean="0">
                                  <a:latin typeface="Cambria Math" panose="02040503050406030204" pitchFamily="18" charset="0"/>
                                  <a:ea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𝑒</m:t>
                              </m:r>
                            </m:e>
                            <m:sup>
                              <m:r>
                                <a:rPr kumimoji="1" lang="en-US" altLang="zh-TW" sz="1600" b="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𝑠𝑡</m:t>
                              </m:r>
                            </m:sup>
                          </m:sSup>
                          <m:r>
                            <a:rPr kumimoji="1" lang="en-US" altLang="zh-TW" sz="1600" b="0" i="1" smtClean="0">
                              <a:latin typeface="Cambria Math" panose="02040503050406030204" pitchFamily="18" charset="0"/>
                              <a:ea typeface="Cambria Math" panose="02040503050406030204" pitchFamily="18" charset="0"/>
                            </a:rPr>
                            <m:t>𝑢</m:t>
                          </m:r>
                          <m:d>
                            <m:dPr>
                              <m:ctrlPr>
                                <a:rPr kumimoji="1" lang="en-US" altLang="zh-TW" sz="1600" b="0" i="1" smtClean="0">
                                  <a:latin typeface="Cambria Math" panose="02040503050406030204" pitchFamily="18" charset="0"/>
                                  <a:ea typeface="Cambria Math" panose="02040503050406030204" pitchFamily="18" charset="0"/>
                                </a:rPr>
                              </m:ctrlPr>
                            </m:dPr>
                            <m:e>
                              <m:r>
                                <a:rPr kumimoji="1" lang="en-US" altLang="zh-TW" sz="1600" b="0" i="1" smtClean="0">
                                  <a:latin typeface="Cambria Math" panose="02040503050406030204" pitchFamily="18" charset="0"/>
                                  <a:ea typeface="Cambria Math" panose="02040503050406030204" pitchFamily="18" charset="0"/>
                                </a:rPr>
                                <m:t>0,</m:t>
                              </m:r>
                              <m:r>
                                <a:rPr kumimoji="1" lang="en-US" altLang="zh-TW" sz="1600" b="0" i="1" smtClean="0">
                                  <a:latin typeface="Cambria Math" panose="02040503050406030204" pitchFamily="18" charset="0"/>
                                  <a:ea typeface="Cambria Math" panose="02040503050406030204" pitchFamily="18" charset="0"/>
                                </a:rPr>
                                <m:t>𝑡</m:t>
                              </m:r>
                            </m:e>
                          </m:d>
                          <m:r>
                            <a:rPr kumimoji="1" lang="en-US" altLang="zh-TW" sz="1600" b="0" i="1" smtClean="0">
                              <a:latin typeface="Cambria Math" panose="02040503050406030204" pitchFamily="18" charset="0"/>
                              <a:ea typeface="Cambria Math" panose="02040503050406030204" pitchFamily="18" charset="0"/>
                            </a:rPr>
                            <m:t>𝑑𝑡</m:t>
                          </m:r>
                        </m:e>
                      </m:nary>
                      <m:r>
                        <a:rPr kumimoji="1" lang="en-US" altLang="zh-TW" sz="160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0</m:t>
                      </m:r>
                    </m:oMath>
                  </m:oMathPara>
                </a14:m>
                <a:endParaRPr lang="zh-TW" altLang="en-US" sz="1600" dirty="0"/>
              </a:p>
            </p:txBody>
          </p:sp>
        </mc:Choice>
        <mc:Fallback xmlns="">
          <p:sp>
            <p:nvSpPr>
              <p:cNvPr id="51" name="矩形 50">
                <a:extLst>
                  <a:ext uri="{FF2B5EF4-FFF2-40B4-BE49-F238E27FC236}">
                    <a16:creationId xmlns:a16="http://schemas.microsoft.com/office/drawing/2014/main" id="{04FF8FE4-C185-7044-8039-BBBF2EC53ABE}"/>
                  </a:ext>
                </a:extLst>
              </p:cNvPr>
              <p:cNvSpPr>
                <a:spLocks noRot="1" noChangeAspect="1" noMove="1" noResize="1" noEditPoints="1" noAdjustHandles="1" noChangeArrowheads="1" noChangeShapeType="1" noTextEdit="1"/>
              </p:cNvSpPr>
              <p:nvPr/>
            </p:nvSpPr>
            <p:spPr>
              <a:xfrm>
                <a:off x="739175" y="1702504"/>
                <a:ext cx="2932149" cy="625108"/>
              </a:xfrm>
              <a:prstGeom prst="rect">
                <a:avLst/>
              </a:prstGeom>
              <a:blipFill>
                <a:blip r:embed="rId4"/>
                <a:stretch>
                  <a:fillRect t="-154000" b="-222000"/>
                </a:stretch>
              </a:blipFill>
            </p:spPr>
            <p:txBody>
              <a:bodyPr/>
              <a:lstStyle/>
              <a:p>
                <a:r>
                  <a:rPr lang="zh-TW" altLang="en-US">
                    <a:noFill/>
                  </a:rPr>
                  <a:t> </a:t>
                </a:r>
              </a:p>
            </p:txBody>
          </p:sp>
        </mc:Fallback>
      </mc:AlternateContent>
      <p:cxnSp>
        <p:nvCxnSpPr>
          <p:cNvPr id="53" name="直線箭頭接點 52">
            <a:extLst>
              <a:ext uri="{FF2B5EF4-FFF2-40B4-BE49-F238E27FC236}">
                <a16:creationId xmlns:a16="http://schemas.microsoft.com/office/drawing/2014/main" id="{5D1A9731-B6C7-514E-AA45-626BA5DF3CAF}"/>
              </a:ext>
            </a:extLst>
          </p:cNvPr>
          <p:cNvCxnSpPr>
            <a:cxnSpLocks/>
          </p:cNvCxnSpPr>
          <p:nvPr/>
        </p:nvCxnSpPr>
        <p:spPr>
          <a:xfrm>
            <a:off x="3637570" y="2027591"/>
            <a:ext cx="13892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CC0EBCD7-2B92-754C-B47D-086312B0F93B}"/>
                  </a:ext>
                </a:extLst>
              </p:cNvPr>
              <p:cNvSpPr/>
              <p:nvPr/>
            </p:nvSpPr>
            <p:spPr>
              <a:xfrm>
                <a:off x="4987775" y="1589653"/>
                <a:ext cx="4570995" cy="885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TW" sz="1600" i="1" smtClean="0">
                          <a:latin typeface="Cambria Math" panose="02040503050406030204" pitchFamily="18" charset="0"/>
                        </a:rPr>
                        <m:t>𝑈</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𝑥</m:t>
                          </m:r>
                          <m:r>
                            <a:rPr kumimoji="1" lang="en-US" altLang="zh-TW" sz="1600" i="1">
                              <a:latin typeface="Cambria Math" panose="02040503050406030204" pitchFamily="18" charset="0"/>
                            </a:rPr>
                            <m:t>,</m:t>
                          </m:r>
                          <m:r>
                            <a:rPr kumimoji="1" lang="en-US" altLang="zh-TW" sz="1600" i="1">
                              <a:latin typeface="Cambria Math" panose="02040503050406030204" pitchFamily="18" charset="0"/>
                            </a:rPr>
                            <m:t>𝑠</m:t>
                          </m:r>
                        </m:e>
                      </m:d>
                      <m:r>
                        <a:rPr kumimoji="1" lang="en-US" altLang="zh-TW" sz="1600" b="0" i="1" smtClean="0">
                          <a:latin typeface="Cambria Math" panose="02040503050406030204" pitchFamily="18" charset="0"/>
                        </a:rPr>
                        <m:t>=</m:t>
                      </m:r>
                      <m:f>
                        <m:fPr>
                          <m:ctrlPr>
                            <a:rPr kumimoji="1" lang="en-US" altLang="zh-TW" sz="1600" i="1">
                              <a:latin typeface="Cambria Math" panose="02040503050406030204" pitchFamily="18" charset="0"/>
                            </a:rPr>
                          </m:ctrlPr>
                        </m:fPr>
                        <m:num>
                          <m:r>
                            <a:rPr kumimoji="1" lang="en-US" altLang="zh-TW" sz="1600" i="1">
                              <a:latin typeface="Cambria Math" panose="02040503050406030204" pitchFamily="18" charset="0"/>
                            </a:rPr>
                            <m:t>𝑞</m:t>
                          </m:r>
                          <m:r>
                            <a:rPr kumimoji="1" lang="en-US" altLang="zh-TW" sz="1600" i="1">
                              <a:latin typeface="Cambria Math" panose="02040503050406030204" pitchFamily="18" charset="0"/>
                              <a:ea typeface="Cambria Math" panose="02040503050406030204" pitchFamily="18" charset="0"/>
                            </a:rPr>
                            <m:t>𝛼</m:t>
                          </m:r>
                          <m:sSub>
                            <m:sSubPr>
                              <m:ctrlPr>
                                <a:rPr kumimoji="1" lang="en-US" altLang="zh-TW" sz="1600" i="1" smtClean="0">
                                  <a:latin typeface="Cambria Math" panose="02040503050406030204" pitchFamily="18" charset="0"/>
                                  <a:ea typeface="Cambria Math" panose="02040503050406030204" pitchFamily="18" charset="0"/>
                                </a:rPr>
                              </m:ctrlPr>
                            </m:sSubPr>
                            <m:e>
                              <m:r>
                                <a:rPr kumimoji="1" lang="en-US" altLang="zh-TW" sz="1600" b="0" i="1" smtClean="0">
                                  <a:latin typeface="Cambria Math" panose="02040503050406030204" pitchFamily="18" charset="0"/>
                                  <a:ea typeface="Cambria Math" panose="02040503050406030204" pitchFamily="18" charset="0"/>
                                </a:rPr>
                                <m:t>𝐹</m:t>
                              </m:r>
                            </m:e>
                            <m:sub>
                              <m:r>
                                <a:rPr kumimoji="1" lang="en-US" altLang="zh-TW" sz="1600" b="0" i="1" smtClean="0">
                                  <a:latin typeface="Cambria Math" panose="02040503050406030204" pitchFamily="18" charset="0"/>
                                  <a:ea typeface="Cambria Math" panose="02040503050406030204" pitchFamily="18" charset="0"/>
                                </a:rPr>
                                <m:t>0</m:t>
                              </m:r>
                            </m:sub>
                          </m:sSub>
                        </m:num>
                        <m:den>
                          <m:r>
                            <a:rPr kumimoji="1" lang="en-US" altLang="zh-TW" sz="1600" i="1">
                              <a:latin typeface="Cambria Math" panose="02040503050406030204" pitchFamily="18" charset="0"/>
                            </a:rPr>
                            <m:t>𝑠</m:t>
                          </m:r>
                          <m:r>
                            <a:rPr kumimoji="1" lang="en-US" altLang="zh-TW" sz="1600" i="1" smtClean="0">
                              <a:latin typeface="Cambria Math" panose="02040503050406030204" pitchFamily="18" charset="0"/>
                            </a:rPr>
                            <m:t>−</m:t>
                          </m:r>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ea typeface="Cambria Math" panose="02040503050406030204" pitchFamily="18" charset="0"/>
                                </a:rPr>
                                <m:t>𝛼</m:t>
                              </m:r>
                            </m:e>
                            <m:sup>
                              <m:r>
                                <a:rPr kumimoji="1" lang="en-US" altLang="zh-TW" sz="1600" i="1">
                                  <a:latin typeface="Cambria Math" panose="02040503050406030204" pitchFamily="18" charset="0"/>
                                </a:rPr>
                                <m:t>2</m:t>
                              </m:r>
                            </m:sup>
                          </m:sSup>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den>
                      </m:f>
                      <m:d>
                        <m:dPr>
                          <m:begChr m:val="["/>
                          <m:endChr m:val="]"/>
                          <m:ctrlPr>
                            <a:rPr kumimoji="1" lang="en-US" altLang="zh-TW" sz="1600" i="1" smtClean="0">
                              <a:latin typeface="Cambria Math" panose="02040503050406030204" pitchFamily="18" charset="0"/>
                            </a:rPr>
                          </m:ctrlPr>
                        </m:dPr>
                        <m:e>
                          <m:r>
                            <a:rPr kumimoji="1" lang="en-US" altLang="zh-TW" sz="1600">
                              <a:latin typeface="Cambria Math" panose="02040503050406030204" pitchFamily="18" charset="0"/>
                            </a:rPr>
                            <m:t>−</m:t>
                          </m:r>
                          <m:r>
                            <m:rPr>
                              <m:sty m:val="p"/>
                            </m:rPr>
                            <a:rPr kumimoji="1" lang="en-US" altLang="zh-TW" sz="1600">
                              <a:latin typeface="Cambria Math" panose="02040503050406030204" pitchFamily="18" charset="0"/>
                            </a:rPr>
                            <m:t>exp</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m:t>
                              </m:r>
                              <m:rad>
                                <m:radPr>
                                  <m:degHide m:val="on"/>
                                  <m:ctrlPr>
                                    <a:rPr kumimoji="1" lang="en-US" altLang="zh-TW" sz="1600" i="1">
                                      <a:latin typeface="Cambria Math" panose="02040503050406030204" pitchFamily="18" charset="0"/>
                                    </a:rPr>
                                  </m:ctrlPr>
                                </m:radPr>
                                <m:deg/>
                                <m:e>
                                  <m:f>
                                    <m:fPr>
                                      <m:ctrlPr>
                                        <a:rPr kumimoji="1" lang="en-US" altLang="zh-TW" sz="1600" i="1">
                                          <a:latin typeface="Cambria Math" panose="02040503050406030204" pitchFamily="18" charset="0"/>
                                        </a:rPr>
                                      </m:ctrlPr>
                                    </m:fPr>
                                    <m:num>
                                      <m:r>
                                        <a:rPr kumimoji="1" lang="en-US" altLang="zh-TW" sz="1600" i="1">
                                          <a:latin typeface="Cambria Math" panose="02040503050406030204" pitchFamily="18" charset="0"/>
                                        </a:rPr>
                                        <m:t>𝑠𝑥</m:t>
                                      </m:r>
                                    </m:num>
                                    <m:den>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den>
                                  </m:f>
                                </m:e>
                              </m:rad>
                            </m:e>
                          </m:d>
                          <m:r>
                            <a:rPr kumimoji="1" lang="en-US" altLang="zh-TW" sz="1600" i="1">
                              <a:latin typeface="Cambria Math" panose="02040503050406030204" pitchFamily="18" charset="0"/>
                            </a:rPr>
                            <m:t>+</m:t>
                          </m:r>
                          <m:r>
                            <m:rPr>
                              <m:sty m:val="p"/>
                            </m:rPr>
                            <a:rPr kumimoji="1" lang="en-US" altLang="zh-TW" sz="1600">
                              <a:latin typeface="Cambria Math" panose="02040503050406030204" pitchFamily="18" charset="0"/>
                            </a:rPr>
                            <m:t>exp</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m:t>
                              </m:r>
                              <m:r>
                                <a:rPr kumimoji="1" lang="en-US" altLang="zh-TW" sz="1600" i="1">
                                  <a:latin typeface="Cambria Math" panose="02040503050406030204" pitchFamily="18" charset="0"/>
                                  <a:ea typeface="Cambria Math" panose="02040503050406030204" pitchFamily="18" charset="0"/>
                                </a:rPr>
                                <m:t>𝛼</m:t>
                              </m:r>
                              <m:r>
                                <a:rPr kumimoji="1" lang="en-US" altLang="zh-TW" sz="1600" i="1">
                                  <a:latin typeface="Cambria Math" panose="02040503050406030204" pitchFamily="18" charset="0"/>
                                  <a:ea typeface="Cambria Math" panose="02040503050406030204" pitchFamily="18" charset="0"/>
                                </a:rPr>
                                <m:t>𝑥</m:t>
                              </m:r>
                            </m:e>
                          </m:d>
                        </m:e>
                      </m:d>
                    </m:oMath>
                  </m:oMathPara>
                </a14:m>
                <a:endParaRPr lang="zh-TW" altLang="en-US" sz="1600" dirty="0"/>
              </a:p>
            </p:txBody>
          </p:sp>
        </mc:Choice>
        <mc:Fallback xmlns="">
          <p:sp>
            <p:nvSpPr>
              <p:cNvPr id="55" name="矩形 54">
                <a:extLst>
                  <a:ext uri="{FF2B5EF4-FFF2-40B4-BE49-F238E27FC236}">
                    <a16:creationId xmlns:a16="http://schemas.microsoft.com/office/drawing/2014/main" id="{CC0EBCD7-2B92-754C-B47D-086312B0F93B}"/>
                  </a:ext>
                </a:extLst>
              </p:cNvPr>
              <p:cNvSpPr>
                <a:spLocks noRot="1" noChangeAspect="1" noMove="1" noResize="1" noEditPoints="1" noAdjustHandles="1" noChangeArrowheads="1" noChangeShapeType="1" noTextEdit="1"/>
              </p:cNvSpPr>
              <p:nvPr/>
            </p:nvSpPr>
            <p:spPr>
              <a:xfrm>
                <a:off x="4987775" y="1589653"/>
                <a:ext cx="4570995" cy="885050"/>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DA81C449-5141-194B-8E43-71B3FD44C6EA}"/>
                  </a:ext>
                </a:extLst>
              </p:cNvPr>
              <p:cNvSpPr txBox="1"/>
              <p:nvPr/>
            </p:nvSpPr>
            <p:spPr>
              <a:xfrm>
                <a:off x="3966425" y="1728977"/>
                <a:ext cx="668901" cy="307777"/>
              </a:xfrm>
              <a:prstGeom prst="rect">
                <a:avLst/>
              </a:prstGeom>
              <a:noFill/>
            </p:spPr>
            <p:txBody>
              <a:bodyPr wrap="none" rtlCol="0">
                <a:spAutoFit/>
              </a:bodyPr>
              <a:lstStyle/>
              <a:p>
                <a:r>
                  <a:rPr kumimoji="1" lang="en-US" altLang="zh-TW" sz="1400" dirty="0"/>
                  <a:t>Find </a:t>
                </a:r>
                <a14:m>
                  <m:oMath xmlns:m="http://schemas.openxmlformats.org/officeDocument/2006/math">
                    <m:r>
                      <a:rPr kumimoji="1" lang="en-US" altLang="zh-TW" sz="1400" b="0" i="1" smtClean="0">
                        <a:solidFill>
                          <a:srgbClr val="FF0000"/>
                        </a:solidFill>
                        <a:latin typeface="Cambria Math" panose="02040503050406030204" pitchFamily="18" charset="0"/>
                      </a:rPr>
                      <m:t>𝐴</m:t>
                    </m:r>
                  </m:oMath>
                </a14:m>
                <a:endParaRPr kumimoji="1" lang="zh-TW" altLang="en-US" sz="1400" dirty="0"/>
              </a:p>
            </p:txBody>
          </p:sp>
        </mc:Choice>
        <mc:Fallback xmlns="">
          <p:sp>
            <p:nvSpPr>
              <p:cNvPr id="3" name="文字方塊 2">
                <a:extLst>
                  <a:ext uri="{FF2B5EF4-FFF2-40B4-BE49-F238E27FC236}">
                    <a16:creationId xmlns:a16="http://schemas.microsoft.com/office/drawing/2014/main" id="{DA81C449-5141-194B-8E43-71B3FD44C6EA}"/>
                  </a:ext>
                </a:extLst>
              </p:cNvPr>
              <p:cNvSpPr txBox="1">
                <a:spLocks noRot="1" noChangeAspect="1" noMove="1" noResize="1" noEditPoints="1" noAdjustHandles="1" noChangeArrowheads="1" noChangeShapeType="1" noTextEdit="1"/>
              </p:cNvSpPr>
              <p:nvPr/>
            </p:nvSpPr>
            <p:spPr>
              <a:xfrm>
                <a:off x="3966425" y="1728977"/>
                <a:ext cx="668901" cy="307777"/>
              </a:xfrm>
              <a:prstGeom prst="rect">
                <a:avLst/>
              </a:prstGeom>
              <a:blipFill>
                <a:blip r:embed="rId6"/>
                <a:stretch>
                  <a:fillRect l="-3774" b="-20000"/>
                </a:stretch>
              </a:blipFill>
            </p:spPr>
            <p:txBody>
              <a:bodyPr/>
              <a:lstStyle/>
              <a:p>
                <a:r>
                  <a:rPr lang="zh-TW" altLang="en-US">
                    <a:noFill/>
                  </a:rPr>
                  <a:t> </a:t>
                </a:r>
              </a:p>
            </p:txBody>
          </p:sp>
        </mc:Fallback>
      </mc:AlternateContent>
      <p:sp>
        <p:nvSpPr>
          <p:cNvPr id="39" name="文字方塊 38">
            <a:extLst>
              <a:ext uri="{FF2B5EF4-FFF2-40B4-BE49-F238E27FC236}">
                <a16:creationId xmlns:a16="http://schemas.microsoft.com/office/drawing/2014/main" id="{2836DBB5-EA46-B740-915A-D21427ABEF26}"/>
              </a:ext>
            </a:extLst>
          </p:cNvPr>
          <p:cNvSpPr txBox="1"/>
          <p:nvPr/>
        </p:nvSpPr>
        <p:spPr>
          <a:xfrm>
            <a:off x="3203313" y="1993635"/>
            <a:ext cx="2257778" cy="307777"/>
          </a:xfrm>
          <a:prstGeom prst="rect">
            <a:avLst/>
          </a:prstGeom>
          <a:noFill/>
        </p:spPr>
        <p:txBody>
          <a:bodyPr wrap="square" rtlCol="0">
            <a:spAutoFit/>
          </a:bodyPr>
          <a:lstStyle/>
          <a:p>
            <a:pPr algn="ctr"/>
            <a:r>
              <a:rPr kumimoji="1" lang="en-US" altLang="zh-TW" sz="1400" dirty="0">
                <a:solidFill>
                  <a:srgbClr val="FF0000"/>
                </a:solidFill>
              </a:rPr>
              <a:t>boundary condition</a:t>
            </a:r>
            <a:endParaRPr kumimoji="1" lang="zh-TW" altLang="en-US" sz="1400" dirty="0">
              <a:solidFill>
                <a:srgbClr val="FF0000"/>
              </a:solidFill>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E7C6D446-84B0-B445-A0A6-D51A2FE674F6}"/>
                  </a:ext>
                </a:extLst>
              </p:cNvPr>
              <p:cNvSpPr txBox="1"/>
              <p:nvPr/>
            </p:nvSpPr>
            <p:spPr>
              <a:xfrm>
                <a:off x="739175" y="2393244"/>
                <a:ext cx="7010509" cy="338554"/>
              </a:xfrm>
              <a:prstGeom prst="rect">
                <a:avLst/>
              </a:prstGeom>
              <a:noFill/>
            </p:spPr>
            <p:txBody>
              <a:bodyPr wrap="none" rtlCol="0">
                <a:spAutoFit/>
              </a:bodyPr>
              <a:lstStyle/>
              <a:p>
                <a:r>
                  <a:rPr kumimoji="1" lang="en-US" altLang="zh-TW" sz="1600" dirty="0"/>
                  <a:t>Using inverse Laplace transform and further calculation[7], we find </a:t>
                </a:r>
                <a14:m>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m:t>
                    </m:r>
                    <m:r>
                      <a:rPr kumimoji="1" lang="en-US" altLang="zh-TW" sz="1600" b="0" i="1" smtClean="0">
                        <a:latin typeface="Cambria Math" panose="02040503050406030204" pitchFamily="18" charset="0"/>
                        <a:ea typeface="Cambria Math" panose="02040503050406030204" pitchFamily="18" charset="0"/>
                      </a:rPr>
                      <m:t>𝑛</m:t>
                    </m:r>
                  </m:oMath>
                </a14:m>
                <a:r>
                  <a:rPr kumimoji="1" lang="en-US" altLang="zh-TW" sz="1600" dirty="0"/>
                  <a:t> and thus </a:t>
                </a:r>
                <a14:m>
                  <m:oMath xmlns:m="http://schemas.openxmlformats.org/officeDocument/2006/math">
                    <m:r>
                      <a:rPr kumimoji="1" lang="en-US" altLang="zh-TW" sz="1600" i="1">
                        <a:latin typeface="Cambria Math" panose="02040503050406030204" pitchFamily="18" charset="0"/>
                      </a:rPr>
                      <m:t>𝐼</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𝑡</m:t>
                        </m:r>
                      </m:e>
                    </m:d>
                  </m:oMath>
                </a14:m>
                <a:r>
                  <a:rPr kumimoji="1" lang="en-US" altLang="zh-TW" sz="1600" dirty="0"/>
                  <a:t>.</a:t>
                </a:r>
                <a:endParaRPr kumimoji="1" lang="zh-TW" altLang="en-US" sz="1600" dirty="0"/>
              </a:p>
            </p:txBody>
          </p:sp>
        </mc:Choice>
        <mc:Fallback xmlns="">
          <p:sp>
            <p:nvSpPr>
              <p:cNvPr id="6" name="文字方塊 5">
                <a:extLst>
                  <a:ext uri="{FF2B5EF4-FFF2-40B4-BE49-F238E27FC236}">
                    <a16:creationId xmlns:a16="http://schemas.microsoft.com/office/drawing/2014/main" id="{E7C6D446-84B0-B445-A0A6-D51A2FE674F6}"/>
                  </a:ext>
                </a:extLst>
              </p:cNvPr>
              <p:cNvSpPr txBox="1">
                <a:spLocks noRot="1" noChangeAspect="1" noMove="1" noResize="1" noEditPoints="1" noAdjustHandles="1" noChangeArrowheads="1" noChangeShapeType="1" noTextEdit="1"/>
              </p:cNvSpPr>
              <p:nvPr/>
            </p:nvSpPr>
            <p:spPr>
              <a:xfrm>
                <a:off x="739175" y="2393244"/>
                <a:ext cx="7010509" cy="338554"/>
              </a:xfrm>
              <a:prstGeom prst="rect">
                <a:avLst/>
              </a:prstGeom>
              <a:blipFill>
                <a:blip r:embed="rId7"/>
                <a:stretch>
                  <a:fillRect l="-362" b="-178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BA69E8B2-2BB3-314F-8B44-B86D3AEF900B}"/>
                  </a:ext>
                </a:extLst>
              </p:cNvPr>
              <p:cNvSpPr txBox="1"/>
              <p:nvPr/>
            </p:nvSpPr>
            <p:spPr>
              <a:xfrm>
                <a:off x="859636" y="2842704"/>
                <a:ext cx="2978379" cy="449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TW" altLang="en-US" sz="1600" i="1" smtClean="0">
                          <a:latin typeface="Cambria Math" panose="02040503050406030204" pitchFamily="18" charset="0"/>
                        </a:rPr>
                        <m:t>∆</m:t>
                      </m:r>
                      <m:r>
                        <a:rPr kumimoji="1" lang="en-US" altLang="zh-TW" sz="1600" b="0" i="1" smtClean="0">
                          <a:latin typeface="Cambria Math" panose="02040503050406030204" pitchFamily="18" charset="0"/>
                        </a:rPr>
                        <m:t>𝑛</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𝑥</m:t>
                          </m:r>
                          <m:r>
                            <a:rPr kumimoji="1" lang="en-US" altLang="zh-TW" sz="1600" b="0" i="1" smtClean="0">
                              <a:latin typeface="Cambria Math" panose="02040503050406030204" pitchFamily="18" charset="0"/>
                            </a:rPr>
                            <m:t>,</m:t>
                          </m:r>
                          <m:r>
                            <a:rPr kumimoji="1" lang="en-US" altLang="zh-TW" sz="1600" b="0" i="1" smtClean="0">
                              <a:latin typeface="Cambria Math" panose="02040503050406030204" pitchFamily="18" charset="0"/>
                            </a:rPr>
                            <m:t>𝑡</m:t>
                          </m:r>
                        </m:e>
                      </m:d>
                      <m:r>
                        <a:rPr kumimoji="1" lang="en-US" altLang="zh-TW" sz="1600" b="0" i="1" smtClean="0">
                          <a:latin typeface="Cambria Math" panose="02040503050406030204" pitchFamily="18" charset="0"/>
                        </a:rPr>
                        <m:t>=</m:t>
                      </m:r>
                      <m:r>
                        <m:rPr>
                          <m:sty m:val="p"/>
                        </m:rPr>
                        <a:rPr kumimoji="1" lang="en-US" altLang="zh-TW" sz="1600" b="0" i="0" smtClean="0">
                          <a:latin typeface="Cambria Math" panose="02040503050406030204" pitchFamily="18" charset="0"/>
                        </a:rPr>
                        <m:t>exp</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𝑡</m:t>
                              </m:r>
                            </m:num>
                            <m:den>
                              <m:r>
                                <a:rPr kumimoji="1" lang="en-US" altLang="zh-TW" sz="1600" b="0" i="1" smtClean="0">
                                  <a:latin typeface="Cambria Math" panose="02040503050406030204" pitchFamily="18" charset="0"/>
                                  <a:ea typeface="Cambria Math" panose="02040503050406030204" pitchFamily="18" charset="0"/>
                                </a:rPr>
                                <m:t>𝜏</m:t>
                              </m:r>
                            </m:den>
                          </m:f>
                        </m:e>
                      </m:d>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ℒ</m:t>
                          </m:r>
                        </m:e>
                        <m:sup>
                          <m:r>
                            <a:rPr kumimoji="1" lang="en-US" altLang="zh-TW" sz="1600" b="0" i="1" smtClean="0">
                              <a:latin typeface="Cambria Math" panose="02040503050406030204" pitchFamily="18" charset="0"/>
                            </a:rPr>
                            <m:t>−1</m:t>
                          </m:r>
                        </m:sup>
                      </m:sSup>
                      <m:d>
                        <m:dPr>
                          <m:begChr m:val="{"/>
                          <m:endChr m:val="}"/>
                          <m:ctrlPr>
                            <a:rPr kumimoji="1" lang="en-US" altLang="zh-TW" sz="1600" b="0" i="1" smtClean="0">
                              <a:latin typeface="Cambria Math" panose="02040503050406030204" pitchFamily="18" charset="0"/>
                            </a:rPr>
                          </m:ctrlPr>
                        </m:dPr>
                        <m:e>
                          <m:r>
                            <a:rPr kumimoji="1" lang="en-US" altLang="zh-TW" sz="1600" i="1">
                              <a:latin typeface="Cambria Math" panose="02040503050406030204" pitchFamily="18" charset="0"/>
                            </a:rPr>
                            <m:t>𝑈</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𝑥</m:t>
                              </m:r>
                              <m:r>
                                <a:rPr kumimoji="1" lang="en-US" altLang="zh-TW" sz="1600" i="1">
                                  <a:latin typeface="Cambria Math" panose="02040503050406030204" pitchFamily="18" charset="0"/>
                                </a:rPr>
                                <m:t>,</m:t>
                              </m:r>
                              <m:r>
                                <a:rPr kumimoji="1" lang="en-US" altLang="zh-TW" sz="1600" i="1">
                                  <a:latin typeface="Cambria Math" panose="02040503050406030204" pitchFamily="18" charset="0"/>
                                </a:rPr>
                                <m:t>𝑠</m:t>
                              </m:r>
                            </m:e>
                          </m:d>
                        </m:e>
                      </m:d>
                    </m:oMath>
                  </m:oMathPara>
                </a14:m>
                <a:endParaRPr kumimoji="1" lang="zh-TW" altLang="en-US" sz="1600" dirty="0"/>
              </a:p>
            </p:txBody>
          </p:sp>
        </mc:Choice>
        <mc:Fallback xmlns="">
          <p:sp>
            <p:nvSpPr>
              <p:cNvPr id="7" name="文字方塊 6">
                <a:extLst>
                  <a:ext uri="{FF2B5EF4-FFF2-40B4-BE49-F238E27FC236}">
                    <a16:creationId xmlns:a16="http://schemas.microsoft.com/office/drawing/2014/main" id="{BA69E8B2-2BB3-314F-8B44-B86D3AEF900B}"/>
                  </a:ext>
                </a:extLst>
              </p:cNvPr>
              <p:cNvSpPr txBox="1">
                <a:spLocks noRot="1" noChangeAspect="1" noMove="1" noResize="1" noEditPoints="1" noAdjustHandles="1" noChangeArrowheads="1" noChangeShapeType="1" noTextEdit="1"/>
              </p:cNvSpPr>
              <p:nvPr/>
            </p:nvSpPr>
            <p:spPr>
              <a:xfrm>
                <a:off x="859636" y="2842704"/>
                <a:ext cx="2978379" cy="449995"/>
              </a:xfrm>
              <a:prstGeom prst="rect">
                <a:avLst/>
              </a:prstGeom>
              <a:blipFill>
                <a:blip r:embed="rId8"/>
                <a:stretch>
                  <a:fillRect l="-851" b="-8333"/>
                </a:stretch>
              </a:blipFill>
            </p:spPr>
            <p:txBody>
              <a:bodyPr/>
              <a:lstStyle/>
              <a:p>
                <a:r>
                  <a:rPr lang="zh-TW" altLang="en-US">
                    <a:noFill/>
                  </a:rPr>
                  <a:t> </a:t>
                </a:r>
              </a:p>
            </p:txBody>
          </p:sp>
        </mc:Fallback>
      </mc:AlternateContent>
      <p:cxnSp>
        <p:nvCxnSpPr>
          <p:cNvPr id="10" name="直線箭頭接點 9">
            <a:extLst>
              <a:ext uri="{FF2B5EF4-FFF2-40B4-BE49-F238E27FC236}">
                <a16:creationId xmlns:a16="http://schemas.microsoft.com/office/drawing/2014/main" id="{CE0424D3-43A5-2A44-934A-A5AC02DDDAC4}"/>
              </a:ext>
            </a:extLst>
          </p:cNvPr>
          <p:cNvCxnSpPr>
            <a:cxnSpLocks/>
          </p:cNvCxnSpPr>
          <p:nvPr/>
        </p:nvCxnSpPr>
        <p:spPr>
          <a:xfrm flipV="1">
            <a:off x="3973483" y="3067701"/>
            <a:ext cx="49251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CB0E8B07-EE4D-8E44-B5B7-94EAABBD10C5}"/>
                  </a:ext>
                </a:extLst>
              </p:cNvPr>
              <p:cNvSpPr txBox="1"/>
              <p:nvPr/>
            </p:nvSpPr>
            <p:spPr>
              <a:xfrm>
                <a:off x="2236730" y="3537641"/>
                <a:ext cx="6856428" cy="509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r>
                        <a:rPr kumimoji="1" lang="en-US" altLang="zh-TW" sz="1600" b="0" i="1" smtClean="0">
                          <a:latin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𝐹</m:t>
                          </m:r>
                        </m:e>
                        <m:sub>
                          <m:r>
                            <a:rPr kumimoji="1" lang="en-US" altLang="zh-TW" sz="1600" i="1">
                              <a:latin typeface="Cambria Math" panose="02040503050406030204" pitchFamily="18" charset="0"/>
                            </a:rPr>
                            <m:t>0</m:t>
                          </m:r>
                        </m:sub>
                      </m:sSub>
                      <m:r>
                        <a:rPr kumimoji="1" lang="en-US" altLang="zh-TW" sz="1600" b="0" i="0" smtClean="0">
                          <a:latin typeface="Cambria Math" panose="02040503050406030204" pitchFamily="18" charset="0"/>
                        </a:rPr>
                        <m:t> </m:t>
                      </m:r>
                      <m:r>
                        <m:rPr>
                          <m:sty m:val="p"/>
                        </m:rPr>
                        <a:rPr kumimoji="1" lang="en-US" altLang="zh-TW" sz="1600" b="0" i="0" smtClean="0">
                          <a:latin typeface="Cambria Math" panose="02040503050406030204" pitchFamily="18" charset="0"/>
                        </a:rPr>
                        <m:t>exp</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𝑡</m:t>
                              </m:r>
                            </m:num>
                            <m:den>
                              <m:r>
                                <a:rPr kumimoji="1" lang="en-US" altLang="zh-TW" sz="1600" b="0" i="1" smtClean="0">
                                  <a:latin typeface="Cambria Math" panose="02040503050406030204" pitchFamily="18" charset="0"/>
                                  <a:ea typeface="Cambria Math" panose="02040503050406030204" pitchFamily="18" charset="0"/>
                                </a:rPr>
                                <m:t>𝜏</m:t>
                              </m:r>
                            </m:den>
                          </m:f>
                        </m:e>
                      </m:d>
                      <m:d>
                        <m:dPr>
                          <m:begChr m:val="["/>
                          <m:endChr m:val="]"/>
                          <m:ctrlPr>
                            <a:rPr kumimoji="1" lang="en-US" altLang="zh-TW" sz="1600" b="0" i="1" smtClean="0">
                              <a:latin typeface="Cambria Math" panose="02040503050406030204" pitchFamily="18" charset="0"/>
                            </a:rPr>
                          </m:ctrlPr>
                        </m:dPr>
                        <m:e>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ea typeface="Cambria Math" panose="02040503050406030204" pitchFamily="18" charset="0"/>
                                </a:rPr>
                                <m:t>𝛼</m:t>
                              </m:r>
                            </m:num>
                            <m:den>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𝛼</m:t>
                                  </m:r>
                                </m:e>
                                <m:sup>
                                  <m:r>
                                    <a:rPr kumimoji="1" lang="en-US" altLang="zh-TW" sz="1600" b="0" i="1" smtClean="0">
                                      <a:latin typeface="Cambria Math" panose="02040503050406030204" pitchFamily="18" charset="0"/>
                                    </a:rPr>
                                    <m:t>2</m:t>
                                  </m:r>
                                </m:sup>
                              </m:sSup>
                              <m:r>
                                <a:rPr kumimoji="1" lang="en-US" altLang="zh-TW" sz="1600" b="0" i="1" smtClean="0">
                                  <a:latin typeface="Cambria Math" panose="02040503050406030204" pitchFamily="18" charset="0"/>
                                </a:rPr>
                                <m:t>−</m:t>
                              </m:r>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𝛽</m:t>
                                  </m:r>
                                </m:e>
                                <m:sup>
                                  <m:r>
                                    <a:rPr kumimoji="1" lang="en-US" altLang="zh-TW" sz="1600" b="0" i="1" smtClean="0">
                                      <a:latin typeface="Cambria Math" panose="02040503050406030204" pitchFamily="18" charset="0"/>
                                    </a:rPr>
                                    <m:t>2</m:t>
                                  </m:r>
                                </m:sup>
                              </m:sSup>
                            </m:den>
                          </m:f>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rPr>
                                <m:t>𝑒</m:t>
                              </m:r>
                            </m:e>
                            <m:sup>
                              <m:sSup>
                                <m:sSupPr>
                                  <m:ctrlPr>
                                    <a:rPr kumimoji="1" lang="en-US" altLang="zh-TW" sz="1600" b="0" i="1" smtClean="0">
                                      <a:latin typeface="Cambria Math" panose="02040503050406030204" pitchFamily="18" charset="0"/>
                                    </a:rPr>
                                  </m:ctrlPr>
                                </m:sSupPr>
                                <m:e>
                                  <m:r>
                                    <a:rPr kumimoji="1" lang="en-US" altLang="zh-TW" sz="1600" b="0" i="1" smtClean="0">
                                      <a:latin typeface="Cambria Math" panose="02040503050406030204" pitchFamily="18" charset="0"/>
                                      <a:ea typeface="Cambria Math" panose="02040503050406030204" pitchFamily="18" charset="0"/>
                                    </a:rPr>
                                    <m:t>𝛼</m:t>
                                  </m:r>
                                </m:e>
                                <m:sup>
                                  <m:r>
                                    <a:rPr kumimoji="1" lang="en-US" altLang="zh-TW" sz="1600" b="0" i="1" smtClean="0">
                                      <a:latin typeface="Cambria Math" panose="02040503050406030204" pitchFamily="18" charset="0"/>
                                    </a:rPr>
                                    <m:t>2</m:t>
                                  </m:r>
                                </m:sup>
                              </m:sSup>
                              <m:r>
                                <a:rPr kumimoji="1" lang="en-US" altLang="zh-TW" sz="1600" b="0" i="1" smtClean="0">
                                  <a:latin typeface="Cambria Math" panose="02040503050406030204" pitchFamily="18" charset="0"/>
                                </a:rPr>
                                <m:t>𝐷𝑡</m:t>
                              </m:r>
                            </m:sup>
                          </m:sSup>
                          <m:r>
                            <m:rPr>
                              <m:sty m:val="p"/>
                            </m:rPr>
                            <a:rPr kumimoji="1" lang="en-US" altLang="zh-TW" sz="1600" b="0" i="0" smtClean="0">
                              <a:latin typeface="Cambria Math" panose="02040503050406030204" pitchFamily="18" charset="0"/>
                            </a:rPr>
                            <m:t>erfc</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ea typeface="Cambria Math" panose="02040503050406030204" pitchFamily="18" charset="0"/>
                                </a:rPr>
                                <m:t>𝛼</m:t>
                              </m:r>
                              <m:rad>
                                <m:radPr>
                                  <m:degHide m:val="on"/>
                                  <m:ctrlPr>
                                    <a:rPr kumimoji="1" lang="en-US" altLang="zh-TW" sz="1600" i="1">
                                      <a:latin typeface="Cambria Math" panose="02040503050406030204" pitchFamily="18" charset="0"/>
                                      <a:ea typeface="Cambria Math" panose="02040503050406030204" pitchFamily="18" charset="0"/>
                                    </a:rPr>
                                  </m:ctrlPr>
                                </m:radPr>
                                <m:deg/>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r>
                                    <a:rPr kumimoji="1" lang="en-US" altLang="zh-TW" sz="1600" i="1">
                                      <a:latin typeface="Cambria Math" panose="02040503050406030204" pitchFamily="18" charset="0"/>
                                      <a:ea typeface="Cambria Math" panose="02040503050406030204" pitchFamily="18" charset="0"/>
                                    </a:rPr>
                                    <m:t>𝑡</m:t>
                                  </m:r>
                                </m:e>
                              </m:rad>
                            </m:e>
                          </m:d>
                          <m:r>
                            <a:rPr kumimoji="1" lang="en-US" altLang="zh-TW" sz="1600" b="0" i="1" smtClean="0">
                              <a:latin typeface="Cambria Math" panose="02040503050406030204" pitchFamily="18" charset="0"/>
                              <a:ea typeface="Cambria Math" panose="02040503050406030204" pitchFamily="18" charset="0"/>
                            </a:rPr>
                            <m:t>−</m:t>
                          </m:r>
                          <m:f>
                            <m:fPr>
                              <m:ctrlPr>
                                <a:rPr kumimoji="1" lang="en-US" altLang="zh-TW" sz="1600" i="1">
                                  <a:latin typeface="Cambria Math" panose="02040503050406030204" pitchFamily="18" charset="0"/>
                                </a:rPr>
                              </m:ctrlPr>
                            </m:fPr>
                            <m:num>
                              <m:r>
                                <a:rPr kumimoji="1" lang="en-US" altLang="zh-TW" sz="1600" i="1">
                                  <a:latin typeface="Cambria Math" panose="02040503050406030204" pitchFamily="18" charset="0"/>
                                  <a:ea typeface="Cambria Math" panose="02040503050406030204" pitchFamily="18" charset="0"/>
                                </a:rPr>
                                <m:t>𝛽</m:t>
                              </m:r>
                            </m:num>
                            <m:den>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ea typeface="Cambria Math" panose="02040503050406030204" pitchFamily="18" charset="0"/>
                                    </a:rPr>
                                    <m:t>𝛼</m:t>
                                  </m:r>
                                </m:e>
                                <m:sup>
                                  <m:r>
                                    <a:rPr kumimoji="1" lang="en-US" altLang="zh-TW" sz="1600" i="1">
                                      <a:latin typeface="Cambria Math" panose="02040503050406030204" pitchFamily="18" charset="0"/>
                                    </a:rPr>
                                    <m:t>2</m:t>
                                  </m:r>
                                </m:sup>
                              </m:sSup>
                              <m:r>
                                <a:rPr kumimoji="1" lang="en-US" altLang="zh-TW" sz="1600" i="1">
                                  <a:latin typeface="Cambria Math" panose="02040503050406030204" pitchFamily="18" charset="0"/>
                                </a:rPr>
                                <m:t>−</m:t>
                              </m:r>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ea typeface="Cambria Math" panose="02040503050406030204" pitchFamily="18" charset="0"/>
                                    </a:rPr>
                                    <m:t>𝛽</m:t>
                                  </m:r>
                                </m:e>
                                <m:sup>
                                  <m:r>
                                    <a:rPr kumimoji="1" lang="en-US" altLang="zh-TW" sz="1600" i="1">
                                      <a:latin typeface="Cambria Math" panose="02040503050406030204" pitchFamily="18" charset="0"/>
                                    </a:rPr>
                                    <m:t>2</m:t>
                                  </m:r>
                                </m:sup>
                              </m:sSup>
                            </m:den>
                          </m:f>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rPr>
                                <m:t>𝑒</m:t>
                              </m:r>
                            </m:e>
                            <m:sup>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ea typeface="Cambria Math" panose="02040503050406030204" pitchFamily="18" charset="0"/>
                                    </a:rPr>
                                    <m:t>𝛽</m:t>
                                  </m:r>
                                </m:e>
                                <m:sup>
                                  <m:r>
                                    <a:rPr kumimoji="1" lang="en-US" altLang="zh-TW" sz="1600" i="1">
                                      <a:latin typeface="Cambria Math" panose="02040503050406030204" pitchFamily="18" charset="0"/>
                                    </a:rPr>
                                    <m:t>2</m:t>
                                  </m:r>
                                </m:sup>
                              </m:sSup>
                              <m:r>
                                <a:rPr kumimoji="1" lang="en-US" altLang="zh-TW" sz="1600" i="1">
                                  <a:latin typeface="Cambria Math" panose="02040503050406030204" pitchFamily="18" charset="0"/>
                                </a:rPr>
                                <m:t>𝐷𝑡</m:t>
                              </m:r>
                            </m:sup>
                          </m:sSup>
                          <m:r>
                            <m:rPr>
                              <m:sty m:val="p"/>
                            </m:rPr>
                            <a:rPr kumimoji="1" lang="en-US" altLang="zh-TW" sz="1600" b="0" i="0" smtClean="0">
                              <a:latin typeface="Cambria Math" panose="02040503050406030204" pitchFamily="18" charset="0"/>
                            </a:rPr>
                            <m:t>erfc</m:t>
                          </m:r>
                          <m:d>
                            <m:dPr>
                              <m:ctrlPr>
                                <a:rPr kumimoji="1" lang="en-US" altLang="zh-TW" sz="1600" i="1">
                                  <a:latin typeface="Cambria Math" panose="02040503050406030204" pitchFamily="18" charset="0"/>
                                </a:rPr>
                              </m:ctrlPr>
                            </m:dPr>
                            <m:e>
                              <m:r>
                                <a:rPr kumimoji="1" lang="en-US" altLang="zh-TW" sz="1600" i="1" smtClean="0">
                                  <a:latin typeface="Cambria Math" panose="02040503050406030204" pitchFamily="18" charset="0"/>
                                  <a:ea typeface="Cambria Math" panose="02040503050406030204" pitchFamily="18" charset="0"/>
                                </a:rPr>
                                <m:t>𝛽</m:t>
                              </m:r>
                              <m:rad>
                                <m:radPr>
                                  <m:degHide m:val="on"/>
                                  <m:ctrlPr>
                                    <a:rPr kumimoji="1" lang="en-US" altLang="zh-TW" sz="1600" i="1">
                                      <a:latin typeface="Cambria Math" panose="02040503050406030204" pitchFamily="18" charset="0"/>
                                      <a:ea typeface="Cambria Math" panose="02040503050406030204" pitchFamily="18" charset="0"/>
                                    </a:rPr>
                                  </m:ctrlPr>
                                </m:radPr>
                                <m:deg/>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r>
                                    <a:rPr kumimoji="1" lang="en-US" altLang="zh-TW" sz="1600" i="1">
                                      <a:latin typeface="Cambria Math" panose="02040503050406030204" pitchFamily="18" charset="0"/>
                                      <a:ea typeface="Cambria Math" panose="02040503050406030204" pitchFamily="18" charset="0"/>
                                    </a:rPr>
                                    <m:t>𝑡</m:t>
                                  </m:r>
                                </m:e>
                              </m:rad>
                            </m:e>
                          </m:d>
                        </m:e>
                      </m:d>
                    </m:oMath>
                  </m:oMathPara>
                </a14:m>
                <a:endParaRPr kumimoji="1" lang="zh-TW" altLang="en-US" sz="1600" dirty="0"/>
              </a:p>
            </p:txBody>
          </p:sp>
        </mc:Choice>
        <mc:Fallback xmlns="">
          <p:sp>
            <p:nvSpPr>
              <p:cNvPr id="12" name="文字方塊 11">
                <a:extLst>
                  <a:ext uri="{FF2B5EF4-FFF2-40B4-BE49-F238E27FC236}">
                    <a16:creationId xmlns:a16="http://schemas.microsoft.com/office/drawing/2014/main" id="{CB0E8B07-EE4D-8E44-B5B7-94EAABBD10C5}"/>
                  </a:ext>
                </a:extLst>
              </p:cNvPr>
              <p:cNvSpPr txBox="1">
                <a:spLocks noRot="1" noChangeAspect="1" noMove="1" noResize="1" noEditPoints="1" noAdjustHandles="1" noChangeArrowheads="1" noChangeShapeType="1" noTextEdit="1"/>
              </p:cNvSpPr>
              <p:nvPr/>
            </p:nvSpPr>
            <p:spPr>
              <a:xfrm>
                <a:off x="2236730" y="3537641"/>
                <a:ext cx="6856428" cy="509114"/>
              </a:xfrm>
              <a:prstGeom prst="rect">
                <a:avLst/>
              </a:prstGeom>
              <a:blipFill>
                <a:blip r:embed="rId9"/>
                <a:stretch>
                  <a:fillRect t="-2439" b="-1707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321CCE24-FB54-2144-9A8C-25FE99084A85}"/>
                  </a:ext>
                </a:extLst>
              </p:cNvPr>
              <p:cNvSpPr txBox="1"/>
              <p:nvPr/>
            </p:nvSpPr>
            <p:spPr>
              <a:xfrm>
                <a:off x="739175" y="4576872"/>
                <a:ext cx="4706160" cy="338554"/>
              </a:xfrm>
              <a:prstGeom prst="rect">
                <a:avLst/>
              </a:prstGeom>
              <a:noFill/>
            </p:spPr>
            <p:txBody>
              <a:bodyPr wrap="none" rtlCol="0">
                <a:spAutoFit/>
              </a:bodyPr>
              <a:lstStyle/>
              <a:p>
                <a:r>
                  <a:rPr kumimoji="1" lang="en-US" altLang="zh-TW" sz="1600" dirty="0"/>
                  <a:t>For weak self-absorption approximation, </a:t>
                </a:r>
                <a14:m>
                  <m:oMath xmlns:m="http://schemas.openxmlformats.org/officeDocument/2006/math">
                    <m:r>
                      <a:rPr kumimoji="1" lang="en-US" altLang="zh-TW" sz="1600" i="1" smtClean="0">
                        <a:latin typeface="Cambria Math" panose="02040503050406030204" pitchFamily="18" charset="0"/>
                        <a:ea typeface="Cambria Math" panose="02040503050406030204" pitchFamily="18" charset="0"/>
                      </a:rPr>
                      <m:t>𝛽</m:t>
                    </m:r>
                    <m:r>
                      <a:rPr kumimoji="1" lang="en-US" altLang="zh-TW" sz="1600" i="1" smtClean="0">
                        <a:latin typeface="Cambria Math" panose="02040503050406030204" pitchFamily="18" charset="0"/>
                        <a:ea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𝛼</m:t>
                    </m:r>
                  </m:oMath>
                </a14:m>
                <a:r>
                  <a:rPr kumimoji="1" lang="en-US" altLang="zh-TW" sz="1600" dirty="0"/>
                  <a:t>, we have</a:t>
                </a:r>
                <a:endParaRPr kumimoji="1" lang="zh-TW" altLang="en-US" sz="1600" dirty="0"/>
              </a:p>
            </p:txBody>
          </p:sp>
        </mc:Choice>
        <mc:Fallback xmlns="">
          <p:sp>
            <p:nvSpPr>
              <p:cNvPr id="15" name="文字方塊 14">
                <a:extLst>
                  <a:ext uri="{FF2B5EF4-FFF2-40B4-BE49-F238E27FC236}">
                    <a16:creationId xmlns:a16="http://schemas.microsoft.com/office/drawing/2014/main" id="{321CCE24-FB54-2144-9A8C-25FE99084A85}"/>
                  </a:ext>
                </a:extLst>
              </p:cNvPr>
              <p:cNvSpPr txBox="1">
                <a:spLocks noRot="1" noChangeAspect="1" noMove="1" noResize="1" noEditPoints="1" noAdjustHandles="1" noChangeArrowheads="1" noChangeShapeType="1" noTextEdit="1"/>
              </p:cNvSpPr>
              <p:nvPr/>
            </p:nvSpPr>
            <p:spPr>
              <a:xfrm>
                <a:off x="739175" y="4576872"/>
                <a:ext cx="4706160" cy="338554"/>
              </a:xfrm>
              <a:prstGeom prst="rect">
                <a:avLst/>
              </a:prstGeom>
              <a:blipFill>
                <a:blip r:embed="rId10"/>
                <a:stretch>
                  <a:fillRect l="-538" t="-3704" r="-538" b="-185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33B920D7-4D0F-7E4B-A2FD-A5C68C608C29}"/>
                  </a:ext>
                </a:extLst>
              </p:cNvPr>
              <p:cNvSpPr txBox="1"/>
              <p:nvPr/>
            </p:nvSpPr>
            <p:spPr>
              <a:xfrm>
                <a:off x="3453741" y="4919087"/>
                <a:ext cx="3603038" cy="5900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r>
                        <a:rPr kumimoji="1" lang="en-US" altLang="zh-TW" sz="1600" i="1">
                          <a:latin typeface="Cambria Math" panose="02040503050406030204" pitchFamily="18" charset="0"/>
                          <a:ea typeface="Cambria Math" panose="02040503050406030204" pitchFamily="18" charset="0"/>
                        </a:rPr>
                        <m:t>≈</m:t>
                      </m:r>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𝐹</m:t>
                          </m:r>
                        </m:e>
                        <m:sub>
                          <m:r>
                            <a:rPr kumimoji="1" lang="en-US" altLang="zh-TW" sz="1600" i="1">
                              <a:latin typeface="Cambria Math" panose="02040503050406030204" pitchFamily="18" charset="0"/>
                            </a:rPr>
                            <m:t>0</m:t>
                          </m:r>
                        </m:sub>
                      </m:sSub>
                      <m:r>
                        <m:rPr>
                          <m:sty m:val="p"/>
                        </m:rPr>
                        <a:rPr kumimoji="1" lang="en-US" altLang="zh-TW" sz="1600" b="0" i="0" smtClean="0">
                          <a:latin typeface="Cambria Math" panose="02040503050406030204" pitchFamily="18" charset="0"/>
                        </a:rPr>
                        <m:t>exp</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m:t>
                          </m:r>
                          <m:f>
                            <m:fPr>
                              <m:ctrlPr>
                                <a:rPr kumimoji="1" lang="en-US" altLang="zh-TW" sz="1600" b="0" i="1" smtClean="0">
                                  <a:latin typeface="Cambria Math" panose="02040503050406030204" pitchFamily="18" charset="0"/>
                                </a:rPr>
                              </m:ctrlPr>
                            </m:fPr>
                            <m:num>
                              <m:r>
                                <a:rPr kumimoji="1" lang="en-US" altLang="zh-TW" sz="1600" b="0" i="1" smtClean="0">
                                  <a:latin typeface="Cambria Math" panose="02040503050406030204" pitchFamily="18" charset="0"/>
                                </a:rPr>
                                <m:t>𝑡</m:t>
                              </m:r>
                            </m:num>
                            <m:den>
                              <m:r>
                                <a:rPr kumimoji="1" lang="en-US" altLang="zh-TW" sz="1600" b="0" i="1" smtClean="0">
                                  <a:latin typeface="Cambria Math" panose="02040503050406030204" pitchFamily="18" charset="0"/>
                                  <a:ea typeface="Cambria Math" panose="02040503050406030204" pitchFamily="18" charset="0"/>
                                </a:rPr>
                                <m:t>𝜏</m:t>
                              </m:r>
                            </m:den>
                          </m:f>
                        </m:e>
                      </m:d>
                      <m:d>
                        <m:dPr>
                          <m:begChr m:val="["/>
                          <m:endChr m:val="]"/>
                          <m:ctrlPr>
                            <a:rPr kumimoji="1" lang="en-US" altLang="zh-TW" sz="1600" b="0" i="1" smtClean="0">
                              <a:latin typeface="Cambria Math" panose="02040503050406030204" pitchFamily="18" charset="0"/>
                            </a:rPr>
                          </m:ctrlPr>
                        </m:dPr>
                        <m:e>
                          <m:f>
                            <m:fPr>
                              <m:ctrlPr>
                                <a:rPr kumimoji="1" lang="en-US" altLang="zh-TW" sz="1600" i="1">
                                  <a:latin typeface="Cambria Math" panose="02040503050406030204" pitchFamily="18" charset="0"/>
                                </a:rPr>
                              </m:ctrlPr>
                            </m:fPr>
                            <m:num>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rPr>
                                    <m:t>𝑒</m:t>
                                  </m:r>
                                </m:e>
                                <m:sup>
                                  <m:sSup>
                                    <m:sSupPr>
                                      <m:ctrlPr>
                                        <a:rPr kumimoji="1" lang="en-US" altLang="zh-TW" sz="1600" i="1">
                                          <a:latin typeface="Cambria Math" panose="02040503050406030204" pitchFamily="18" charset="0"/>
                                        </a:rPr>
                                      </m:ctrlPr>
                                    </m:sSupPr>
                                    <m:e>
                                      <m:r>
                                        <a:rPr kumimoji="1" lang="en-US" altLang="zh-TW" sz="1600" i="1">
                                          <a:latin typeface="Cambria Math" panose="02040503050406030204" pitchFamily="18" charset="0"/>
                                          <a:ea typeface="Cambria Math" panose="02040503050406030204" pitchFamily="18" charset="0"/>
                                        </a:rPr>
                                        <m:t>𝛼</m:t>
                                      </m:r>
                                    </m:e>
                                    <m:sup>
                                      <m:r>
                                        <a:rPr kumimoji="1" lang="en-US" altLang="zh-TW" sz="1600" i="1">
                                          <a:latin typeface="Cambria Math" panose="02040503050406030204" pitchFamily="18" charset="0"/>
                                        </a:rPr>
                                        <m:t>2</m:t>
                                      </m:r>
                                    </m:sup>
                                  </m:sSup>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r>
                                    <a:rPr kumimoji="1" lang="en-US" altLang="zh-TW" sz="1600" i="1">
                                      <a:latin typeface="Cambria Math" panose="02040503050406030204" pitchFamily="18" charset="0"/>
                                    </a:rPr>
                                    <m:t>𝑡</m:t>
                                  </m:r>
                                </m:sup>
                              </m:sSup>
                            </m:num>
                            <m:den>
                              <m:r>
                                <a:rPr kumimoji="1" lang="en-US" altLang="zh-TW" sz="1600" i="1">
                                  <a:latin typeface="Cambria Math" panose="02040503050406030204" pitchFamily="18" charset="0"/>
                                  <a:ea typeface="Cambria Math" panose="02040503050406030204" pitchFamily="18" charset="0"/>
                                </a:rPr>
                                <m:t>𝛼</m:t>
                              </m:r>
                            </m:den>
                          </m:f>
                          <m:r>
                            <m:rPr>
                              <m:sty m:val="p"/>
                            </m:rPr>
                            <a:rPr kumimoji="1" lang="en-US" altLang="zh-TW" sz="1600">
                              <a:latin typeface="Cambria Math" panose="02040503050406030204" pitchFamily="18" charset="0"/>
                            </a:rPr>
                            <m:t>erfc</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ea typeface="Cambria Math" panose="02040503050406030204" pitchFamily="18" charset="0"/>
                                </a:rPr>
                                <m:t>𝛼</m:t>
                              </m:r>
                              <m:rad>
                                <m:radPr>
                                  <m:degHide m:val="on"/>
                                  <m:ctrlPr>
                                    <a:rPr kumimoji="1" lang="en-US" altLang="zh-TW" sz="1600" i="1">
                                      <a:latin typeface="Cambria Math" panose="02040503050406030204" pitchFamily="18" charset="0"/>
                                      <a:ea typeface="Cambria Math" panose="02040503050406030204" pitchFamily="18" charset="0"/>
                                    </a:rPr>
                                  </m:ctrlPr>
                                </m:radPr>
                                <m:deg/>
                                <m:e>
                                  <m:sSub>
                                    <m:sSubPr>
                                      <m:ctrlPr>
                                        <a:rPr kumimoji="1" lang="en-US" altLang="zh-TW" sz="1600" i="1">
                                          <a:latin typeface="Cambria Math" panose="02040503050406030204" pitchFamily="18" charset="0"/>
                                        </a:rPr>
                                      </m:ctrlPr>
                                    </m:sSubPr>
                                    <m:e>
                                      <m:r>
                                        <a:rPr kumimoji="1" lang="en-US" altLang="zh-TW" sz="1600" i="1">
                                          <a:latin typeface="Cambria Math" panose="02040503050406030204" pitchFamily="18" charset="0"/>
                                        </a:rPr>
                                        <m:t>𝐷</m:t>
                                      </m:r>
                                    </m:e>
                                    <m:sub>
                                      <m:r>
                                        <a:rPr kumimoji="1" lang="en-US" altLang="zh-TW" sz="1600" i="1">
                                          <a:latin typeface="Cambria Math" panose="02040503050406030204" pitchFamily="18" charset="0"/>
                                        </a:rPr>
                                        <m:t>𝑛</m:t>
                                      </m:r>
                                    </m:sub>
                                  </m:sSub>
                                  <m:r>
                                    <a:rPr kumimoji="1" lang="en-US" altLang="zh-TW" sz="1600" i="1">
                                      <a:latin typeface="Cambria Math" panose="02040503050406030204" pitchFamily="18" charset="0"/>
                                      <a:ea typeface="Cambria Math" panose="02040503050406030204" pitchFamily="18" charset="0"/>
                                    </a:rPr>
                                    <m:t>𝑡</m:t>
                                  </m:r>
                                </m:e>
                              </m:rad>
                            </m:e>
                          </m:d>
                        </m:e>
                      </m:d>
                    </m:oMath>
                  </m:oMathPara>
                </a14:m>
                <a:endParaRPr kumimoji="1" lang="zh-TW" altLang="en-US" sz="1600" dirty="0"/>
              </a:p>
            </p:txBody>
          </p:sp>
        </mc:Choice>
        <mc:Fallback xmlns="">
          <p:sp>
            <p:nvSpPr>
              <p:cNvPr id="43" name="文字方塊 42">
                <a:extLst>
                  <a:ext uri="{FF2B5EF4-FFF2-40B4-BE49-F238E27FC236}">
                    <a16:creationId xmlns:a16="http://schemas.microsoft.com/office/drawing/2014/main" id="{33B920D7-4D0F-7E4B-A2FD-A5C68C608C29}"/>
                  </a:ext>
                </a:extLst>
              </p:cNvPr>
              <p:cNvSpPr txBox="1">
                <a:spLocks noRot="1" noChangeAspect="1" noMove="1" noResize="1" noEditPoints="1" noAdjustHandles="1" noChangeArrowheads="1" noChangeShapeType="1" noTextEdit="1"/>
              </p:cNvSpPr>
              <p:nvPr/>
            </p:nvSpPr>
            <p:spPr>
              <a:xfrm>
                <a:off x="3453741" y="4919087"/>
                <a:ext cx="3603038" cy="590033"/>
              </a:xfrm>
              <a:prstGeom prst="rect">
                <a:avLst/>
              </a:prstGeom>
              <a:blipFill>
                <a:blip r:embed="rId11"/>
                <a:stretch>
                  <a:fillRect l="-702"/>
                </a:stretch>
              </a:blipFill>
            </p:spPr>
            <p:txBody>
              <a:bodyPr/>
              <a:lstStyle/>
              <a:p>
                <a:r>
                  <a:rPr lang="zh-TW" altLang="en-US">
                    <a:noFill/>
                  </a:rPr>
                  <a:t> </a:t>
                </a:r>
              </a:p>
            </p:txBody>
          </p:sp>
        </mc:Fallback>
      </mc:AlternateContent>
      <p:sp>
        <p:nvSpPr>
          <p:cNvPr id="19" name="文字方塊 18">
            <a:extLst>
              <a:ext uri="{FF2B5EF4-FFF2-40B4-BE49-F238E27FC236}">
                <a16:creationId xmlns:a16="http://schemas.microsoft.com/office/drawing/2014/main" id="{0FA4F24F-856D-E848-B624-0A994613C23A}"/>
              </a:ext>
            </a:extLst>
          </p:cNvPr>
          <p:cNvSpPr txBox="1"/>
          <p:nvPr/>
        </p:nvSpPr>
        <p:spPr>
          <a:xfrm>
            <a:off x="4964181" y="5773198"/>
            <a:ext cx="2202847" cy="307777"/>
          </a:xfrm>
          <a:prstGeom prst="rect">
            <a:avLst/>
          </a:prstGeom>
          <a:noFill/>
        </p:spPr>
        <p:txBody>
          <a:bodyPr wrap="none" rtlCol="0">
            <a:spAutoFit/>
          </a:bodyPr>
          <a:lstStyle/>
          <a:p>
            <a:r>
              <a:rPr kumimoji="1" lang="en-US" altLang="zh-TW" sz="1400" dirty="0"/>
              <a:t>(Only diffusion modulation)</a:t>
            </a:r>
            <a:endParaRPr kumimoji="1" lang="zh-TW" altLang="en-US" sz="1400" dirty="0"/>
          </a:p>
        </p:txBody>
      </p:sp>
      <p:sp>
        <p:nvSpPr>
          <p:cNvPr id="20" name="右大括弧 19">
            <a:extLst>
              <a:ext uri="{FF2B5EF4-FFF2-40B4-BE49-F238E27FC236}">
                <a16:creationId xmlns:a16="http://schemas.microsoft.com/office/drawing/2014/main" id="{ED93EB8A-0E6D-0C45-964C-7884C63E696B}"/>
              </a:ext>
            </a:extLst>
          </p:cNvPr>
          <p:cNvSpPr/>
          <p:nvPr/>
        </p:nvSpPr>
        <p:spPr>
          <a:xfrm rot="5400000">
            <a:off x="5890123" y="4968751"/>
            <a:ext cx="189888" cy="13686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56" name="文字方塊 55">
            <a:extLst>
              <a:ext uri="{FF2B5EF4-FFF2-40B4-BE49-F238E27FC236}">
                <a16:creationId xmlns:a16="http://schemas.microsoft.com/office/drawing/2014/main" id="{C3A79295-4A01-2042-96D6-C7C0BA7DDEA8}"/>
              </a:ext>
            </a:extLst>
          </p:cNvPr>
          <p:cNvSpPr txBox="1"/>
          <p:nvPr/>
        </p:nvSpPr>
        <p:spPr>
          <a:xfrm>
            <a:off x="2603067" y="4246483"/>
            <a:ext cx="1617751" cy="307777"/>
          </a:xfrm>
          <a:prstGeom prst="rect">
            <a:avLst/>
          </a:prstGeom>
          <a:noFill/>
        </p:spPr>
        <p:txBody>
          <a:bodyPr wrap="none" rtlCol="0">
            <a:spAutoFit/>
          </a:bodyPr>
          <a:lstStyle/>
          <a:p>
            <a:r>
              <a:rPr kumimoji="1" lang="en-US" altLang="zh-TW" sz="1400" dirty="0"/>
              <a:t>(free recombination)</a:t>
            </a:r>
            <a:endParaRPr kumimoji="1" lang="zh-TW" altLang="en-US" sz="1400" dirty="0"/>
          </a:p>
        </p:txBody>
      </p:sp>
      <p:sp>
        <p:nvSpPr>
          <p:cNvPr id="57" name="右大括弧 56">
            <a:extLst>
              <a:ext uri="{FF2B5EF4-FFF2-40B4-BE49-F238E27FC236}">
                <a16:creationId xmlns:a16="http://schemas.microsoft.com/office/drawing/2014/main" id="{4077D306-9C8C-AE42-9047-1BCEE50EE5FB}"/>
              </a:ext>
            </a:extLst>
          </p:cNvPr>
          <p:cNvSpPr/>
          <p:nvPr/>
        </p:nvSpPr>
        <p:spPr>
          <a:xfrm rot="5400000">
            <a:off x="3328288" y="3701439"/>
            <a:ext cx="167310" cy="95112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58" name="文字方塊 57">
            <a:extLst>
              <a:ext uri="{FF2B5EF4-FFF2-40B4-BE49-F238E27FC236}">
                <a16:creationId xmlns:a16="http://schemas.microsoft.com/office/drawing/2014/main" id="{3D9DD2F7-2CF8-2D45-995B-73A077D595BC}"/>
              </a:ext>
            </a:extLst>
          </p:cNvPr>
          <p:cNvSpPr txBox="1"/>
          <p:nvPr/>
        </p:nvSpPr>
        <p:spPr>
          <a:xfrm>
            <a:off x="4804887" y="4248982"/>
            <a:ext cx="3202095" cy="307777"/>
          </a:xfrm>
          <a:prstGeom prst="rect">
            <a:avLst/>
          </a:prstGeom>
          <a:noFill/>
        </p:spPr>
        <p:txBody>
          <a:bodyPr wrap="none" rtlCol="0">
            <a:spAutoFit/>
          </a:bodyPr>
          <a:lstStyle/>
          <a:p>
            <a:r>
              <a:rPr kumimoji="1" lang="en-US" altLang="zh-TW" sz="1400" dirty="0"/>
              <a:t>(Diffusion and self-absorption modulation)</a:t>
            </a:r>
            <a:endParaRPr kumimoji="1" lang="zh-TW" altLang="en-US" sz="1400" dirty="0"/>
          </a:p>
        </p:txBody>
      </p:sp>
      <p:sp>
        <p:nvSpPr>
          <p:cNvPr id="59" name="右大括弧 58">
            <a:extLst>
              <a:ext uri="{FF2B5EF4-FFF2-40B4-BE49-F238E27FC236}">
                <a16:creationId xmlns:a16="http://schemas.microsoft.com/office/drawing/2014/main" id="{273E2758-0DDD-C944-9140-9EED7EDEFB81}"/>
              </a:ext>
            </a:extLst>
          </p:cNvPr>
          <p:cNvSpPr/>
          <p:nvPr/>
        </p:nvSpPr>
        <p:spPr>
          <a:xfrm rot="5400000">
            <a:off x="6431864" y="1808163"/>
            <a:ext cx="164870" cy="474011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CCDCCF87-95AD-0747-85A9-B1B90E93C705}"/>
                  </a:ext>
                </a:extLst>
              </p:cNvPr>
              <p:cNvSpPr txBox="1"/>
              <p:nvPr/>
            </p:nvSpPr>
            <p:spPr>
              <a:xfrm>
                <a:off x="4613914" y="2780058"/>
                <a:ext cx="2375971" cy="575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sz="1600" b="0" i="1" smtClean="0">
                          <a:latin typeface="Cambria Math" panose="02040503050406030204" pitchFamily="18" charset="0"/>
                        </a:rPr>
                        <m:t>𝐼</m:t>
                      </m:r>
                      <m:d>
                        <m:dPr>
                          <m:ctrlPr>
                            <a:rPr kumimoji="1" lang="en-US" altLang="zh-TW" sz="1600" b="0" i="1" smtClean="0">
                              <a:latin typeface="Cambria Math" panose="02040503050406030204" pitchFamily="18" charset="0"/>
                            </a:rPr>
                          </m:ctrlPr>
                        </m:dPr>
                        <m:e>
                          <m:r>
                            <a:rPr kumimoji="1" lang="en-US" altLang="zh-TW" sz="1600" b="0" i="1" smtClean="0">
                              <a:latin typeface="Cambria Math" panose="02040503050406030204" pitchFamily="18" charset="0"/>
                            </a:rPr>
                            <m:t>𝑡</m:t>
                          </m:r>
                        </m:e>
                      </m:d>
                      <m:r>
                        <a:rPr kumimoji="1" lang="en-US" altLang="zh-TW" sz="1600" b="0" i="1" smtClean="0">
                          <a:latin typeface="Cambria Math" panose="02040503050406030204" pitchFamily="18" charset="0"/>
                        </a:rPr>
                        <m:t>=</m:t>
                      </m:r>
                      <m:nary>
                        <m:naryPr>
                          <m:ctrlPr>
                            <a:rPr kumimoji="1" lang="en-US" altLang="zh-TW" sz="1600" b="0" i="1" smtClean="0">
                              <a:latin typeface="Cambria Math" panose="02040503050406030204" pitchFamily="18" charset="0"/>
                            </a:rPr>
                          </m:ctrlPr>
                        </m:naryPr>
                        <m:sub>
                          <m:r>
                            <m:rPr>
                              <m:brk m:alnAt="23"/>
                            </m:rPr>
                            <a:rPr kumimoji="1" lang="en-US" altLang="zh-TW" sz="1600" b="0" i="1" smtClean="0">
                              <a:latin typeface="Cambria Math" panose="02040503050406030204" pitchFamily="18" charset="0"/>
                            </a:rPr>
                            <m:t>𝑉</m:t>
                          </m:r>
                        </m:sub>
                        <m:sup/>
                        <m:e>
                          <m:r>
                            <m:rPr>
                              <m:sty m:val="p"/>
                            </m:rPr>
                            <a:rPr kumimoji="1" lang="en-US" altLang="zh-TW" sz="1600">
                              <a:latin typeface="Cambria Math" panose="02040503050406030204" pitchFamily="18" charset="0"/>
                            </a:rPr>
                            <m:t>exp</m:t>
                          </m:r>
                          <m:d>
                            <m:dPr>
                              <m:ctrlPr>
                                <a:rPr kumimoji="1" lang="en-US" altLang="zh-TW" sz="1600" i="1">
                                  <a:latin typeface="Cambria Math" panose="02040503050406030204" pitchFamily="18" charset="0"/>
                                </a:rPr>
                              </m:ctrlPr>
                            </m:dPr>
                            <m:e>
                              <m:r>
                                <a:rPr kumimoji="1" lang="en-US" altLang="zh-TW" sz="1600" i="1">
                                  <a:latin typeface="Cambria Math" panose="02040503050406030204" pitchFamily="18" charset="0"/>
                                </a:rPr>
                                <m:t>−</m:t>
                              </m:r>
                              <m:r>
                                <a:rPr kumimoji="1" lang="en-US" altLang="zh-TW" sz="1600" i="1" smtClean="0">
                                  <a:latin typeface="Cambria Math" panose="02040503050406030204" pitchFamily="18" charset="0"/>
                                  <a:ea typeface="Cambria Math" panose="02040503050406030204" pitchFamily="18" charset="0"/>
                                </a:rPr>
                                <m:t>𝛽</m:t>
                              </m:r>
                              <m:r>
                                <a:rPr kumimoji="1" lang="en-US" altLang="zh-TW" sz="1600" i="1">
                                  <a:latin typeface="Cambria Math" panose="02040503050406030204" pitchFamily="18" charset="0"/>
                                  <a:ea typeface="Cambria Math" panose="02040503050406030204" pitchFamily="18" charset="0"/>
                                </a:rPr>
                                <m:t>𝑥</m:t>
                              </m:r>
                            </m:e>
                          </m:d>
                          <m:r>
                            <m:rPr>
                              <m:sty m:val="p"/>
                            </m:rPr>
                            <a:rPr kumimoji="1" lang="el-GR" altLang="zh-TW" sz="1600" i="1">
                              <a:latin typeface="Cambria Math" panose="02040503050406030204" pitchFamily="18" charset="0"/>
                              <a:ea typeface="Cambria Math" panose="02040503050406030204" pitchFamily="18" charset="0"/>
                            </a:rPr>
                            <m:t>Δ</m:t>
                          </m:r>
                          <m:r>
                            <a:rPr kumimoji="1" lang="en-US" altLang="zh-TW" sz="1600" i="1">
                              <a:latin typeface="Cambria Math" panose="02040503050406030204" pitchFamily="18" charset="0"/>
                              <a:ea typeface="Cambria Math" panose="02040503050406030204" pitchFamily="18" charset="0"/>
                            </a:rPr>
                            <m:t>𝑛</m:t>
                          </m:r>
                          <m:r>
                            <a:rPr kumimoji="1" lang="en-US" altLang="zh-TW" sz="1600" b="0" i="1" smtClean="0">
                              <a:latin typeface="Cambria Math" panose="02040503050406030204" pitchFamily="18" charset="0"/>
                              <a:ea typeface="Cambria Math" panose="02040503050406030204" pitchFamily="18" charset="0"/>
                            </a:rPr>
                            <m:t> </m:t>
                          </m:r>
                          <m:r>
                            <a:rPr kumimoji="1" lang="en-US" altLang="zh-TW" sz="1600" i="1">
                              <a:latin typeface="Cambria Math" panose="02040503050406030204" pitchFamily="18" charset="0"/>
                              <a:ea typeface="Cambria Math" panose="02040503050406030204" pitchFamily="18" charset="0"/>
                            </a:rPr>
                            <m:t>𝑑</m:t>
                          </m:r>
                          <m:r>
                            <a:rPr kumimoji="1" lang="en-US" altLang="zh-TW" sz="1600" b="0" i="1" smtClean="0">
                              <a:latin typeface="Cambria Math" panose="02040503050406030204" pitchFamily="18" charset="0"/>
                              <a:ea typeface="Cambria Math" panose="02040503050406030204" pitchFamily="18" charset="0"/>
                            </a:rPr>
                            <m:t>𝑉</m:t>
                          </m:r>
                        </m:e>
                      </m:nary>
                    </m:oMath>
                  </m:oMathPara>
                </a14:m>
                <a:endParaRPr kumimoji="1" lang="zh-TW" altLang="en-US" sz="1600" dirty="0"/>
              </a:p>
            </p:txBody>
          </p:sp>
        </mc:Choice>
        <mc:Fallback xmlns="">
          <p:sp>
            <p:nvSpPr>
              <p:cNvPr id="60" name="文字方塊 59">
                <a:extLst>
                  <a:ext uri="{FF2B5EF4-FFF2-40B4-BE49-F238E27FC236}">
                    <a16:creationId xmlns:a16="http://schemas.microsoft.com/office/drawing/2014/main" id="{CCDCCF87-95AD-0747-85A9-B1B90E93C705}"/>
                  </a:ext>
                </a:extLst>
              </p:cNvPr>
              <p:cNvSpPr txBox="1">
                <a:spLocks noRot="1" noChangeAspect="1" noMove="1" noResize="1" noEditPoints="1" noAdjustHandles="1" noChangeArrowheads="1" noChangeShapeType="1" noTextEdit="1"/>
              </p:cNvSpPr>
              <p:nvPr/>
            </p:nvSpPr>
            <p:spPr>
              <a:xfrm>
                <a:off x="4613914" y="2780058"/>
                <a:ext cx="2375971" cy="575286"/>
              </a:xfrm>
              <a:prstGeom prst="rect">
                <a:avLst/>
              </a:prstGeom>
              <a:blipFill>
                <a:blip r:embed="rId12"/>
                <a:stretch>
                  <a:fillRect l="-9043" t="-167391" r="-1064" b="-252174"/>
                </a:stretch>
              </a:blipFill>
            </p:spPr>
            <p:txBody>
              <a:bodyPr/>
              <a:lstStyle/>
              <a:p>
                <a:r>
                  <a:rPr lang="zh-TW" altLang="en-US">
                    <a:noFill/>
                  </a:rPr>
                  <a:t> </a:t>
                </a:r>
              </a:p>
            </p:txBody>
          </p:sp>
        </mc:Fallback>
      </mc:AlternateContent>
      <p:cxnSp>
        <p:nvCxnSpPr>
          <p:cNvPr id="61" name="直線箭頭接點 60">
            <a:extLst>
              <a:ext uri="{FF2B5EF4-FFF2-40B4-BE49-F238E27FC236}">
                <a16:creationId xmlns:a16="http://schemas.microsoft.com/office/drawing/2014/main" id="{5420F54A-F90A-7B4E-98EF-E2037CDA7565}"/>
              </a:ext>
            </a:extLst>
          </p:cNvPr>
          <p:cNvCxnSpPr/>
          <p:nvPr/>
        </p:nvCxnSpPr>
        <p:spPr>
          <a:xfrm flipV="1">
            <a:off x="7273273" y="3065552"/>
            <a:ext cx="492511" cy="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直線箭頭接點 61">
            <a:extLst>
              <a:ext uri="{FF2B5EF4-FFF2-40B4-BE49-F238E27FC236}">
                <a16:creationId xmlns:a16="http://schemas.microsoft.com/office/drawing/2014/main" id="{4CEF20DD-A40F-C047-AC68-C87FD6463A21}"/>
              </a:ext>
            </a:extLst>
          </p:cNvPr>
          <p:cNvCxnSpPr>
            <a:cxnSpLocks/>
          </p:cNvCxnSpPr>
          <p:nvPr/>
        </p:nvCxnSpPr>
        <p:spPr>
          <a:xfrm>
            <a:off x="7765784" y="3067701"/>
            <a:ext cx="0" cy="376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矩形 62">
            <a:extLst>
              <a:ext uri="{FF2B5EF4-FFF2-40B4-BE49-F238E27FC236}">
                <a16:creationId xmlns:a16="http://schemas.microsoft.com/office/drawing/2014/main" id="{4E07D105-4D78-C24C-91EA-883EB792B371}"/>
              </a:ext>
            </a:extLst>
          </p:cNvPr>
          <p:cNvSpPr/>
          <p:nvPr/>
        </p:nvSpPr>
        <p:spPr>
          <a:xfrm>
            <a:off x="55405" y="6518117"/>
            <a:ext cx="8237257"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 altLang="zh-TW" sz="1200" dirty="0"/>
              <a:t>[7] </a:t>
            </a:r>
            <a:r>
              <a:rPr lang="en" altLang="zh-TW" sz="1200" dirty="0" err="1"/>
              <a:t>Ahrenkiel</a:t>
            </a:r>
            <a:r>
              <a:rPr lang="en" altLang="zh-TW" sz="1200" dirty="0"/>
              <a:t>, R. K., </a:t>
            </a:r>
            <a:r>
              <a:rPr lang="en" altLang="zh-TW" sz="1200" dirty="0" err="1"/>
              <a:t>Dunlavy</a:t>
            </a:r>
            <a:r>
              <a:rPr lang="en" altLang="zh-TW" sz="1200" dirty="0"/>
              <a:t>, D. J., &amp; </a:t>
            </a:r>
            <a:r>
              <a:rPr lang="en" altLang="zh-TW" sz="1200" dirty="0" err="1"/>
              <a:t>Hanak</a:t>
            </a:r>
            <a:r>
              <a:rPr lang="en" altLang="zh-TW" sz="1200" dirty="0"/>
              <a:t>, T. (1988). </a:t>
            </a:r>
            <a:r>
              <a:rPr lang="en" altLang="zh-TW" sz="1200" b="1" dirty="0"/>
              <a:t>Photoluminescence lifetime in heterojunctions</a:t>
            </a:r>
            <a:r>
              <a:rPr lang="en" altLang="zh-TW" sz="1200" dirty="0"/>
              <a:t>. </a:t>
            </a:r>
            <a:r>
              <a:rPr lang="en" altLang="zh-TW" sz="1200" i="1" dirty="0"/>
              <a:t>Solar Cells</a:t>
            </a:r>
            <a:r>
              <a:rPr lang="en" altLang="zh-TW" sz="1200" dirty="0"/>
              <a:t>, </a:t>
            </a:r>
            <a:r>
              <a:rPr lang="en" altLang="zh-TW" sz="1200" i="1" dirty="0"/>
              <a:t>24</a:t>
            </a:r>
            <a:r>
              <a:rPr lang="en" altLang="zh-TW" sz="1200" dirty="0"/>
              <a:t>(3-4), 339-352.</a:t>
            </a:r>
            <a:endParaRPr lang="zh-TW" altLang="en-US" sz="1200" dirty="0"/>
          </a:p>
        </p:txBody>
      </p:sp>
    </p:spTree>
    <p:extLst>
      <p:ext uri="{BB962C8B-B14F-4D97-AF65-F5344CB8AC3E}">
        <p14:creationId xmlns:p14="http://schemas.microsoft.com/office/powerpoint/2010/main" val="6891676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{DD61FC3E-CD98-B344-B3F3-56AE016DFEE7}tf10001064</Template>
  <TotalTime>15542</TotalTime>
  <Words>8892</Words>
  <Application>Microsoft Macintosh PowerPoint</Application>
  <PresentationFormat>寬螢幕</PresentationFormat>
  <Paragraphs>1181</Paragraphs>
  <Slides>45</Slides>
  <Notes>15</Notes>
  <HiddenSlides>2</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45</vt:i4>
      </vt:variant>
    </vt:vector>
  </HeadingPairs>
  <TitlesOfParts>
    <vt:vector size="54" baseType="lpstr">
      <vt:lpstr>微軟正黑體</vt:lpstr>
      <vt:lpstr>新細明體</vt:lpstr>
      <vt:lpstr>方正舒体</vt:lpstr>
      <vt:lpstr>Kaiti TC</vt:lpstr>
      <vt:lpstr>Arial</vt:lpstr>
      <vt:lpstr>Calibri</vt:lpstr>
      <vt:lpstr>Cambria Math</vt:lpstr>
      <vt:lpstr>Garamond</vt:lpstr>
      <vt:lpstr>有機</vt:lpstr>
      <vt:lpstr>Verification of TCAD simulation</vt:lpstr>
      <vt:lpstr>Outline</vt:lpstr>
      <vt:lpstr>PowerPoint 簡報</vt:lpstr>
      <vt:lpstr>PowerPoint 簡報</vt:lpstr>
      <vt:lpstr>Lifetime measurement: Photoluminescence decay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Paper review:  deep level in InP</vt:lpstr>
      <vt:lpstr>PowerPoint 簡報</vt:lpstr>
      <vt:lpstr>PowerPoint 簡報</vt:lpstr>
      <vt:lpstr>Modeling after punch-through</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Microsoft Office 使用者</cp:lastModifiedBy>
  <cp:revision>566</cp:revision>
  <dcterms:created xsi:type="dcterms:W3CDTF">2019-10-16T07:43:45Z</dcterms:created>
  <dcterms:modified xsi:type="dcterms:W3CDTF">2019-12-16T10:07:54Z</dcterms:modified>
</cp:coreProperties>
</file>